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4"/>
  </p:notesMasterIdLst>
  <p:sldIdLst>
    <p:sldId id="256" r:id="rId2"/>
    <p:sldId id="451" r:id="rId3"/>
    <p:sldId id="262" r:id="rId4"/>
    <p:sldId id="264" r:id="rId5"/>
    <p:sldId id="266" r:id="rId6"/>
    <p:sldId id="267" r:id="rId7"/>
    <p:sldId id="270" r:id="rId8"/>
    <p:sldId id="272" r:id="rId9"/>
    <p:sldId id="271" r:id="rId10"/>
    <p:sldId id="273" r:id="rId11"/>
    <p:sldId id="274" r:id="rId12"/>
    <p:sldId id="275" r:id="rId13"/>
    <p:sldId id="462" r:id="rId14"/>
    <p:sldId id="463" r:id="rId15"/>
    <p:sldId id="486" r:id="rId16"/>
    <p:sldId id="465" r:id="rId17"/>
    <p:sldId id="466" r:id="rId18"/>
    <p:sldId id="467" r:id="rId19"/>
    <p:sldId id="468" r:id="rId20"/>
    <p:sldId id="469" r:id="rId21"/>
    <p:sldId id="470" r:id="rId22"/>
    <p:sldId id="471" r:id="rId23"/>
    <p:sldId id="487" r:id="rId24"/>
    <p:sldId id="491" r:id="rId25"/>
    <p:sldId id="492" r:id="rId26"/>
    <p:sldId id="490" r:id="rId27"/>
    <p:sldId id="332" r:id="rId28"/>
    <p:sldId id="333" r:id="rId29"/>
    <p:sldId id="334" r:id="rId30"/>
    <p:sldId id="335" r:id="rId31"/>
    <p:sldId id="500" r:id="rId32"/>
    <p:sldId id="529" r:id="rId33"/>
    <p:sldId id="501" r:id="rId34"/>
    <p:sldId id="502" r:id="rId35"/>
    <p:sldId id="530" r:id="rId36"/>
    <p:sldId id="527" r:id="rId37"/>
    <p:sldId id="503" r:id="rId38"/>
    <p:sldId id="504" r:id="rId39"/>
    <p:sldId id="505" r:id="rId40"/>
    <p:sldId id="506" r:id="rId41"/>
    <p:sldId id="507" r:id="rId42"/>
    <p:sldId id="508" r:id="rId43"/>
    <p:sldId id="509" r:id="rId44"/>
    <p:sldId id="510" r:id="rId45"/>
    <p:sldId id="511" r:id="rId46"/>
    <p:sldId id="512" r:id="rId47"/>
    <p:sldId id="513" r:id="rId48"/>
    <p:sldId id="514" r:id="rId49"/>
    <p:sldId id="515" r:id="rId50"/>
    <p:sldId id="516" r:id="rId51"/>
    <p:sldId id="528" r:id="rId52"/>
    <p:sldId id="531" r:id="rId53"/>
    <p:sldId id="517" r:id="rId54"/>
    <p:sldId id="518" r:id="rId55"/>
    <p:sldId id="519" r:id="rId56"/>
    <p:sldId id="520" r:id="rId57"/>
    <p:sldId id="521" r:id="rId58"/>
    <p:sldId id="522" r:id="rId59"/>
    <p:sldId id="523" r:id="rId60"/>
    <p:sldId id="524" r:id="rId61"/>
    <p:sldId id="525" r:id="rId62"/>
    <p:sldId id="526" r:id="rId63"/>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60"/>
  </p:normalViewPr>
  <p:slideViewPr>
    <p:cSldViewPr snapToGrid="0">
      <p:cViewPr varScale="1">
        <p:scale>
          <a:sx n="99" d="100"/>
          <a:sy n="99" d="100"/>
        </p:scale>
        <p:origin x="970" y="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19.wmf"/><Relationship Id="rId1" Type="http://schemas.openxmlformats.org/officeDocument/2006/relationships/image" Target="../media/image11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image" Target="../media/image124.wmf"/><Relationship Id="rId1" Type="http://schemas.openxmlformats.org/officeDocument/2006/relationships/image" Target="../media/image12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9.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image" Target="../media/image138.wmf"/><Relationship Id="rId1" Type="http://schemas.openxmlformats.org/officeDocument/2006/relationships/image" Target="../media/image137.wmf"/><Relationship Id="rId5" Type="http://schemas.openxmlformats.org/officeDocument/2006/relationships/image" Target="../media/image141.wmf"/><Relationship Id="rId4" Type="http://schemas.openxmlformats.org/officeDocument/2006/relationships/image" Target="../media/image14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47.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image" Target="../media/image151.wmf"/><Relationship Id="rId1" Type="http://schemas.openxmlformats.org/officeDocument/2006/relationships/image" Target="../media/image150.wmf"/><Relationship Id="rId4" Type="http://schemas.openxmlformats.org/officeDocument/2006/relationships/image" Target="../media/image153.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57.wmf"/><Relationship Id="rId1" Type="http://schemas.openxmlformats.org/officeDocument/2006/relationships/image" Target="../media/image15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4" Type="http://schemas.openxmlformats.org/officeDocument/2006/relationships/image" Target="../media/image4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image" Target="../media/image8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6A463E-5213-4091-86EC-BB08A97AC740}" type="datetimeFigureOut">
              <a:rPr lang="zh-CN" altLang="en-US" smtClean="0"/>
              <a:t>2025/5/22</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CAB0FD-DEF5-40FC-8A0B-5BED78A61F03}" type="slidenum">
              <a:rPr lang="zh-CN" altLang="en-US" smtClean="0"/>
              <a:t>‹#›</a:t>
            </a:fld>
            <a:endParaRPr lang="zh-CN" altLang="en-US"/>
          </a:p>
        </p:txBody>
      </p:sp>
    </p:spTree>
    <p:extLst>
      <p:ext uri="{BB962C8B-B14F-4D97-AF65-F5344CB8AC3E}">
        <p14:creationId xmlns:p14="http://schemas.microsoft.com/office/powerpoint/2010/main" val="3742691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前面投票的空间太大，为降低问题复杂度，只选择梯度角相同的点进行组合投票</a:t>
            </a:r>
          </a:p>
        </p:txBody>
      </p:sp>
      <p:sp>
        <p:nvSpPr>
          <p:cNvPr id="4" name="灯片编号占位符 3"/>
          <p:cNvSpPr>
            <a:spLocks noGrp="1"/>
          </p:cNvSpPr>
          <p:nvPr>
            <p:ph type="sldNum" sz="quarter" idx="10"/>
          </p:nvPr>
        </p:nvSpPr>
        <p:spPr/>
        <p:txBody>
          <a:bodyPr/>
          <a:lstStyle/>
          <a:p>
            <a:fld id="{AC6EFBF2-0623-4161-857A-01B430772E5D}" type="slidenum">
              <a:rPr lang="zh-CN" altLang="en-US" smtClean="0"/>
              <a:t>16</a:t>
            </a:fld>
            <a:endParaRPr lang="zh-CN" altLang="en-US"/>
          </a:p>
        </p:txBody>
      </p:sp>
    </p:spTree>
    <p:extLst>
      <p:ext uri="{BB962C8B-B14F-4D97-AF65-F5344CB8AC3E}">
        <p14:creationId xmlns:p14="http://schemas.microsoft.com/office/powerpoint/2010/main" val="3262771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C6EFBF2-0623-4161-857A-01B430772E5D}" type="slidenum">
              <a:rPr lang="zh-CN" altLang="en-US" smtClean="0"/>
              <a:t>51</a:t>
            </a:fld>
            <a:endParaRPr lang="zh-CN" altLang="en-US"/>
          </a:p>
        </p:txBody>
      </p:sp>
    </p:spTree>
    <p:extLst>
      <p:ext uri="{BB962C8B-B14F-4D97-AF65-F5344CB8AC3E}">
        <p14:creationId xmlns:p14="http://schemas.microsoft.com/office/powerpoint/2010/main" val="640689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2A2F6F-BF92-4171-992B-DFCEC955BE9B}" type="slidenum">
              <a:rPr lang="zh-CN" altLang="en-US" smtClean="0"/>
              <a:t>58</a:t>
            </a:fld>
            <a:endParaRPr lang="zh-CN" altLang="en-US"/>
          </a:p>
        </p:txBody>
      </p:sp>
    </p:spTree>
    <p:extLst>
      <p:ext uri="{BB962C8B-B14F-4D97-AF65-F5344CB8AC3E}">
        <p14:creationId xmlns:p14="http://schemas.microsoft.com/office/powerpoint/2010/main" val="1491908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1911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假设</a:t>
            </a:r>
            <a:r>
              <a:rPr lang="en-US" altLang="zh-CN" dirty="0"/>
              <a:t>S=1</a:t>
            </a:r>
            <a:r>
              <a:rPr lang="zh-CN" altLang="en-US" dirty="0"/>
              <a:t>，</a:t>
            </a:r>
            <a:r>
              <a:rPr lang="en-US" altLang="zh-CN" dirty="0"/>
              <a:t>beta</a:t>
            </a:r>
            <a:r>
              <a:rPr lang="zh-CN" altLang="en-US" dirty="0"/>
              <a:t>已知为</a:t>
            </a:r>
            <a:r>
              <a:rPr lang="en-US" altLang="zh-CN" dirty="0"/>
              <a:t>pi/4</a:t>
            </a:r>
            <a:r>
              <a:rPr lang="zh-CN" altLang="en-US" dirty="0"/>
              <a:t>的结果</a:t>
            </a:r>
          </a:p>
        </p:txBody>
      </p:sp>
      <p:sp>
        <p:nvSpPr>
          <p:cNvPr id="4" name="灯片编号占位符 3"/>
          <p:cNvSpPr>
            <a:spLocks noGrp="1"/>
          </p:cNvSpPr>
          <p:nvPr>
            <p:ph type="sldNum" sz="quarter" idx="10"/>
          </p:nvPr>
        </p:nvSpPr>
        <p:spPr/>
        <p:txBody>
          <a:bodyPr/>
          <a:lstStyle/>
          <a:p>
            <a:fld id="{AC6EFBF2-0623-4161-857A-01B430772E5D}" type="slidenum">
              <a:rPr lang="zh-CN" altLang="en-US" smtClean="0"/>
              <a:t>22</a:t>
            </a:fld>
            <a:endParaRPr lang="zh-CN" altLang="en-US"/>
          </a:p>
        </p:txBody>
      </p:sp>
    </p:spTree>
    <p:extLst>
      <p:ext uri="{BB962C8B-B14F-4D97-AF65-F5344CB8AC3E}">
        <p14:creationId xmlns:p14="http://schemas.microsoft.com/office/powerpoint/2010/main" val="1333602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1200" dirty="0">
                <a:solidFill>
                  <a:srgbClr val="FF0000"/>
                </a:solidFill>
                <a:latin typeface="微软雅黑" panose="020B0503020204020204" pitchFamily="34" charset="-122"/>
                <a:ea typeface="微软雅黑" panose="020B0503020204020204" pitchFamily="34" charset="-122"/>
              </a:rPr>
              <a:t>这次报告，我们主要关注的是基于内容的图像检索，也就是以图搜图。换句话说，</a:t>
            </a:r>
            <a:endParaRPr lang="en-US" altLang="zh-CN" sz="1200" dirty="0">
              <a:solidFill>
                <a:srgbClr val="FF0000"/>
              </a:solidFill>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11"/>
          </p:nvPr>
        </p:nvSpPr>
        <p:spPr/>
        <p:txBody>
          <a:bodyPr/>
          <a:lstStyle/>
          <a:p>
            <a:pPr>
              <a:defRPr/>
            </a:pPr>
            <a:fld id="{04EB2441-6E1B-0C46-A084-F5418D440600}" type="slidenum">
              <a:rPr lang="en-US" altLang="zh-CN" smtClean="0"/>
              <a:pPr>
                <a:defRPr/>
              </a:pPr>
              <a:t>32</a:t>
            </a:fld>
            <a:endParaRPr lang="en-US" altLang="zh-CN"/>
          </a:p>
        </p:txBody>
      </p:sp>
    </p:spTree>
    <p:extLst>
      <p:ext uri="{BB962C8B-B14F-4D97-AF65-F5344CB8AC3E}">
        <p14:creationId xmlns:p14="http://schemas.microsoft.com/office/powerpoint/2010/main" val="2776902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inverted index structure is most</a:t>
            </a:r>
            <a:r>
              <a:rPr lang="en-US" altLang="zh-CN" baseline="0" dirty="0"/>
              <a:t> famous technique to index large scale database.</a:t>
            </a:r>
            <a:endParaRPr lang="en-US" altLang="zh-CN" dirty="0"/>
          </a:p>
          <a:p>
            <a:r>
              <a:rPr lang="en-US" altLang="zh-CN" dirty="0"/>
              <a:t>Inverted index structure makes use of the assumption that image’s visual representation vector is sparse. It only keep those non-zeros</a:t>
            </a:r>
            <a:r>
              <a:rPr lang="en-US" altLang="zh-CN" baseline="0" dirty="0"/>
              <a:t> vector elements of the representation vector. With the inverted index, efficiency gain in both memory cost and computational complexity is obtained.</a:t>
            </a:r>
            <a:endParaRPr lang="zh-CN" altLang="en-US" dirty="0"/>
          </a:p>
        </p:txBody>
      </p:sp>
      <p:sp>
        <p:nvSpPr>
          <p:cNvPr id="4" name="灯片编号占位符 3"/>
          <p:cNvSpPr>
            <a:spLocks noGrp="1"/>
          </p:cNvSpPr>
          <p:nvPr>
            <p:ph type="sldNum" sz="quarter" idx="10"/>
          </p:nvPr>
        </p:nvSpPr>
        <p:spPr/>
        <p:txBody>
          <a:bodyPr/>
          <a:lstStyle/>
          <a:p>
            <a:fld id="{ACD15496-6D0D-4EE4-8E66-3F4E619BC11E}" type="slidenum">
              <a:rPr lang="zh-CN" altLang="en-US" smtClean="0"/>
              <a:t>34</a:t>
            </a:fld>
            <a:endParaRPr lang="zh-CN" altLang="en-US"/>
          </a:p>
        </p:txBody>
      </p:sp>
    </p:spTree>
    <p:extLst>
      <p:ext uri="{BB962C8B-B14F-4D97-AF65-F5344CB8AC3E}">
        <p14:creationId xmlns:p14="http://schemas.microsoft.com/office/powerpoint/2010/main" val="3012636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baseline="0" dirty="0"/>
              <a:t>Here is an illustration to demonstrate the commonly used inverted index structure.</a:t>
            </a:r>
            <a:endParaRPr lang="zh-CN" altLang="en-US" dirty="0"/>
          </a:p>
          <a:p>
            <a:endParaRPr lang="en-US" altLang="zh-CN" dirty="0"/>
          </a:p>
          <a:p>
            <a:r>
              <a:rPr lang="en-US" altLang="zh-CN" dirty="0"/>
              <a:t>In the inverted index</a:t>
            </a:r>
            <a:r>
              <a:rPr lang="en-US" altLang="zh-CN" baseline="0" dirty="0"/>
              <a:t> structure, with extracted local features from images quantized into visual words by finding their nearest neighbor in the visual vocabulary, for each visual word, we keep a list of index features. Each indexed feature records the ID of the image it belongs to and other clues, such as weighting factor, binary code for verification, or geometric information.</a:t>
            </a:r>
          </a:p>
          <a:p>
            <a:endParaRPr lang="en-US" altLang="zh-CN" baseline="0" dirty="0"/>
          </a:p>
        </p:txBody>
      </p:sp>
      <p:sp>
        <p:nvSpPr>
          <p:cNvPr id="4" name="灯片编号占位符 3"/>
          <p:cNvSpPr>
            <a:spLocks noGrp="1"/>
          </p:cNvSpPr>
          <p:nvPr>
            <p:ph type="sldNum" sz="quarter" idx="10"/>
          </p:nvPr>
        </p:nvSpPr>
        <p:spPr/>
        <p:txBody>
          <a:bodyPr/>
          <a:lstStyle/>
          <a:p>
            <a:fld id="{ACD15496-6D0D-4EE4-8E66-3F4E619BC11E}" type="slidenum">
              <a:rPr lang="zh-CN" altLang="en-US" smtClean="0"/>
              <a:t>37</a:t>
            </a:fld>
            <a:endParaRPr lang="zh-CN" altLang="en-US"/>
          </a:p>
        </p:txBody>
      </p:sp>
    </p:spTree>
    <p:extLst>
      <p:ext uri="{BB962C8B-B14F-4D97-AF65-F5344CB8AC3E}">
        <p14:creationId xmlns:p14="http://schemas.microsoft.com/office/powerpoint/2010/main" val="2622712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defRPr/>
            </a:pPr>
            <a:r>
              <a:rPr lang="zh-CN" altLang="en-US" dirty="0"/>
              <a:t>局部特征量化为视觉单词后，一副图像可以表达为一组视觉单词。图像语义非常依赖视觉单词间的空间布局。利用视觉单词间的空间位置关系可以帮助我们得到更好的图像局部匹配，从而准确度量图像内容相似性。然而，由于图像中的</a:t>
            </a:r>
            <a:r>
              <a:rPr kumimoji="0" lang="zh-CN" altLang="en-US" sz="1000" b="0" i="0" u="none" strike="noStrike" cap="none" normalizeH="0" baseline="0" dirty="0">
                <a:ln>
                  <a:noFill/>
                </a:ln>
                <a:solidFill>
                  <a:schemeClr val="bg1"/>
                </a:solidFill>
                <a:effectLst/>
                <a:latin typeface="Times New Roman" panose="02020603050405020304" charset="0"/>
                <a:ea typeface="黑体" panose="02010609060101010101" charset="-122"/>
                <a:cs typeface="黑体" panose="02010609060101010101" charset="-122"/>
              </a:rPr>
              <a:t>视觉单词</a:t>
            </a:r>
            <a:r>
              <a:rPr lang="zh-CN" altLang="en-US" b="0" dirty="0">
                <a:solidFill>
                  <a:schemeClr val="bg1"/>
                </a:solidFill>
                <a:latin typeface="Times New Roman" panose="02020603050405020304" charset="0"/>
                <a:ea typeface="黑体" panose="02010609060101010101" charset="-122"/>
                <a:cs typeface="黑体" panose="02010609060101010101" charset="-122"/>
              </a:rPr>
              <a:t>空间位置关系</a:t>
            </a:r>
            <a:r>
              <a:rPr lang="zh-CN" altLang="en-US" b="0" dirty="0">
                <a:solidFill>
                  <a:srgbClr val="FFFF00"/>
                </a:solidFill>
                <a:latin typeface="Times New Roman" panose="02020603050405020304" charset="0"/>
                <a:ea typeface="黑体" panose="02010609060101010101" charset="-122"/>
                <a:cs typeface="黑体" panose="02010609060101010101" charset="-122"/>
              </a:rPr>
              <a:t>复杂多样，视觉单词噪声严重，需要设计结构化表达方法、便于图像间比较。同时为了保证检索实时性，需要设计高效的几何上下文匹配方法。</a:t>
            </a:r>
            <a:endParaRPr lang="zh-CN" altLang="en-US" dirty="0"/>
          </a:p>
        </p:txBody>
      </p:sp>
      <p:sp>
        <p:nvSpPr>
          <p:cNvPr id="5" name="灯片编号占位符 4"/>
          <p:cNvSpPr>
            <a:spLocks noGrp="1"/>
          </p:cNvSpPr>
          <p:nvPr>
            <p:ph type="sldNum" sz="quarter" idx="11"/>
          </p:nvPr>
        </p:nvSpPr>
        <p:spPr/>
        <p:txBody>
          <a:bodyPr/>
          <a:lstStyle/>
          <a:p>
            <a:pPr>
              <a:defRPr/>
            </a:pPr>
            <a:fld id="{04EB2441-6E1B-0C46-A084-F5418D440600}" type="slidenum">
              <a:rPr lang="en-US" altLang="zh-CN" smtClean="0"/>
              <a:t>40</a:t>
            </a:fld>
            <a:endParaRPr lang="en-US" altLang="zh-CN"/>
          </a:p>
        </p:txBody>
      </p:sp>
    </p:spTree>
    <p:extLst>
      <p:ext uri="{BB962C8B-B14F-4D97-AF65-F5344CB8AC3E}">
        <p14:creationId xmlns:p14="http://schemas.microsoft.com/office/powerpoint/2010/main" val="4289567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7713CF-FC12-430E-99FA-1FA7BB073E1B}" type="slidenum">
              <a:rPr lang="zh-CN" altLang="en-US" smtClean="0"/>
              <a:t>42</a:t>
            </a:fld>
            <a:endParaRPr lang="zh-CN" altLang="en-US"/>
          </a:p>
        </p:txBody>
      </p:sp>
    </p:spTree>
    <p:extLst>
      <p:ext uri="{BB962C8B-B14F-4D97-AF65-F5344CB8AC3E}">
        <p14:creationId xmlns:p14="http://schemas.microsoft.com/office/powerpoint/2010/main" val="2546318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a:t>To encode the relative</a:t>
            </a:r>
            <a:r>
              <a:rPr lang="en-US" altLang="zh-CN" baseline="0" dirty="0"/>
              <a:t> spatial positions, two maps: </a:t>
            </a:r>
            <a:r>
              <a:rPr lang="en-US" altLang="zh-CN" baseline="0" dirty="0" err="1"/>
              <a:t>Xmap</a:t>
            </a:r>
            <a:r>
              <a:rPr lang="en-US" altLang="zh-CN" baseline="0" dirty="0"/>
              <a:t> and </a:t>
            </a:r>
            <a:r>
              <a:rPr lang="en-US" altLang="zh-CN" baseline="0" dirty="0" err="1"/>
              <a:t>Ymap</a:t>
            </a:r>
            <a:r>
              <a:rPr lang="en-US" altLang="zh-CN" baseline="0" dirty="0"/>
              <a:t> are generated. </a:t>
            </a:r>
            <a:r>
              <a:rPr lang="en-US" altLang="zh-CN" baseline="0" dirty="0" err="1"/>
              <a:t>Xmap</a:t>
            </a:r>
            <a:r>
              <a:rPr lang="en-US" altLang="zh-CN" baseline="0" dirty="0"/>
              <a:t> describes whether a feature is on the left or on the right of another feature. </a:t>
            </a:r>
            <a:r>
              <a:rPr lang="en-US" altLang="zh-CN" baseline="0" dirty="0" err="1"/>
              <a:t>Ymap</a:t>
            </a:r>
            <a:r>
              <a:rPr lang="en-US" altLang="zh-CN" baseline="0" dirty="0"/>
              <a:t> describes whether a feature is bellow or above another feature. </a:t>
            </a:r>
          </a:p>
          <a:p>
            <a:endParaRPr lang="en-US" altLang="zh-CN" baseline="0" dirty="0"/>
          </a:p>
          <a:p>
            <a:r>
              <a:rPr lang="en-US" altLang="zh-CN" baseline="0" dirty="0"/>
              <a:t>For instance, give an image with four features under such axis orientation, we can generate its </a:t>
            </a:r>
            <a:r>
              <a:rPr lang="en-US" altLang="zh-CN" baseline="0" dirty="0" err="1"/>
              <a:t>Xmap</a:t>
            </a:r>
            <a:r>
              <a:rPr lang="en-US" altLang="zh-CN" baseline="0" dirty="0"/>
              <a:t> and </a:t>
            </a:r>
            <a:r>
              <a:rPr lang="en-US" altLang="zh-CN" baseline="0" dirty="0" err="1"/>
              <a:t>Ymap</a:t>
            </a:r>
            <a:r>
              <a:rPr lang="en-US" altLang="zh-CN" baseline="0" dirty="0"/>
              <a:t> as follows. With feature 1 as reference, we can see that feature 2 and 3 are on the right, and the corresponding codes are zero. Feature 4 is on the </a:t>
            </a:r>
            <a:r>
              <a:rPr lang="en-US" altLang="zh-CN" baseline="0" dirty="0" err="1"/>
              <a:t>letft</a:t>
            </a:r>
            <a:r>
              <a:rPr lang="en-US" altLang="zh-CN" baseline="0" dirty="0"/>
              <a:t>, and the corresponding code is 1. Feature 2, 3 and feature 4 are all bellow feature 1, therefore, the corresponding codes are all one. Similarly, we can obtain all the other codes. And finally, all codes constitute our </a:t>
            </a:r>
            <a:r>
              <a:rPr lang="en-US" altLang="zh-CN" baseline="0" dirty="0" err="1"/>
              <a:t>Xmap</a:t>
            </a:r>
            <a:r>
              <a:rPr lang="en-US" altLang="zh-CN" baseline="0" dirty="0"/>
              <a:t> and </a:t>
            </a:r>
            <a:r>
              <a:rPr lang="en-US" altLang="zh-CN" baseline="0" dirty="0" err="1"/>
              <a:t>Ymap</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F5C03457-9872-419B-8075-A9B81460A5E8}" type="slidenum">
              <a:rPr lang="zh-CN" altLang="en-US" smtClean="0"/>
              <a:t>43</a:t>
            </a:fld>
            <a:endParaRPr lang="zh-CN" altLang="en-US"/>
          </a:p>
        </p:txBody>
      </p:sp>
    </p:spTree>
    <p:extLst>
      <p:ext uri="{BB962C8B-B14F-4D97-AF65-F5344CB8AC3E}">
        <p14:creationId xmlns:p14="http://schemas.microsoft.com/office/powerpoint/2010/main" val="2252576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a:t>Here</a:t>
            </a:r>
            <a:r>
              <a:rPr lang="en-US" altLang="zh-CN" baseline="0" dirty="0"/>
              <a:t> are two examples from spatial </a:t>
            </a:r>
            <a:r>
              <a:rPr lang="en-US" altLang="zh-CN" baseline="0" dirty="0" err="1"/>
              <a:t>verfication</a:t>
            </a:r>
            <a:r>
              <a:rPr lang="en-US" altLang="zh-CN" baseline="0" dirty="0"/>
              <a:t>. The first one is a pair of content related images. As for the second one, there are irrelevant in content. Before spatial verification, there are many noisy matched feature pairs. With our spatial verification, we can identify those false matches. The last is the final matched results. </a:t>
            </a:r>
          </a:p>
          <a:p>
            <a:endParaRPr lang="en-US" altLang="zh-CN" baseline="0" dirty="0"/>
          </a:p>
          <a:p>
            <a:r>
              <a:rPr lang="en-US" altLang="zh-CN" baseline="0" dirty="0"/>
              <a:t>In the first example, those true matches are satisfactorily kept. </a:t>
            </a:r>
          </a:p>
          <a:p>
            <a:r>
              <a:rPr lang="en-US" altLang="zh-CN" baseline="0" dirty="0"/>
              <a:t>In the second example, only three matches with consistent geometry are remained. And the similarity between the two images is small.</a:t>
            </a:r>
            <a:endParaRPr lang="zh-CN" altLang="en-US" dirty="0"/>
          </a:p>
        </p:txBody>
      </p:sp>
      <p:sp>
        <p:nvSpPr>
          <p:cNvPr id="4" name="灯片编号占位符 3"/>
          <p:cNvSpPr>
            <a:spLocks noGrp="1"/>
          </p:cNvSpPr>
          <p:nvPr>
            <p:ph type="sldNum" sz="quarter" idx="10"/>
          </p:nvPr>
        </p:nvSpPr>
        <p:spPr/>
        <p:txBody>
          <a:bodyPr/>
          <a:lstStyle/>
          <a:p>
            <a:fld id="{F5C03457-9872-419B-8075-A9B81460A5E8}" type="slidenum">
              <a:rPr lang="zh-CN" altLang="en-US" smtClean="0"/>
              <a:t>48</a:t>
            </a:fld>
            <a:endParaRPr lang="zh-CN" altLang="en-US"/>
          </a:p>
        </p:txBody>
      </p:sp>
    </p:spTree>
    <p:extLst>
      <p:ext uri="{BB962C8B-B14F-4D97-AF65-F5344CB8AC3E}">
        <p14:creationId xmlns:p14="http://schemas.microsoft.com/office/powerpoint/2010/main" val="2319870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905396"/>
            <a:ext cx="7779124" cy="103188"/>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tx2"/>
          </a:solidFill>
          <a:ln w="9525">
            <a:solidFill>
              <a:srgbClr val="0070C0"/>
            </a:solidFill>
            <a:round/>
            <a:headEnd/>
            <a:tailEnd/>
          </a:ln>
        </p:spPr>
        <p:txBody>
          <a:bodyPr/>
          <a:lstStyle/>
          <a:p>
            <a:pPr>
              <a:buClr>
                <a:srgbClr val="C0504D"/>
              </a:buClr>
            </a:pPr>
            <a:endParaRPr lang="zh-CN" altLang="en-US" sz="1800">
              <a:solidFill>
                <a:prstClr val="black"/>
              </a:solidFill>
            </a:endParaRPr>
          </a:p>
        </p:txBody>
      </p:sp>
      <p:sp>
        <p:nvSpPr>
          <p:cNvPr id="701442" name="Rectangle 2"/>
          <p:cNvSpPr>
            <a:spLocks noGrp="1" noChangeArrowheads="1"/>
          </p:cNvSpPr>
          <p:nvPr>
            <p:ph type="ctrTitle"/>
          </p:nvPr>
        </p:nvSpPr>
        <p:spPr>
          <a:xfrm>
            <a:off x="685800" y="1994337"/>
            <a:ext cx="7772400" cy="778973"/>
          </a:xfrm>
        </p:spPr>
        <p:txBody>
          <a:bodyPr/>
          <a:lstStyle>
            <a:lvl1pPr algn="l">
              <a:defRPr sz="4400"/>
            </a:lvl1pPr>
          </a:lstStyle>
          <a:p>
            <a:pPr lvl="0"/>
            <a:r>
              <a:rPr lang="zh-CN" altLang="en-US" noProof="0"/>
              <a:t>单击此处编辑母版标题样式</a:t>
            </a:r>
            <a:endParaRPr lang="zh-CN" altLang="en-US" noProof="0" dirty="0"/>
          </a:p>
        </p:txBody>
      </p:sp>
      <p:sp>
        <p:nvSpPr>
          <p:cNvPr id="701443" name="Rectangle 3"/>
          <p:cNvSpPr>
            <a:spLocks noGrp="1" noChangeArrowheads="1"/>
          </p:cNvSpPr>
          <p:nvPr>
            <p:ph type="subTitle" idx="1"/>
          </p:nvPr>
        </p:nvSpPr>
        <p:spPr>
          <a:xfrm>
            <a:off x="1116724" y="3140670"/>
            <a:ext cx="7010400" cy="1600200"/>
          </a:xfrm>
        </p:spPr>
        <p:txBody>
          <a:bodyPr/>
          <a:lstStyle>
            <a:lvl1pPr marL="0" indent="0" algn="ctr">
              <a:buFont typeface="Wingdings" charset="0"/>
              <a:buNone/>
              <a:defRPr sz="2800"/>
            </a:lvl1pPr>
          </a:lstStyle>
          <a:p>
            <a:pPr lvl="0"/>
            <a:r>
              <a:rPr lang="zh-CN" altLang="en-US" noProof="0"/>
              <a:t>单击此处编辑母版副标题样式</a:t>
            </a:r>
            <a:endParaRPr lang="zh-CN" altLang="en-US" noProof="0" dirty="0"/>
          </a:p>
        </p:txBody>
      </p:sp>
      <p:sp>
        <p:nvSpPr>
          <p:cNvPr id="7" name="文本框 6">
            <a:extLst>
              <a:ext uri="{FF2B5EF4-FFF2-40B4-BE49-F238E27FC236}">
                <a16:creationId xmlns:a16="http://schemas.microsoft.com/office/drawing/2014/main" id="{5664C84F-3AFC-4CB9-A1B7-23C6741EF61E}"/>
              </a:ext>
            </a:extLst>
          </p:cNvPr>
          <p:cNvSpPr txBox="1"/>
          <p:nvPr/>
        </p:nvSpPr>
        <p:spPr>
          <a:xfrm>
            <a:off x="70079" y="103137"/>
            <a:ext cx="7194598" cy="461665"/>
          </a:xfrm>
          <a:prstGeom prst="rect">
            <a:avLst/>
          </a:prstGeom>
          <a:noFill/>
        </p:spPr>
        <p:txBody>
          <a:bodyPr wrap="none" rtlCol="0">
            <a:spAutoFit/>
          </a:bodyPr>
          <a:lstStyle/>
          <a:p>
            <a:r>
              <a:rPr lang="zh-CN" altLang="en-US" sz="2400" dirty="0">
                <a:solidFill>
                  <a:schemeClr val="bg1">
                    <a:lumMod val="50000"/>
                  </a:schemeClr>
                </a:solidFill>
              </a:rPr>
              <a:t>中国科学技术大学六系研究生课程</a:t>
            </a:r>
            <a:r>
              <a:rPr lang="en-US" altLang="zh-CN" sz="2400" dirty="0">
                <a:solidFill>
                  <a:schemeClr val="bg1">
                    <a:lumMod val="50000"/>
                  </a:schemeClr>
                </a:solidFill>
              </a:rPr>
              <a:t>《</a:t>
            </a:r>
            <a:r>
              <a:rPr lang="zh-CN" altLang="en-US" sz="2400" dirty="0">
                <a:solidFill>
                  <a:schemeClr val="bg1">
                    <a:lumMod val="50000"/>
                  </a:schemeClr>
                </a:solidFill>
              </a:rPr>
              <a:t>数字图像分析</a:t>
            </a:r>
            <a:r>
              <a:rPr lang="en-US" altLang="zh-CN" sz="2400" dirty="0">
                <a:solidFill>
                  <a:schemeClr val="bg1">
                    <a:lumMod val="50000"/>
                  </a:schemeClr>
                </a:solidFill>
              </a:rPr>
              <a:t>》</a:t>
            </a:r>
            <a:endParaRPr lang="zh-CN" altLang="en-US" sz="2400" dirty="0">
              <a:solidFill>
                <a:schemeClr val="bg1">
                  <a:lumMod val="50000"/>
                </a:schemeClr>
              </a:solidFill>
            </a:endParaRPr>
          </a:p>
        </p:txBody>
      </p:sp>
    </p:spTree>
    <p:extLst>
      <p:ext uri="{BB962C8B-B14F-4D97-AF65-F5344CB8AC3E}">
        <p14:creationId xmlns:p14="http://schemas.microsoft.com/office/powerpoint/2010/main" val="15686566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标题幻灯片_空白">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701442" name="Rectangle 2"/>
          <p:cNvSpPr>
            <a:spLocks noGrp="1" noChangeArrowheads="1"/>
          </p:cNvSpPr>
          <p:nvPr>
            <p:ph type="ctrTitle"/>
          </p:nvPr>
        </p:nvSpPr>
        <p:spPr>
          <a:xfrm>
            <a:off x="685800" y="2153307"/>
            <a:ext cx="7772400" cy="1371600"/>
          </a:xfrm>
        </p:spPr>
        <p:txBody>
          <a:bodyPr/>
          <a:lstStyle>
            <a:lvl1pPr algn="ctr">
              <a:defRPr sz="4000"/>
            </a:lvl1pPr>
          </a:lstStyle>
          <a:p>
            <a:pPr lvl="0"/>
            <a:r>
              <a:rPr lang="zh-CN" altLang="en-US" noProof="0"/>
              <a:t>单击此处编辑母版标题样式</a:t>
            </a:r>
            <a:endParaRPr lang="zh-CN" altLang="en-US" noProof="0" dirty="0"/>
          </a:p>
        </p:txBody>
      </p:sp>
      <p:sp>
        <p:nvSpPr>
          <p:cNvPr id="701443" name="Rectangle 3"/>
          <p:cNvSpPr>
            <a:spLocks noGrp="1" noChangeArrowheads="1"/>
          </p:cNvSpPr>
          <p:nvPr>
            <p:ph type="subTitle" idx="1"/>
          </p:nvPr>
        </p:nvSpPr>
        <p:spPr>
          <a:xfrm>
            <a:off x="1066800" y="4134506"/>
            <a:ext cx="7010400" cy="894693"/>
          </a:xfrm>
        </p:spPr>
        <p:txBody>
          <a:bodyPr/>
          <a:lstStyle>
            <a:lvl1pPr marL="0" indent="0" algn="ctr">
              <a:buFont typeface="Wingdings" charset="0"/>
              <a:buNone/>
              <a:defRPr sz="2200"/>
            </a:lvl1pPr>
          </a:lstStyle>
          <a:p>
            <a:pPr lvl="0"/>
            <a:r>
              <a:rPr lang="zh-CN" altLang="en-US" noProof="0"/>
              <a:t>单击此处编辑母版副标题样式</a:t>
            </a:r>
            <a:endParaRPr lang="zh-CN" altLang="en-US" noProof="0" dirty="0"/>
          </a:p>
        </p:txBody>
      </p:sp>
    </p:spTree>
    <p:extLst>
      <p:ext uri="{BB962C8B-B14F-4D97-AF65-F5344CB8AC3E}">
        <p14:creationId xmlns:p14="http://schemas.microsoft.com/office/powerpoint/2010/main" val="66652085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标题幻灯片_空白">
    <p:bg>
      <p:bgPr>
        <a:solidFill>
          <a:schemeClr val="bg1"/>
        </a:solidFill>
        <a:effectLst/>
      </p:bgPr>
    </p:bg>
    <p:spTree>
      <p:nvGrpSpPr>
        <p:cNvPr id="1" name=""/>
        <p:cNvGrpSpPr/>
        <p:nvPr/>
      </p:nvGrpSpPr>
      <p:grpSpPr>
        <a:xfrm>
          <a:off x="0" y="0"/>
          <a:ext cx="0" cy="0"/>
          <a:chOff x="0" y="0"/>
          <a:chExt cx="0" cy="0"/>
        </a:xfrm>
      </p:grpSpPr>
      <p:sp>
        <p:nvSpPr>
          <p:cNvPr id="701442" name="Rectangle 2"/>
          <p:cNvSpPr>
            <a:spLocks noGrp="1" noChangeArrowheads="1"/>
          </p:cNvSpPr>
          <p:nvPr>
            <p:ph type="ctrTitle"/>
          </p:nvPr>
        </p:nvSpPr>
        <p:spPr>
          <a:xfrm>
            <a:off x="685800" y="2165131"/>
            <a:ext cx="7772400" cy="1371600"/>
          </a:xfrm>
        </p:spPr>
        <p:txBody>
          <a:bodyPr/>
          <a:lstStyle>
            <a:lvl1pPr algn="ctr">
              <a:defRPr sz="4000"/>
            </a:lvl1pPr>
          </a:lstStyle>
          <a:p>
            <a:pPr lvl="0"/>
            <a:r>
              <a:rPr lang="zh-CN" altLang="en-US" noProof="0"/>
              <a:t>单击此处编辑母版标题样式</a:t>
            </a:r>
            <a:endParaRPr lang="zh-CN" altLang="en-US" noProof="0" dirty="0"/>
          </a:p>
        </p:txBody>
      </p:sp>
      <p:sp>
        <p:nvSpPr>
          <p:cNvPr id="701443" name="Rectangle 3"/>
          <p:cNvSpPr>
            <a:spLocks noGrp="1" noChangeArrowheads="1"/>
          </p:cNvSpPr>
          <p:nvPr>
            <p:ph type="subTitle" idx="1"/>
          </p:nvPr>
        </p:nvSpPr>
        <p:spPr>
          <a:xfrm>
            <a:off x="1066800" y="3878316"/>
            <a:ext cx="7010400" cy="1150883"/>
          </a:xfrm>
        </p:spPr>
        <p:txBody>
          <a:bodyPr/>
          <a:lstStyle>
            <a:lvl1pPr marL="0" indent="0" algn="ctr">
              <a:buFont typeface="Wingdings" charset="0"/>
              <a:buNone/>
              <a:defRPr sz="2200"/>
            </a:lvl1pPr>
          </a:lstStyle>
          <a:p>
            <a:pPr lvl="0"/>
            <a:r>
              <a:rPr lang="zh-CN" altLang="en-US" noProof="0"/>
              <a:t>单击此处编辑母版副标题样式</a:t>
            </a:r>
            <a:endParaRPr lang="zh-CN" altLang="en-US" noProof="0" dirty="0"/>
          </a:p>
        </p:txBody>
      </p:sp>
    </p:spTree>
    <p:extLst>
      <p:ext uri="{BB962C8B-B14F-4D97-AF65-F5344CB8AC3E}">
        <p14:creationId xmlns:p14="http://schemas.microsoft.com/office/powerpoint/2010/main" val="25432186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zh-CN" altLang="en-US"/>
              <a:t>单击此处编辑母版标题样式</a:t>
            </a:r>
          </a:p>
        </p:txBody>
      </p:sp>
      <p:sp>
        <p:nvSpPr>
          <p:cNvPr id="3" name="内容占位符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Rectangle 6"/>
          <p:cNvSpPr>
            <a:spLocks noGrp="1" noChangeArrowheads="1"/>
          </p:cNvSpPr>
          <p:nvPr>
            <p:ph type="dt" sz="half" idx="10"/>
          </p:nvPr>
        </p:nvSpPr>
        <p:spPr/>
        <p:txBody>
          <a:bodyPr/>
          <a:lstStyle>
            <a:lvl1pPr>
              <a:defRPr/>
            </a:lvl1pPr>
          </a:lstStyle>
          <a:p>
            <a:fld id="{8A699AAD-5249-4E7B-9A1D-136757D2BCD0}" type="datetime1">
              <a:rPr lang="zh-CN" altLang="en-US" smtClean="0"/>
              <a:t>2025/5/22</a:t>
            </a:fld>
            <a:endParaRPr lang="zh-CN" altLang="en-US"/>
          </a:p>
        </p:txBody>
      </p:sp>
      <p:sp>
        <p:nvSpPr>
          <p:cNvPr id="6" name="Rectangle 6"/>
          <p:cNvSpPr>
            <a:spLocks noGrp="1" noChangeArrowheads="1"/>
          </p:cNvSpPr>
          <p:nvPr>
            <p:ph type="sldNum" sz="quarter" idx="12"/>
          </p:nvPr>
        </p:nvSpPr>
        <p:spPr bwMode="auto">
          <a:xfrm>
            <a:off x="8371489" y="6549312"/>
            <a:ext cx="626680" cy="2705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buClrTx/>
              <a:buFontTx/>
              <a:buNone/>
              <a:defRPr sz="1200">
                <a:latin typeface="Verdana" charset="0"/>
                <a:ea typeface="宋体" charset="0"/>
                <a:cs typeface="宋体" charset="0"/>
              </a:defRPr>
            </a:lvl1pPr>
          </a:lstStyle>
          <a:p>
            <a:fld id="{49A43EB3-6765-450E-B01A-6DEBCE0BE374}" type="slidenum">
              <a:rPr lang="zh-CN" altLang="en-US" smtClean="0"/>
              <a:t>‹#›</a:t>
            </a:fld>
            <a:endParaRPr lang="zh-CN" altLang="en-US" dirty="0"/>
          </a:p>
        </p:txBody>
      </p:sp>
    </p:spTree>
    <p:extLst>
      <p:ext uri="{BB962C8B-B14F-4D97-AF65-F5344CB8AC3E}">
        <p14:creationId xmlns:p14="http://schemas.microsoft.com/office/powerpoint/2010/main" val="162180913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zh-CN" altLang="en-US"/>
              <a:t>单击此处编辑母版标题样式</a:t>
            </a:r>
          </a:p>
        </p:txBody>
      </p:sp>
      <p:sp>
        <p:nvSpPr>
          <p:cNvPr id="4" name="Rectangle 6"/>
          <p:cNvSpPr>
            <a:spLocks noGrp="1" noChangeArrowheads="1"/>
          </p:cNvSpPr>
          <p:nvPr>
            <p:ph type="dt" sz="half" idx="10"/>
          </p:nvPr>
        </p:nvSpPr>
        <p:spPr/>
        <p:txBody>
          <a:bodyPr/>
          <a:lstStyle>
            <a:lvl1pPr>
              <a:defRPr/>
            </a:lvl1pPr>
          </a:lstStyle>
          <a:p>
            <a:fld id="{71D65D4A-6E24-46E9-A536-360551B89ADA}" type="datetime1">
              <a:rPr lang="zh-CN" altLang="en-US" smtClean="0"/>
              <a:t>2025/5/22</a:t>
            </a:fld>
            <a:endParaRPr lang="zh-CN" altLang="en-US"/>
          </a:p>
        </p:txBody>
      </p:sp>
      <p:sp>
        <p:nvSpPr>
          <p:cNvPr id="7" name="Rectangle 6">
            <a:extLst>
              <a:ext uri="{FF2B5EF4-FFF2-40B4-BE49-F238E27FC236}">
                <a16:creationId xmlns:a16="http://schemas.microsoft.com/office/drawing/2014/main" id="{75F94089-D945-4E3F-8F03-BF1F6F60829C}"/>
              </a:ext>
            </a:extLst>
          </p:cNvPr>
          <p:cNvSpPr>
            <a:spLocks noGrp="1" noChangeArrowheads="1"/>
          </p:cNvSpPr>
          <p:nvPr>
            <p:ph type="sldNum" sz="quarter" idx="12"/>
          </p:nvPr>
        </p:nvSpPr>
        <p:spPr bwMode="auto">
          <a:xfrm>
            <a:off x="8371489" y="6549312"/>
            <a:ext cx="626680" cy="2705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buClrTx/>
              <a:buFontTx/>
              <a:buNone/>
              <a:defRPr sz="1200">
                <a:latin typeface="Verdana" charset="0"/>
                <a:ea typeface="宋体" charset="0"/>
                <a:cs typeface="宋体" charset="0"/>
              </a:defRPr>
            </a:lvl1pPr>
          </a:lstStyle>
          <a:p>
            <a:fld id="{49A43EB3-6765-450E-B01A-6DEBCE0BE374}" type="slidenum">
              <a:rPr lang="zh-CN" altLang="en-US" smtClean="0"/>
              <a:t>‹#›</a:t>
            </a:fld>
            <a:endParaRPr lang="zh-CN" altLang="en-US" dirty="0"/>
          </a:p>
        </p:txBody>
      </p:sp>
    </p:spTree>
    <p:extLst>
      <p:ext uri="{BB962C8B-B14F-4D97-AF65-F5344CB8AC3E}">
        <p14:creationId xmlns:p14="http://schemas.microsoft.com/office/powerpoint/2010/main" val="63951076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6"/>
          <p:cNvSpPr>
            <a:spLocks noGrp="1" noChangeArrowheads="1"/>
          </p:cNvSpPr>
          <p:nvPr>
            <p:ph type="dt" sz="half" idx="10"/>
          </p:nvPr>
        </p:nvSpPr>
        <p:spPr/>
        <p:txBody>
          <a:bodyPr/>
          <a:lstStyle>
            <a:lvl1pPr>
              <a:defRPr/>
            </a:lvl1pPr>
          </a:lstStyle>
          <a:p>
            <a:fld id="{C832860A-9ADF-45B3-99EC-AF8BD45C58B6}" type="datetime1">
              <a:rPr lang="zh-CN" altLang="en-US" smtClean="0"/>
              <a:t>2025/5/22</a:t>
            </a:fld>
            <a:endParaRPr lang="zh-CN" altLang="en-US"/>
          </a:p>
        </p:txBody>
      </p:sp>
      <p:sp>
        <p:nvSpPr>
          <p:cNvPr id="6" name="Rectangle 6">
            <a:extLst>
              <a:ext uri="{FF2B5EF4-FFF2-40B4-BE49-F238E27FC236}">
                <a16:creationId xmlns:a16="http://schemas.microsoft.com/office/drawing/2014/main" id="{2EBC6B9A-0744-45B2-90AF-C009DC4DE29E}"/>
              </a:ext>
            </a:extLst>
          </p:cNvPr>
          <p:cNvSpPr>
            <a:spLocks noGrp="1" noChangeArrowheads="1"/>
          </p:cNvSpPr>
          <p:nvPr>
            <p:ph type="sldNum" sz="quarter" idx="12"/>
          </p:nvPr>
        </p:nvSpPr>
        <p:spPr bwMode="auto">
          <a:xfrm>
            <a:off x="8371489" y="6549312"/>
            <a:ext cx="626680" cy="2705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buClrTx/>
              <a:buFontTx/>
              <a:buNone/>
              <a:defRPr sz="1200">
                <a:latin typeface="Verdana" charset="0"/>
                <a:ea typeface="宋体" charset="0"/>
                <a:cs typeface="宋体" charset="0"/>
              </a:defRPr>
            </a:lvl1pPr>
          </a:lstStyle>
          <a:p>
            <a:fld id="{49A43EB3-6765-450E-B01A-6DEBCE0BE374}" type="slidenum">
              <a:rPr lang="zh-CN" altLang="en-US" smtClean="0"/>
              <a:t>‹#›</a:t>
            </a:fld>
            <a:endParaRPr lang="zh-CN" altLang="en-US" dirty="0"/>
          </a:p>
        </p:txBody>
      </p:sp>
    </p:spTree>
    <p:extLst>
      <p:ext uri="{BB962C8B-B14F-4D97-AF65-F5344CB8AC3E}">
        <p14:creationId xmlns:p14="http://schemas.microsoft.com/office/powerpoint/2010/main" val="255604705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fld id="{F9B13DCD-5ADE-49B9-8C47-2E8CBC0E1374}" type="datetime1">
              <a:rPr lang="zh-CN" altLang="en-US" smtClean="0"/>
              <a:t>2025/5/22</a:t>
            </a:fld>
            <a:endParaRPr lang="zh-CN" altLang="en-US"/>
          </a:p>
        </p:txBody>
      </p:sp>
      <p:sp>
        <p:nvSpPr>
          <p:cNvPr id="5" name="Rectangle 6">
            <a:extLst>
              <a:ext uri="{FF2B5EF4-FFF2-40B4-BE49-F238E27FC236}">
                <a16:creationId xmlns:a16="http://schemas.microsoft.com/office/drawing/2014/main" id="{87460BD2-3576-417B-A869-3C2BFEDBAB6A}"/>
              </a:ext>
            </a:extLst>
          </p:cNvPr>
          <p:cNvSpPr>
            <a:spLocks noGrp="1" noChangeArrowheads="1"/>
          </p:cNvSpPr>
          <p:nvPr>
            <p:ph type="sldNum" sz="quarter" idx="12"/>
          </p:nvPr>
        </p:nvSpPr>
        <p:spPr bwMode="auto">
          <a:xfrm>
            <a:off x="8371489" y="6549312"/>
            <a:ext cx="626680" cy="2705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buClrTx/>
              <a:buFontTx/>
              <a:buNone/>
              <a:defRPr sz="1200">
                <a:latin typeface="Verdana" charset="0"/>
                <a:ea typeface="宋体" charset="0"/>
                <a:cs typeface="宋体" charset="0"/>
              </a:defRPr>
            </a:lvl1pPr>
          </a:lstStyle>
          <a:p>
            <a:fld id="{49A43EB3-6765-450E-B01A-6DEBCE0BE374}" type="slidenum">
              <a:rPr lang="zh-CN" altLang="en-US" smtClean="0"/>
              <a:t>‹#›</a:t>
            </a:fld>
            <a:endParaRPr lang="zh-CN" altLang="en-US" dirty="0"/>
          </a:p>
        </p:txBody>
      </p:sp>
    </p:spTree>
    <p:extLst>
      <p:ext uri="{BB962C8B-B14F-4D97-AF65-F5344CB8AC3E}">
        <p14:creationId xmlns:p14="http://schemas.microsoft.com/office/powerpoint/2010/main" val="1285851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0418" name="Rectangle 2"/>
          <p:cNvSpPr>
            <a:spLocks noGrp="1" noChangeArrowheads="1"/>
          </p:cNvSpPr>
          <p:nvPr>
            <p:ph type="title"/>
          </p:nvPr>
        </p:nvSpPr>
        <p:spPr bwMode="auto">
          <a:xfrm>
            <a:off x="390191" y="118383"/>
            <a:ext cx="8185484" cy="764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zh-CN" altLang="en-US" dirty="0"/>
              <a:t>数字图象分析</a:t>
            </a:r>
          </a:p>
        </p:txBody>
      </p:sp>
      <p:sp>
        <p:nvSpPr>
          <p:cNvPr id="700422" name="Rectangle 6"/>
          <p:cNvSpPr>
            <a:spLocks noGrp="1" noChangeArrowheads="1"/>
          </p:cNvSpPr>
          <p:nvPr>
            <p:ph type="dt" sz="half" idx="2"/>
          </p:nvPr>
        </p:nvSpPr>
        <p:spPr bwMode="auto">
          <a:xfrm>
            <a:off x="311369" y="6549312"/>
            <a:ext cx="1981200" cy="270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buClrTx/>
              <a:buFontTx/>
              <a:buNone/>
              <a:defRPr sz="1200">
                <a:latin typeface="Verdana" charset="0"/>
                <a:ea typeface="宋体" charset="0"/>
                <a:cs typeface="宋体" charset="0"/>
              </a:defRPr>
            </a:lvl1pPr>
          </a:lstStyle>
          <a:p>
            <a:fld id="{59DDFB5E-5B89-4EBC-B1C8-D38BA6D6DD42}" type="datetime1">
              <a:rPr lang="zh-CN" altLang="en-US" smtClean="0"/>
              <a:t>2025/5/22</a:t>
            </a:fld>
            <a:endParaRPr lang="zh-CN" altLang="en-US"/>
          </a:p>
        </p:txBody>
      </p:sp>
      <p:pic>
        <p:nvPicPr>
          <p:cNvPr id="4" name="图片 3"/>
          <p:cNvPicPr>
            <a:picLocks noChangeAspect="1"/>
          </p:cNvPicPr>
          <p:nvPr/>
        </p:nvPicPr>
        <p:blipFill rotWithShape="1">
          <a:blip r:embed="rId9" cstate="print">
            <a:extLst>
              <a:ext uri="{28A0092B-C50C-407E-A947-70E740481C1C}">
                <a14:useLocalDpi xmlns:a14="http://schemas.microsoft.com/office/drawing/2010/main" val="0"/>
              </a:ext>
            </a:extLst>
          </a:blip>
          <a:srcRect l="17162" t="3708" r="20626" b="6469"/>
          <a:stretch/>
        </p:blipFill>
        <p:spPr>
          <a:xfrm>
            <a:off x="8124206" y="8624"/>
            <a:ext cx="972000" cy="936778"/>
          </a:xfrm>
          <a:prstGeom prst="rect">
            <a:avLst/>
          </a:prstGeom>
        </p:spPr>
      </p:pic>
      <p:sp>
        <p:nvSpPr>
          <p:cNvPr id="1028" name="AutoShape 4"/>
          <p:cNvSpPr>
            <a:spLocks noChangeArrowheads="1"/>
          </p:cNvSpPr>
          <p:nvPr/>
        </p:nvSpPr>
        <p:spPr bwMode="auto">
          <a:xfrm>
            <a:off x="390191" y="971842"/>
            <a:ext cx="8332080" cy="64744"/>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tx2"/>
          </a:solidFill>
          <a:ln w="9525">
            <a:solidFill>
              <a:srgbClr val="0070C0"/>
            </a:solidFill>
            <a:round/>
            <a:headEnd/>
            <a:tailEnd/>
          </a:ln>
        </p:spPr>
        <p:txBody>
          <a:bodyPr/>
          <a:lstStyle/>
          <a:p>
            <a:pPr>
              <a:buClr>
                <a:srgbClr val="C0504D"/>
              </a:buClr>
            </a:pPr>
            <a:endParaRPr lang="zh-CN" altLang="en-US" sz="1800">
              <a:solidFill>
                <a:prstClr val="black"/>
              </a:solidFill>
            </a:endParaRPr>
          </a:p>
        </p:txBody>
      </p:sp>
      <p:sp>
        <p:nvSpPr>
          <p:cNvPr id="700419" name="Rectangle 3"/>
          <p:cNvSpPr>
            <a:spLocks noGrp="1" noChangeArrowheads="1"/>
          </p:cNvSpPr>
          <p:nvPr>
            <p:ph type="body" idx="1"/>
          </p:nvPr>
        </p:nvSpPr>
        <p:spPr bwMode="auto">
          <a:xfrm>
            <a:off x="311369" y="1123292"/>
            <a:ext cx="8410902" cy="5185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endParaRPr lang="en-US" altLang="zh-CN" dirty="0"/>
          </a:p>
          <a:p>
            <a:pPr lvl="1"/>
            <a:r>
              <a:rPr lang="zh-CN" altLang="en-US" dirty="0"/>
              <a:t>第二级</a:t>
            </a:r>
            <a:endParaRPr lang="en-US" altLang="zh-CN" dirty="0"/>
          </a:p>
          <a:p>
            <a:pPr lvl="2"/>
            <a:r>
              <a:rPr lang="zh-CN" altLang="en-US" dirty="0"/>
              <a:t>第三级</a:t>
            </a:r>
            <a:endParaRPr lang="en-US" altLang="zh-CN" dirty="0"/>
          </a:p>
          <a:p>
            <a:pPr lvl="3"/>
            <a:r>
              <a:rPr lang="zh-CN" altLang="en-US" dirty="0"/>
              <a:t>第四级</a:t>
            </a:r>
            <a:endParaRPr lang="en-US" altLang="zh-CN" dirty="0"/>
          </a:p>
          <a:p>
            <a:pPr lvl="4"/>
            <a:r>
              <a:rPr lang="zh-CN" altLang="en-US" dirty="0"/>
              <a:t>第五级</a:t>
            </a:r>
          </a:p>
        </p:txBody>
      </p:sp>
    </p:spTree>
    <p:extLst>
      <p:ext uri="{BB962C8B-B14F-4D97-AF65-F5344CB8AC3E}">
        <p14:creationId xmlns:p14="http://schemas.microsoft.com/office/powerpoint/2010/main" val="959961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ransition/>
  <p:hf hdr="0" ftr="0"/>
  <p:txStyles>
    <p:titleStyle>
      <a:lvl1pPr algn="l" rtl="0" eaLnBrk="1" fontAlgn="base" hangingPunct="1">
        <a:spcBef>
          <a:spcPct val="0"/>
        </a:spcBef>
        <a:spcAft>
          <a:spcPct val="0"/>
        </a:spcAft>
        <a:defRPr kumimoji="1" sz="3800">
          <a:solidFill>
            <a:schemeClr val="tx2"/>
          </a:solidFill>
          <a:latin typeface="+mj-lt"/>
          <a:ea typeface="+mj-ea"/>
          <a:cs typeface="+mj-cs"/>
        </a:defRPr>
      </a:lvl1pPr>
      <a:lvl2pPr algn="l" rtl="0" eaLnBrk="1" fontAlgn="base" hangingPunct="1">
        <a:spcBef>
          <a:spcPct val="0"/>
        </a:spcBef>
        <a:spcAft>
          <a:spcPct val="0"/>
        </a:spcAft>
        <a:defRPr kumimoji="1" sz="3800">
          <a:solidFill>
            <a:schemeClr val="tx2"/>
          </a:solidFill>
          <a:latin typeface="Times New Roman" charset="0"/>
          <a:ea typeface="黑体" charset="0"/>
          <a:cs typeface="黑体" charset="0"/>
        </a:defRPr>
      </a:lvl2pPr>
      <a:lvl3pPr algn="l" rtl="0" eaLnBrk="1" fontAlgn="base" hangingPunct="1">
        <a:spcBef>
          <a:spcPct val="0"/>
        </a:spcBef>
        <a:spcAft>
          <a:spcPct val="0"/>
        </a:spcAft>
        <a:defRPr kumimoji="1" sz="3800">
          <a:solidFill>
            <a:schemeClr val="tx2"/>
          </a:solidFill>
          <a:latin typeface="Times New Roman" charset="0"/>
          <a:ea typeface="黑体" charset="0"/>
          <a:cs typeface="黑体" charset="0"/>
        </a:defRPr>
      </a:lvl3pPr>
      <a:lvl4pPr algn="l" rtl="0" eaLnBrk="1" fontAlgn="base" hangingPunct="1">
        <a:spcBef>
          <a:spcPct val="0"/>
        </a:spcBef>
        <a:spcAft>
          <a:spcPct val="0"/>
        </a:spcAft>
        <a:defRPr kumimoji="1" sz="3800">
          <a:solidFill>
            <a:schemeClr val="tx2"/>
          </a:solidFill>
          <a:latin typeface="Times New Roman" charset="0"/>
          <a:ea typeface="黑体" charset="0"/>
          <a:cs typeface="黑体" charset="0"/>
        </a:defRPr>
      </a:lvl4pPr>
      <a:lvl5pPr algn="l" rtl="0" eaLnBrk="1" fontAlgn="base" hangingPunct="1">
        <a:spcBef>
          <a:spcPct val="0"/>
        </a:spcBef>
        <a:spcAft>
          <a:spcPct val="0"/>
        </a:spcAft>
        <a:defRPr kumimoji="1" sz="3800">
          <a:solidFill>
            <a:schemeClr val="tx2"/>
          </a:solidFill>
          <a:latin typeface="Times New Roman" charset="0"/>
          <a:ea typeface="黑体" charset="0"/>
          <a:cs typeface="黑体" charset="0"/>
        </a:defRPr>
      </a:lvl5pPr>
      <a:lvl6pPr marL="457200" algn="l" rtl="0" eaLnBrk="1" fontAlgn="base" hangingPunct="1">
        <a:spcBef>
          <a:spcPct val="0"/>
        </a:spcBef>
        <a:spcAft>
          <a:spcPct val="0"/>
        </a:spcAft>
        <a:defRPr sz="3800">
          <a:solidFill>
            <a:schemeClr val="tx2"/>
          </a:solidFill>
          <a:latin typeface="Times New Roman" charset="0"/>
          <a:ea typeface="黑体" charset="0"/>
          <a:cs typeface="黑体" charset="0"/>
        </a:defRPr>
      </a:lvl6pPr>
      <a:lvl7pPr marL="914400" algn="l" rtl="0" eaLnBrk="1" fontAlgn="base" hangingPunct="1">
        <a:spcBef>
          <a:spcPct val="0"/>
        </a:spcBef>
        <a:spcAft>
          <a:spcPct val="0"/>
        </a:spcAft>
        <a:defRPr sz="3800">
          <a:solidFill>
            <a:schemeClr val="tx2"/>
          </a:solidFill>
          <a:latin typeface="Times New Roman" charset="0"/>
          <a:ea typeface="黑体" charset="0"/>
          <a:cs typeface="黑体" charset="0"/>
        </a:defRPr>
      </a:lvl7pPr>
      <a:lvl8pPr marL="1371600" algn="l" rtl="0" eaLnBrk="1" fontAlgn="base" hangingPunct="1">
        <a:spcBef>
          <a:spcPct val="0"/>
        </a:spcBef>
        <a:spcAft>
          <a:spcPct val="0"/>
        </a:spcAft>
        <a:defRPr sz="3800">
          <a:solidFill>
            <a:schemeClr val="tx2"/>
          </a:solidFill>
          <a:latin typeface="Times New Roman" charset="0"/>
          <a:ea typeface="黑体" charset="0"/>
          <a:cs typeface="黑体" charset="0"/>
        </a:defRPr>
      </a:lvl8pPr>
      <a:lvl9pPr marL="1828800" algn="l" rtl="0" eaLnBrk="1" fontAlgn="base" hangingPunct="1">
        <a:spcBef>
          <a:spcPct val="0"/>
        </a:spcBef>
        <a:spcAft>
          <a:spcPct val="0"/>
        </a:spcAft>
        <a:defRPr sz="3800">
          <a:solidFill>
            <a:schemeClr val="tx2"/>
          </a:solidFill>
          <a:latin typeface="Times New Roman" charset="0"/>
          <a:ea typeface="黑体" charset="0"/>
          <a:cs typeface="黑体" charset="0"/>
        </a:defRPr>
      </a:lvl9pPr>
    </p:titleStyle>
    <p:bodyStyle>
      <a:lvl1pPr marL="360000" indent="-360000" algn="l" rtl="0" eaLnBrk="1" fontAlgn="base" hangingPunct="1">
        <a:spcBef>
          <a:spcPct val="20000"/>
        </a:spcBef>
        <a:spcAft>
          <a:spcPct val="0"/>
        </a:spcAft>
        <a:buClr>
          <a:schemeClr val="tx2"/>
        </a:buClr>
        <a:buFont typeface="Wingdings" charset="0"/>
        <a:buChar char="o"/>
        <a:defRPr kumimoji="1" sz="2400">
          <a:solidFill>
            <a:schemeClr val="tx1"/>
          </a:solidFill>
          <a:latin typeface="+mn-lt"/>
          <a:ea typeface="+mn-ea"/>
          <a:cs typeface="+mn-cs"/>
        </a:defRPr>
      </a:lvl1pPr>
      <a:lvl2pPr marL="720000" indent="-324000" algn="l" rtl="0" eaLnBrk="1" fontAlgn="base" hangingPunct="1">
        <a:spcBef>
          <a:spcPct val="20000"/>
        </a:spcBef>
        <a:spcAft>
          <a:spcPct val="0"/>
        </a:spcAft>
        <a:buClr>
          <a:schemeClr val="tx2"/>
        </a:buClr>
        <a:buFont typeface="Wingdings" charset="0"/>
        <a:buChar char="n"/>
        <a:defRPr kumimoji="1" sz="2000">
          <a:solidFill>
            <a:schemeClr val="tx1"/>
          </a:solidFill>
          <a:latin typeface="+mn-lt"/>
          <a:ea typeface="+mn-ea"/>
          <a:cs typeface="+mn-cs"/>
        </a:defRPr>
      </a:lvl2pPr>
      <a:lvl3pPr marL="1080000" indent="-324000" algn="l" rtl="0" eaLnBrk="1" fontAlgn="base" hangingPunct="1">
        <a:spcBef>
          <a:spcPct val="20000"/>
        </a:spcBef>
        <a:spcAft>
          <a:spcPct val="0"/>
        </a:spcAft>
        <a:buClr>
          <a:schemeClr val="tx2"/>
        </a:buClr>
        <a:buFont typeface="Wingdings" panose="05000000000000000000" pitchFamily="2" charset="2"/>
        <a:buChar char="ü"/>
        <a:defRPr kumimoji="1" sz="1800">
          <a:solidFill>
            <a:schemeClr val="tx1"/>
          </a:solidFill>
          <a:latin typeface="+mn-lt"/>
          <a:ea typeface="+mn-ea"/>
          <a:cs typeface="+mn-cs"/>
        </a:defRPr>
      </a:lvl3pPr>
      <a:lvl4pPr marL="1440000" indent="-324000" algn="l" rtl="0" eaLnBrk="1" fontAlgn="base" hangingPunct="1">
        <a:spcBef>
          <a:spcPct val="20000"/>
        </a:spcBef>
        <a:spcAft>
          <a:spcPct val="0"/>
        </a:spcAft>
        <a:buClr>
          <a:schemeClr val="tx2"/>
        </a:buClr>
        <a:buFont typeface="Wingdings" panose="05000000000000000000" pitchFamily="2" charset="2"/>
        <a:buChar char="Ø"/>
        <a:defRPr kumimoji="1" sz="1800">
          <a:solidFill>
            <a:schemeClr val="tx1"/>
          </a:solidFill>
          <a:latin typeface="+mn-lt"/>
          <a:ea typeface="+mn-ea"/>
          <a:cs typeface="+mn-cs"/>
        </a:defRPr>
      </a:lvl4pPr>
      <a:lvl5pPr marL="1800000" indent="-324000" algn="l" rtl="0" eaLnBrk="1" fontAlgn="base" hangingPunct="1">
        <a:spcBef>
          <a:spcPct val="20000"/>
        </a:spcBef>
        <a:spcAft>
          <a:spcPct val="0"/>
        </a:spcAft>
        <a:buClr>
          <a:schemeClr val="tx2"/>
        </a:buClr>
        <a:buFont typeface="Wingdings" panose="05000000000000000000" pitchFamily="2" charset="2"/>
        <a:buChar char="l"/>
        <a:defRPr kumimoji="1" sz="1800">
          <a:solidFill>
            <a:schemeClr val="tx1"/>
          </a:solidFill>
          <a:latin typeface="+mn-lt"/>
          <a:ea typeface="+mn-ea"/>
          <a:cs typeface="+mn-cs"/>
        </a:defRPr>
      </a:lvl5pPr>
      <a:lvl6pPr marL="2551113" indent="-398463" algn="l" rtl="0" eaLnBrk="1" fontAlgn="base" hangingPunct="1">
        <a:spcBef>
          <a:spcPct val="20000"/>
        </a:spcBef>
        <a:spcAft>
          <a:spcPct val="0"/>
        </a:spcAft>
        <a:buClr>
          <a:schemeClr val="accent2"/>
        </a:buClr>
        <a:buFont typeface="Wingdings" charset="0"/>
        <a:buChar char="§"/>
        <a:defRPr sz="1600">
          <a:solidFill>
            <a:schemeClr val="tx1"/>
          </a:solidFill>
          <a:latin typeface="+mn-lt"/>
          <a:ea typeface="+mn-ea"/>
          <a:cs typeface="+mn-cs"/>
        </a:defRPr>
      </a:lvl6pPr>
      <a:lvl7pPr marL="3008313" indent="-398463" algn="l" rtl="0" eaLnBrk="1" fontAlgn="base" hangingPunct="1">
        <a:spcBef>
          <a:spcPct val="20000"/>
        </a:spcBef>
        <a:spcAft>
          <a:spcPct val="0"/>
        </a:spcAft>
        <a:buClr>
          <a:schemeClr val="accent2"/>
        </a:buClr>
        <a:buFont typeface="Wingdings" charset="0"/>
        <a:buChar char="§"/>
        <a:defRPr sz="1600">
          <a:solidFill>
            <a:schemeClr val="tx1"/>
          </a:solidFill>
          <a:latin typeface="+mn-lt"/>
          <a:ea typeface="+mn-ea"/>
          <a:cs typeface="+mn-cs"/>
        </a:defRPr>
      </a:lvl7pPr>
      <a:lvl8pPr marL="3465513" indent="-398463" algn="l" rtl="0" eaLnBrk="1" fontAlgn="base" hangingPunct="1">
        <a:spcBef>
          <a:spcPct val="20000"/>
        </a:spcBef>
        <a:spcAft>
          <a:spcPct val="0"/>
        </a:spcAft>
        <a:buClr>
          <a:schemeClr val="accent2"/>
        </a:buClr>
        <a:buFont typeface="Wingdings" charset="0"/>
        <a:buChar char="§"/>
        <a:defRPr sz="1600">
          <a:solidFill>
            <a:schemeClr val="tx1"/>
          </a:solidFill>
          <a:latin typeface="+mn-lt"/>
          <a:ea typeface="+mn-ea"/>
          <a:cs typeface="+mn-cs"/>
        </a:defRPr>
      </a:lvl8pPr>
      <a:lvl9pPr marL="3922713" indent="-398463" algn="l" rtl="0" eaLnBrk="1" fontAlgn="base" hangingPunct="1">
        <a:spcBef>
          <a:spcPct val="20000"/>
        </a:spcBef>
        <a:spcAft>
          <a:spcPct val="0"/>
        </a:spcAft>
        <a:buClr>
          <a:schemeClr val="accent2"/>
        </a:buClr>
        <a:buFont typeface="Wingdings" charset="0"/>
        <a:buChar char="§"/>
        <a:defRPr sz="16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29.png"/><Relationship Id="rId4" Type="http://schemas.openxmlformats.org/officeDocument/2006/relationships/image" Target="../media/image38.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image" Target="../media/image40.png"/><Relationship Id="rId4" Type="http://schemas.openxmlformats.org/officeDocument/2006/relationships/image" Target="../media/image39.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image" Target="../media/image42.png"/><Relationship Id="rId7" Type="http://schemas.openxmlformats.org/officeDocument/2006/relationships/oleObject" Target="../embeddings/oleObject6.bin"/><Relationship Id="rId12" Type="http://schemas.openxmlformats.org/officeDocument/2006/relationships/image" Target="../media/image44.wmf"/><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41.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43.wmf"/><Relationship Id="rId4" Type="http://schemas.openxmlformats.org/officeDocument/2006/relationships/image" Target="../media/image45.png"/><Relationship Id="rId9" Type="http://schemas.openxmlformats.org/officeDocument/2006/relationships/oleObject" Target="../embeddings/oleObject7.bin"/></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10.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60.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57.wmf"/><Relationship Id="rId5" Type="http://schemas.openxmlformats.org/officeDocument/2006/relationships/oleObject" Target="../embeddings/oleObject10.bin"/><Relationship Id="rId4" Type="http://schemas.openxmlformats.org/officeDocument/2006/relationships/image" Target="../media/image56.wmf"/></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0.png"/><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1.png"/><Relationship Id="rId11" Type="http://schemas.openxmlformats.org/officeDocument/2006/relationships/image" Target="../media/image86.jpeg"/><Relationship Id="rId5" Type="http://schemas.openxmlformats.org/officeDocument/2006/relationships/image" Target="../media/image80.png"/><Relationship Id="rId10" Type="http://schemas.openxmlformats.org/officeDocument/2006/relationships/image" Target="../media/image85.jpeg"/><Relationship Id="rId4" Type="http://schemas.openxmlformats.org/officeDocument/2006/relationships/image" Target="../media/image79.png"/><Relationship Id="rId9" Type="http://schemas.openxmlformats.org/officeDocument/2006/relationships/image" Target="../media/image84.jpeg"/></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tags" Target="../tags/tag2.xml"/><Relationship Id="rId7" Type="http://schemas.openxmlformats.org/officeDocument/2006/relationships/image" Target="../media/image87.wmf"/><Relationship Id="rId12" Type="http://schemas.openxmlformats.org/officeDocument/2006/relationships/image" Target="../media/image91.png"/><Relationship Id="rId2" Type="http://schemas.openxmlformats.org/officeDocument/2006/relationships/tags" Target="../tags/tag1.xml"/><Relationship Id="rId1" Type="http://schemas.openxmlformats.org/officeDocument/2006/relationships/vmlDrawing" Target="../drawings/vmlDrawing7.vml"/><Relationship Id="rId6" Type="http://schemas.openxmlformats.org/officeDocument/2006/relationships/oleObject" Target="../embeddings/oleObject11.bin"/><Relationship Id="rId11" Type="http://schemas.openxmlformats.org/officeDocument/2006/relationships/image" Target="../media/image89.wmf"/><Relationship Id="rId5" Type="http://schemas.openxmlformats.org/officeDocument/2006/relationships/image" Target="../media/image90.png"/><Relationship Id="rId10" Type="http://schemas.openxmlformats.org/officeDocument/2006/relationships/oleObject" Target="../embeddings/oleObject13.bin"/><Relationship Id="rId4" Type="http://schemas.openxmlformats.org/officeDocument/2006/relationships/slideLayout" Target="../slideLayouts/slideLayout4.xml"/><Relationship Id="rId9" Type="http://schemas.openxmlformats.org/officeDocument/2006/relationships/image" Target="../media/image88.wmf"/></Relationships>
</file>

<file path=ppt/slides/_rels/slide34.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oleObject" Target="../embeddings/oleObject14.bin"/><Relationship Id="rId3" Type="http://schemas.openxmlformats.org/officeDocument/2006/relationships/slideLayout" Target="../slideLayouts/slideLayout4.xml"/><Relationship Id="rId7" Type="http://schemas.openxmlformats.org/officeDocument/2006/relationships/image" Target="../media/image93.jpeg"/><Relationship Id="rId12" Type="http://schemas.openxmlformats.org/officeDocument/2006/relationships/image" Target="../media/image98.jpeg"/><Relationship Id="rId2" Type="http://schemas.openxmlformats.org/officeDocument/2006/relationships/tags" Target="../tags/tag3.xml"/><Relationship Id="rId16" Type="http://schemas.openxmlformats.org/officeDocument/2006/relationships/image" Target="../media/image850.png"/><Relationship Id="rId1" Type="http://schemas.openxmlformats.org/officeDocument/2006/relationships/vmlDrawing" Target="../drawings/vmlDrawing8.v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770.png"/><Relationship Id="rId15" Type="http://schemas.openxmlformats.org/officeDocument/2006/relationships/oleObject" Target="../embeddings/oleObject15.bin"/><Relationship Id="rId10" Type="http://schemas.openxmlformats.org/officeDocument/2006/relationships/image" Target="../media/image96.jpeg"/><Relationship Id="rId4" Type="http://schemas.openxmlformats.org/officeDocument/2006/relationships/notesSlide" Target="../notesSlides/notesSlide4.xml"/><Relationship Id="rId9" Type="http://schemas.openxmlformats.org/officeDocument/2006/relationships/image" Target="../media/image95.jpeg"/><Relationship Id="rId14" Type="http://schemas.openxmlformats.org/officeDocument/2006/relationships/image" Target="../media/image88.wmf"/></Relationships>
</file>

<file path=ppt/slides/_rels/slide3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107.emf"/><Relationship Id="rId13" Type="http://schemas.openxmlformats.org/officeDocument/2006/relationships/image" Target="../media/image112.emf"/><Relationship Id="rId3" Type="http://schemas.openxmlformats.org/officeDocument/2006/relationships/image" Target="../media/image103.png"/><Relationship Id="rId7" Type="http://schemas.openxmlformats.org/officeDocument/2006/relationships/image" Target="NULL"/><Relationship Id="rId12" Type="http://schemas.openxmlformats.org/officeDocument/2006/relationships/image" Target="../media/image111.em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06.png"/><Relationship Id="rId11" Type="http://schemas.openxmlformats.org/officeDocument/2006/relationships/image" Target="../media/image110.emf"/><Relationship Id="rId5" Type="http://schemas.openxmlformats.org/officeDocument/2006/relationships/image" Target="../media/image105.jpeg"/><Relationship Id="rId10" Type="http://schemas.openxmlformats.org/officeDocument/2006/relationships/image" Target="../media/image109.emf"/><Relationship Id="rId4" Type="http://schemas.openxmlformats.org/officeDocument/2006/relationships/image" Target="../media/image104.jpeg"/><Relationship Id="rId9" Type="http://schemas.openxmlformats.org/officeDocument/2006/relationships/image" Target="../media/image108.emf"/></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3.wmf"/><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oleObject" Target="../embeddings/oleObject16.bin"/><Relationship Id="rId5" Type="http://schemas.openxmlformats.org/officeDocument/2006/relationships/image" Target="../media/image116.png"/><Relationship Id="rId4" Type="http://schemas.openxmlformats.org/officeDocument/2006/relationships/image" Target="../media/image115.em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image" Target="../media/image117.wmf"/><Relationship Id="rId5" Type="http://schemas.openxmlformats.org/officeDocument/2006/relationships/oleObject" Target="../embeddings/oleObject17.bin"/><Relationship Id="rId4" Type="http://schemas.openxmlformats.org/officeDocument/2006/relationships/image" Target="../media/image1160.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slideLayout" Target="../slideLayouts/slideLayout4.xml"/><Relationship Id="rId7" Type="http://schemas.openxmlformats.org/officeDocument/2006/relationships/image" Target="../media/image118.wmf"/><Relationship Id="rId12" Type="http://schemas.openxmlformats.org/officeDocument/2006/relationships/image" Target="../media/image122.png"/><Relationship Id="rId2" Type="http://schemas.openxmlformats.org/officeDocument/2006/relationships/tags" Target="../tags/tag4.xml"/><Relationship Id="rId1" Type="http://schemas.openxmlformats.org/officeDocument/2006/relationships/vmlDrawing" Target="../drawings/vmlDrawing11.vml"/><Relationship Id="rId6" Type="http://schemas.openxmlformats.org/officeDocument/2006/relationships/oleObject" Target="../embeddings/oleObject18.bin"/><Relationship Id="rId11" Type="http://schemas.openxmlformats.org/officeDocument/2006/relationships/image" Target="../media/image120.wmf"/><Relationship Id="rId5" Type="http://schemas.openxmlformats.org/officeDocument/2006/relationships/image" Target="../media/image121.png"/><Relationship Id="rId10" Type="http://schemas.openxmlformats.org/officeDocument/2006/relationships/oleObject" Target="../embeddings/oleObject20.bin"/><Relationship Id="rId4" Type="http://schemas.openxmlformats.org/officeDocument/2006/relationships/notesSlide" Target="../notesSlides/notesSlide8.xml"/><Relationship Id="rId9" Type="http://schemas.openxmlformats.org/officeDocument/2006/relationships/image" Target="../media/image119.wmf"/></Relationships>
</file>

<file path=ppt/slides/_rels/slide44.xml.rels><?xml version="1.0" encoding="UTF-8" standalone="yes"?>
<Relationships xmlns="http://schemas.openxmlformats.org/package/2006/relationships"><Relationship Id="rId8" Type="http://schemas.openxmlformats.org/officeDocument/2006/relationships/image" Target="../media/image125.wmf"/><Relationship Id="rId3" Type="http://schemas.openxmlformats.org/officeDocument/2006/relationships/oleObject" Target="../embeddings/oleObject21.bin"/><Relationship Id="rId7"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124.wmf"/><Relationship Id="rId5" Type="http://schemas.openxmlformats.org/officeDocument/2006/relationships/oleObject" Target="../embeddings/oleObject22.bin"/><Relationship Id="rId4" Type="http://schemas.openxmlformats.org/officeDocument/2006/relationships/image" Target="../media/image123.wmf"/></Relationships>
</file>

<file path=ppt/slides/_rels/slide4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4.xml"/><Relationship Id="rId5" Type="http://schemas.openxmlformats.org/officeDocument/2006/relationships/image" Target="../media/image128.png"/><Relationship Id="rId4" Type="http://schemas.openxmlformats.org/officeDocument/2006/relationships/image" Target="../media/image127.png"/></Relationships>
</file>

<file path=ppt/slides/_rels/slide46.xml.rels><?xml version="1.0" encoding="UTF-8" standalone="yes"?>
<Relationships xmlns="http://schemas.openxmlformats.org/package/2006/relationships"><Relationship Id="rId8" Type="http://schemas.openxmlformats.org/officeDocument/2006/relationships/image" Target="../media/image129.wmf"/><Relationship Id="rId3" Type="http://schemas.openxmlformats.org/officeDocument/2006/relationships/image" Target="../media/image130.png"/><Relationship Id="rId7" Type="http://schemas.openxmlformats.org/officeDocument/2006/relationships/oleObject" Target="../embeddings/oleObject24.bin"/><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image" Target="../media/image133.png"/><Relationship Id="rId11" Type="http://schemas.openxmlformats.org/officeDocument/2006/relationships/image" Target="../media/image136.png"/><Relationship Id="rId5" Type="http://schemas.openxmlformats.org/officeDocument/2006/relationships/image" Target="../media/image132.png"/><Relationship Id="rId10" Type="http://schemas.openxmlformats.org/officeDocument/2006/relationships/image" Target="../media/image135.png"/><Relationship Id="rId4" Type="http://schemas.openxmlformats.org/officeDocument/2006/relationships/image" Target="../media/image131.png"/><Relationship Id="rId9" Type="http://schemas.openxmlformats.org/officeDocument/2006/relationships/image" Target="../media/image134.png"/></Relationships>
</file>

<file path=ppt/slides/_rels/slide47.xml.rels><?xml version="1.0" encoding="UTF-8" standalone="yes"?>
<Relationships xmlns="http://schemas.openxmlformats.org/package/2006/relationships"><Relationship Id="rId8" Type="http://schemas.openxmlformats.org/officeDocument/2006/relationships/image" Target="../media/image139.wmf"/><Relationship Id="rId3" Type="http://schemas.openxmlformats.org/officeDocument/2006/relationships/oleObject" Target="../embeddings/oleObject25.bin"/><Relationship Id="rId7" Type="http://schemas.openxmlformats.org/officeDocument/2006/relationships/oleObject" Target="../embeddings/oleObject27.bin"/><Relationship Id="rId12" Type="http://schemas.openxmlformats.org/officeDocument/2006/relationships/image" Target="../media/image141.wmf"/><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image" Target="../media/image138.wmf"/><Relationship Id="rId11" Type="http://schemas.openxmlformats.org/officeDocument/2006/relationships/oleObject" Target="../embeddings/oleObject29.bin"/><Relationship Id="rId5" Type="http://schemas.openxmlformats.org/officeDocument/2006/relationships/oleObject" Target="../embeddings/oleObject26.bin"/><Relationship Id="rId10" Type="http://schemas.openxmlformats.org/officeDocument/2006/relationships/image" Target="../media/image140.wmf"/><Relationship Id="rId4" Type="http://schemas.openxmlformats.org/officeDocument/2006/relationships/image" Target="../media/image137.wmf"/><Relationship Id="rId9" Type="http://schemas.openxmlformats.org/officeDocument/2006/relationships/oleObject" Target="../embeddings/oleObject28.bin"/></Relationships>
</file>

<file path=ppt/slides/_rels/slide48.xml.rels><?xml version="1.0" encoding="UTF-8" standalone="yes"?>
<Relationships xmlns="http://schemas.openxmlformats.org/package/2006/relationships"><Relationship Id="rId8" Type="http://schemas.openxmlformats.org/officeDocument/2006/relationships/image" Target="../media/image146.emf"/><Relationship Id="rId3" Type="http://schemas.openxmlformats.org/officeDocument/2006/relationships/image" Target="../media/image142.emf"/><Relationship Id="rId7" Type="http://schemas.openxmlformats.org/officeDocument/2006/relationships/image" Target="../media/image145.e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15.emf"/><Relationship Id="rId5" Type="http://schemas.openxmlformats.org/officeDocument/2006/relationships/image" Target="../media/image144.emf"/><Relationship Id="rId4" Type="http://schemas.openxmlformats.org/officeDocument/2006/relationships/image" Target="../media/image143.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5.emf"/><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4.xml"/><Relationship Id="rId1" Type="http://schemas.openxmlformats.org/officeDocument/2006/relationships/vmlDrawing" Target="../drawings/vmlDrawing15.vml"/><Relationship Id="rId5" Type="http://schemas.openxmlformats.org/officeDocument/2006/relationships/image" Target="../media/image147.wmf"/><Relationship Id="rId4" Type="http://schemas.openxmlformats.org/officeDocument/2006/relationships/oleObject" Target="../embeddings/oleObject30.bin"/></Relationships>
</file>

<file path=ppt/slides/_rels/slide5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152.wmf"/><Relationship Id="rId3" Type="http://schemas.openxmlformats.org/officeDocument/2006/relationships/oleObject" Target="../embeddings/oleObject31.bin"/><Relationship Id="rId7" Type="http://schemas.openxmlformats.org/officeDocument/2006/relationships/oleObject" Target="../embeddings/oleObject33.bin"/><Relationship Id="rId12" Type="http://schemas.openxmlformats.org/officeDocument/2006/relationships/oleObject" Target="../embeddings/oleObject35.bin"/><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image" Target="../media/image151.wmf"/><Relationship Id="rId11" Type="http://schemas.openxmlformats.org/officeDocument/2006/relationships/image" Target="../media/image154.png"/><Relationship Id="rId5" Type="http://schemas.openxmlformats.org/officeDocument/2006/relationships/oleObject" Target="../embeddings/oleObject32.bin"/><Relationship Id="rId10" Type="http://schemas.openxmlformats.org/officeDocument/2006/relationships/image" Target="../media/image153.wmf"/><Relationship Id="rId4" Type="http://schemas.openxmlformats.org/officeDocument/2006/relationships/image" Target="../media/image150.wmf"/><Relationship Id="rId9" Type="http://schemas.openxmlformats.org/officeDocument/2006/relationships/oleObject" Target="../embeddings/oleObject34.bin"/></Relationships>
</file>

<file path=ppt/slides/_rels/slide5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tags" Target="../tags/tag7.xml"/><Relationship Id="rId7" Type="http://schemas.openxmlformats.org/officeDocument/2006/relationships/image" Target="../media/image148.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11.xml"/><Relationship Id="rId5" Type="http://schemas.openxmlformats.org/officeDocument/2006/relationships/slideLayout" Target="../slideLayouts/slideLayout4.xml"/><Relationship Id="rId4" Type="http://schemas.openxmlformats.org/officeDocument/2006/relationships/tags" Target="../tags/tag8.xml"/></Relationships>
</file>

<file path=ppt/slides/_rels/slide59.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oleObject" Target="../embeddings/oleObject36.bin"/><Relationship Id="rId7" Type="http://schemas.openxmlformats.org/officeDocument/2006/relationships/image" Target="../media/image157.wmf"/><Relationship Id="rId2"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oleObject" Target="../embeddings/oleObject37.bin"/><Relationship Id="rId11" Type="http://schemas.openxmlformats.org/officeDocument/2006/relationships/image" Target="../media/image155.png"/><Relationship Id="rId5" Type="http://schemas.openxmlformats.org/officeDocument/2006/relationships/image" Target="../media/image158.png"/><Relationship Id="rId10" Type="http://schemas.openxmlformats.org/officeDocument/2006/relationships/image" Target="../media/image161.png"/><Relationship Id="rId4" Type="http://schemas.openxmlformats.org/officeDocument/2006/relationships/image" Target="../media/image156.wmf"/><Relationship Id="rId9" Type="http://schemas.openxmlformats.org/officeDocument/2006/relationships/image" Target="../media/image16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6.emf"/><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162.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6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xml"/><Relationship Id="rId5" Type="http://schemas.openxmlformats.org/officeDocument/2006/relationships/image" Target="NULL"/><Relationship Id="rId4" Type="http://schemas.openxmlformats.org/officeDocument/2006/relationships/image" Target="../media/image168.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27.wmf"/></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33.png"/><Relationship Id="rId11" Type="http://schemas.openxmlformats.org/officeDocument/2006/relationships/image" Target="../media/image28.wmf"/><Relationship Id="rId5" Type="http://schemas.openxmlformats.org/officeDocument/2006/relationships/image" Target="../media/image32.png"/><Relationship Id="rId10" Type="http://schemas.openxmlformats.org/officeDocument/2006/relationships/oleObject" Target="../embeddings/oleObject2.bin"/><Relationship Id="rId4" Type="http://schemas.openxmlformats.org/officeDocument/2006/relationships/image" Target="../media/image29.emf"/><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9F9441-6340-4EB3-88FD-97EE5D829E48}"/>
              </a:ext>
            </a:extLst>
          </p:cNvPr>
          <p:cNvSpPr>
            <a:spLocks noGrp="1"/>
          </p:cNvSpPr>
          <p:nvPr>
            <p:ph type="ctrTitle"/>
          </p:nvPr>
        </p:nvSpPr>
        <p:spPr/>
        <p:txBody>
          <a:bodyPr/>
          <a:lstStyle/>
          <a:p>
            <a:r>
              <a:rPr lang="zh-CN" altLang="en-US" dirty="0"/>
              <a:t>第四章：图像识别</a:t>
            </a:r>
          </a:p>
        </p:txBody>
      </p:sp>
      <p:sp>
        <p:nvSpPr>
          <p:cNvPr id="3" name="副标题 2">
            <a:extLst>
              <a:ext uri="{FF2B5EF4-FFF2-40B4-BE49-F238E27FC236}">
                <a16:creationId xmlns:a16="http://schemas.microsoft.com/office/drawing/2014/main" id="{FDFBFD37-7C1B-43A7-9F32-79DEC0C6B36D}"/>
              </a:ext>
            </a:extLst>
          </p:cNvPr>
          <p:cNvSpPr>
            <a:spLocks noGrp="1"/>
          </p:cNvSpPr>
          <p:nvPr>
            <p:ph type="subTitle" idx="1"/>
          </p:nvPr>
        </p:nvSpPr>
        <p:spPr>
          <a:xfrm>
            <a:off x="1116724" y="3545710"/>
            <a:ext cx="7010400" cy="1195159"/>
          </a:xfrm>
        </p:spPr>
        <p:txBody>
          <a:bodyPr/>
          <a:lstStyle/>
          <a:p>
            <a:r>
              <a:rPr lang="zh-CN" altLang="en-US" dirty="0"/>
              <a:t>授课老师：李厚强，胡洋，周文罡，李礼</a:t>
            </a:r>
            <a:endParaRPr lang="en-US" altLang="zh-CN" dirty="0"/>
          </a:p>
        </p:txBody>
      </p:sp>
    </p:spTree>
    <p:extLst>
      <p:ext uri="{BB962C8B-B14F-4D97-AF65-F5344CB8AC3E}">
        <p14:creationId xmlns:p14="http://schemas.microsoft.com/office/powerpoint/2010/main" val="200235329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霍夫变换：圆周检测</a:t>
            </a:r>
          </a:p>
        </p:txBody>
      </p:sp>
      <p:sp>
        <p:nvSpPr>
          <p:cNvPr id="3" name="内容占位符 2"/>
          <p:cNvSpPr>
            <a:spLocks noGrp="1"/>
          </p:cNvSpPr>
          <p:nvPr>
            <p:ph idx="1"/>
          </p:nvPr>
        </p:nvSpPr>
        <p:spPr/>
        <p:txBody>
          <a:bodyPr/>
          <a:lstStyle/>
          <a:p>
            <a:r>
              <a:rPr lang="zh-CN" altLang="en-US" dirty="0"/>
              <a:t>示例：检测半径为确定值的圆</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88" y="1992777"/>
            <a:ext cx="7772676"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687388" y="4408611"/>
            <a:ext cx="6223454" cy="1615827"/>
          </a:xfrm>
          <a:prstGeom prst="rect">
            <a:avLst/>
          </a:prstGeom>
        </p:spPr>
        <p:txBody>
          <a:bodyPr wrap="square">
            <a:spAutoFit/>
          </a:bodyPr>
          <a:lstStyle/>
          <a:p>
            <a:pPr>
              <a:spcBef>
                <a:spcPct val="50000"/>
              </a:spcBef>
            </a:pPr>
            <a:r>
              <a:rPr lang="zh-CN" altLang="en-US" dirty="0"/>
              <a:t>图</a:t>
            </a:r>
            <a:r>
              <a:rPr lang="en-US" altLang="zh-CN" dirty="0"/>
              <a:t>(a)</a:t>
            </a:r>
            <a:r>
              <a:rPr lang="zh-CN" altLang="en-US" dirty="0"/>
              <a:t>为</a:t>
            </a:r>
            <a:r>
              <a:rPr lang="en-US" altLang="zh-CN" dirty="0"/>
              <a:t>256x256</a:t>
            </a:r>
            <a:r>
              <a:rPr lang="zh-CN" altLang="en-US" dirty="0"/>
              <a:t>，灰度</a:t>
            </a:r>
            <a:r>
              <a:rPr lang="en-US" altLang="zh-CN" dirty="0"/>
              <a:t>256</a:t>
            </a:r>
            <a:r>
              <a:rPr lang="zh-CN" altLang="en-US" dirty="0"/>
              <a:t>级，叠加随机噪声；</a:t>
            </a:r>
            <a:endParaRPr lang="en-US" altLang="zh-CN" dirty="0"/>
          </a:p>
          <a:p>
            <a:pPr>
              <a:spcBef>
                <a:spcPct val="50000"/>
              </a:spcBef>
            </a:pPr>
            <a:r>
              <a:rPr lang="zh-CN" altLang="en-US" dirty="0"/>
              <a:t>图</a:t>
            </a:r>
            <a:r>
              <a:rPr lang="en-US" altLang="zh-CN" dirty="0"/>
              <a:t>(b)</a:t>
            </a:r>
            <a:r>
              <a:rPr lang="zh-CN" altLang="en-US" dirty="0"/>
              <a:t>为求梯度</a:t>
            </a:r>
            <a:r>
              <a:rPr lang="en-US" altLang="zh-CN" dirty="0"/>
              <a:t>(</a:t>
            </a:r>
            <a:r>
              <a:rPr lang="en-US" altLang="zh-CN" dirty="0">
                <a:solidFill>
                  <a:schemeClr val="accent1"/>
                </a:solidFill>
              </a:rPr>
              <a:t>Sobel</a:t>
            </a:r>
            <a:r>
              <a:rPr lang="zh-CN" altLang="en-US" dirty="0">
                <a:solidFill>
                  <a:schemeClr val="accent1"/>
                </a:solidFill>
              </a:rPr>
              <a:t>算子</a:t>
            </a:r>
            <a:r>
              <a:rPr lang="en-US" altLang="zh-CN" dirty="0"/>
              <a:t>)</a:t>
            </a:r>
            <a:r>
              <a:rPr lang="zh-CN" altLang="en-US" dirty="0"/>
              <a:t>取阈值后的结果（边缘检测）；</a:t>
            </a:r>
            <a:endParaRPr lang="en-US" altLang="zh-CN" dirty="0"/>
          </a:p>
          <a:p>
            <a:pPr>
              <a:spcBef>
                <a:spcPct val="50000"/>
              </a:spcBef>
            </a:pPr>
            <a:r>
              <a:rPr lang="zh-CN" altLang="en-US" dirty="0"/>
              <a:t>图</a:t>
            </a:r>
            <a:r>
              <a:rPr lang="en-US" altLang="zh-CN" dirty="0"/>
              <a:t>(c)</a:t>
            </a:r>
            <a:r>
              <a:rPr lang="zh-CN" altLang="en-US" dirty="0"/>
              <a:t>哈夫变换累计器图；</a:t>
            </a:r>
            <a:endParaRPr lang="en-US" altLang="zh-CN" dirty="0"/>
          </a:p>
          <a:p>
            <a:pPr>
              <a:spcBef>
                <a:spcPct val="50000"/>
              </a:spcBef>
            </a:pPr>
            <a:r>
              <a:rPr lang="zh-CN" altLang="en-US" dirty="0"/>
              <a:t>图</a:t>
            </a:r>
            <a:r>
              <a:rPr lang="en-US" altLang="zh-CN" dirty="0"/>
              <a:t>(d)</a:t>
            </a:r>
            <a:r>
              <a:rPr lang="zh-CN" altLang="en-US" dirty="0"/>
              <a:t>为检测出的圆周附加在原图上的效果</a:t>
            </a:r>
          </a:p>
        </p:txBody>
      </p:sp>
    </p:spTree>
    <p:extLst>
      <p:ext uri="{BB962C8B-B14F-4D97-AF65-F5344CB8AC3E}">
        <p14:creationId xmlns:p14="http://schemas.microsoft.com/office/powerpoint/2010/main" val="13556012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霍夫变换：圆周检测</a:t>
            </a:r>
          </a:p>
        </p:txBody>
      </p:sp>
      <p:sp>
        <p:nvSpPr>
          <p:cNvPr id="3" name="内容占位符 2"/>
          <p:cNvSpPr>
            <a:spLocks noGrp="1"/>
          </p:cNvSpPr>
          <p:nvPr>
            <p:ph idx="1"/>
          </p:nvPr>
        </p:nvSpPr>
        <p:spPr/>
        <p:txBody>
          <a:bodyPr/>
          <a:lstStyle/>
          <a:p>
            <a:r>
              <a:rPr lang="zh-CN" altLang="en-US" dirty="0"/>
              <a:t>利用梯度降维</a:t>
            </a:r>
            <a:endParaRPr lang="en-US" altLang="zh-CN" dirty="0"/>
          </a:p>
          <a:p>
            <a:pPr lvl="1"/>
            <a:r>
              <a:rPr lang="zh-CN" altLang="en-US" dirty="0"/>
              <a:t>使累加数组的维度减少一维</a:t>
            </a:r>
            <a:endParaRPr lang="en-US" altLang="zh-CN" dirty="0"/>
          </a:p>
          <a:p>
            <a:pPr lvl="1"/>
            <a:r>
              <a:rPr lang="zh-CN" altLang="en-US" dirty="0"/>
              <a:t>圆周──圆周对偶性</a:t>
            </a:r>
          </a:p>
        </p:txBody>
      </p:sp>
      <p:graphicFrame>
        <p:nvGraphicFramePr>
          <p:cNvPr id="4" name="Object 4"/>
          <p:cNvGraphicFramePr>
            <a:graphicFrameLocks noChangeAspect="1"/>
          </p:cNvGraphicFramePr>
          <p:nvPr/>
        </p:nvGraphicFramePr>
        <p:xfrm>
          <a:off x="825643" y="2700815"/>
          <a:ext cx="7750032" cy="3266006"/>
        </p:xfrm>
        <a:graphic>
          <a:graphicData uri="http://schemas.openxmlformats.org/presentationml/2006/ole">
            <mc:AlternateContent xmlns:mc="http://schemas.openxmlformats.org/markup-compatibility/2006">
              <mc:Choice xmlns:v="urn:schemas-microsoft-com:vml" Requires="v">
                <p:oleObj spid="_x0000_s3080" name="Microsoft Drawing" r:id="rId3" imgW="3454400" imgH="1595438" progId="MSDraw">
                  <p:embed/>
                </p:oleObj>
              </mc:Choice>
              <mc:Fallback>
                <p:oleObj name="Microsoft Drawing" r:id="rId3" imgW="3454400" imgH="1595438" progId="MSDraw">
                  <p:embed/>
                  <p:pic>
                    <p:nvPicPr>
                      <p:cNvPr id="4" name="Object 4"/>
                      <p:cNvPicPr>
                        <a:picLocks noChangeAspect="1" noChangeArrowheads="1"/>
                      </p:cNvPicPr>
                      <p:nvPr/>
                    </p:nvPicPr>
                    <p:blipFill>
                      <a:blip r:embed="rId4">
                        <a:extLst>
                          <a:ext uri="{28A0092B-C50C-407E-A947-70E740481C1C}">
                            <a14:useLocalDpi xmlns:a14="http://schemas.microsoft.com/office/drawing/2010/main" val="0"/>
                          </a:ext>
                        </a:extLst>
                      </a:blip>
                      <a:srcRect b="9026"/>
                      <a:stretch>
                        <a:fillRect/>
                      </a:stretch>
                    </p:blipFill>
                    <p:spPr bwMode="auto">
                      <a:xfrm>
                        <a:off x="825643" y="2700815"/>
                        <a:ext cx="7750032" cy="3266006"/>
                      </a:xfrm>
                      <a:prstGeom prst="rect">
                        <a:avLst/>
                      </a:prstGeom>
                      <a:noFill/>
                      <a:ln>
                        <a:noFill/>
                      </a:ln>
                    </p:spPr>
                  </p:pic>
                </p:oleObj>
              </mc:Fallback>
            </mc:AlternateContent>
          </a:graphicData>
        </a:graphic>
      </p:graphicFrame>
      <mc:AlternateContent xmlns:mc="http://schemas.openxmlformats.org/markup-compatibility/2006" xmlns:a14="http://schemas.microsoft.com/office/drawing/2010/main">
        <mc:Choice Requires="a14">
          <p:sp>
            <p:nvSpPr>
              <p:cNvPr id="5" name="矩形 4"/>
              <p:cNvSpPr/>
              <p:nvPr/>
            </p:nvSpPr>
            <p:spPr>
              <a:xfrm>
                <a:off x="1542837" y="6308725"/>
                <a:ext cx="272459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panose="02040503050406030204" pitchFamily="18" charset="0"/>
                            </a:rPr>
                          </m:ctrlPr>
                        </m:sSupPr>
                        <m:e>
                          <m:d>
                            <m:dPr>
                              <m:begChr m:val="（"/>
                              <m:endChr m:val="）"/>
                              <m:ctrlPr>
                                <a:rPr lang="zh-CN" altLang="en-US" i="1">
                                  <a:latin typeface="Cambria Math" panose="02040503050406030204" pitchFamily="18" charset="0"/>
                                </a:rPr>
                              </m:ctrlPr>
                            </m:dPr>
                            <m:e>
                              <m:r>
                                <a:rPr lang="en-US" altLang="zh-CN" i="1">
                                  <a:latin typeface="Cambria Math" panose="02040503050406030204" pitchFamily="18" charset="0"/>
                                </a:rPr>
                                <m:t>𝑎</m:t>
                              </m:r>
                              <m:r>
                                <a:rPr lang="en-US" altLang="zh-CN" b="0" i="1" smtClean="0">
                                  <a:latin typeface="Cambria Math" panose="02040503050406030204" pitchFamily="18" charset="0"/>
                                </a:rPr>
                                <m:t>−</m:t>
                              </m:r>
                              <m:r>
                                <a:rPr lang="en-US" altLang="zh-CN" b="0" i="1" smtClean="0">
                                  <a:latin typeface="Cambria Math" panose="02040503050406030204" pitchFamily="18" charset="0"/>
                                </a:rPr>
                                <m:t>𝑥</m:t>
                              </m:r>
                            </m:e>
                          </m:d>
                        </m:e>
                        <m:sup>
                          <m:r>
                            <a:rPr lang="en-US" altLang="zh-CN" i="1">
                              <a:latin typeface="Cambria Math" panose="02040503050406030204" pitchFamily="18" charset="0"/>
                            </a:rPr>
                            <m:t>2</m:t>
                          </m:r>
                        </m:sup>
                      </m:sSup>
                      <m:r>
                        <a:rPr lang="en-US" altLang="zh-CN" i="1">
                          <a:latin typeface="Cambria Math" panose="02040503050406030204" pitchFamily="18" charset="0"/>
                        </a:rPr>
                        <m:t>+</m:t>
                      </m:r>
                      <m:sSup>
                        <m:sSupPr>
                          <m:ctrlPr>
                            <a:rPr lang="en-US" altLang="zh-CN" i="1">
                              <a:latin typeface="Cambria Math" panose="02040503050406030204" pitchFamily="18" charset="0"/>
                            </a:rPr>
                          </m:ctrlPr>
                        </m:sSupPr>
                        <m:e>
                          <m:d>
                            <m:dPr>
                              <m:ctrlPr>
                                <a:rPr lang="en-US" altLang="zh-CN" i="1">
                                  <a:latin typeface="Cambria Math" panose="02040503050406030204" pitchFamily="18" charset="0"/>
                                </a:rPr>
                              </m:ctrlPr>
                            </m:dPr>
                            <m:e>
                              <m:r>
                                <a:rPr lang="en-US" altLang="zh-CN" i="1">
                                  <a:latin typeface="Cambria Math" panose="02040503050406030204" pitchFamily="18" charset="0"/>
                                </a:rPr>
                                <m:t>𝑏</m:t>
                              </m:r>
                              <m:r>
                                <a:rPr lang="en-US" altLang="zh-CN" b="0" i="1" smtClean="0">
                                  <a:latin typeface="Cambria Math" panose="02040503050406030204" pitchFamily="18" charset="0"/>
                                </a:rPr>
                                <m:t>−</m:t>
                              </m:r>
                              <m:r>
                                <a:rPr lang="en-US" altLang="zh-CN" b="0" i="1" smtClean="0">
                                  <a:latin typeface="Cambria Math" panose="02040503050406030204" pitchFamily="18" charset="0"/>
                                </a:rPr>
                                <m:t>𝑦</m:t>
                              </m:r>
                            </m:e>
                          </m:d>
                        </m:e>
                        <m:sup>
                          <m:r>
                            <a:rPr lang="en-US" altLang="zh-CN" i="1">
                              <a:latin typeface="Cambria Math" panose="02040503050406030204" pitchFamily="18" charset="0"/>
                            </a:rPr>
                            <m:t>2</m:t>
                          </m:r>
                        </m:sup>
                      </m:sSup>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𝑟</m:t>
                          </m:r>
                        </m:e>
                        <m:sup>
                          <m:r>
                            <a:rPr lang="en-US" altLang="zh-CN" i="1">
                              <a:latin typeface="Cambria Math" panose="02040503050406030204" pitchFamily="18" charset="0"/>
                            </a:rPr>
                            <m:t>2</m:t>
                          </m:r>
                        </m:sup>
                      </m:sSup>
                    </m:oMath>
                  </m:oMathPara>
                </a14:m>
                <a:endParaRPr lang="zh-CN" altLang="en-US" dirty="0"/>
              </a:p>
            </p:txBody>
          </p:sp>
        </mc:Choice>
        <mc:Fallback xmlns="">
          <p:sp>
            <p:nvSpPr>
              <p:cNvPr id="5" name="矩形 4"/>
              <p:cNvSpPr>
                <a:spLocks noRot="1" noChangeAspect="1" noMove="1" noResize="1" noEditPoints="1" noAdjustHandles="1" noChangeArrowheads="1" noChangeShapeType="1" noTextEdit="1"/>
              </p:cNvSpPr>
              <p:nvPr/>
            </p:nvSpPr>
            <p:spPr>
              <a:xfrm>
                <a:off x="1542837" y="6308725"/>
                <a:ext cx="2724592" cy="369332"/>
              </a:xfrm>
              <a:prstGeom prst="rect">
                <a:avLst/>
              </a:prstGeom>
              <a:blipFill>
                <a:blip r:embed="rId5"/>
                <a:stretch>
                  <a:fillRect b="-8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2405733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霍夫变换：圆周</a:t>
            </a:r>
            <a:r>
              <a:rPr lang="zh-CN" altLang="en-US" dirty="0"/>
              <a:t>检测</a:t>
            </a:r>
          </a:p>
        </p:txBody>
      </p:sp>
      <p:sp>
        <p:nvSpPr>
          <p:cNvPr id="3" name="内容占位符 2"/>
          <p:cNvSpPr>
            <a:spLocks noGrp="1"/>
          </p:cNvSpPr>
          <p:nvPr>
            <p:ph idx="1"/>
          </p:nvPr>
        </p:nvSpPr>
        <p:spPr>
          <a:xfrm>
            <a:off x="566738" y="1341439"/>
            <a:ext cx="8001000" cy="1699220"/>
          </a:xfrm>
        </p:spPr>
        <p:txBody>
          <a:bodyPr/>
          <a:lstStyle/>
          <a:p>
            <a:r>
              <a:rPr lang="zh-CN" altLang="en-US" dirty="0"/>
              <a:t>利用梯度降维</a:t>
            </a:r>
            <a:endParaRPr lang="en-US" altLang="zh-CN" dirty="0"/>
          </a:p>
          <a:p>
            <a:pPr lvl="1"/>
            <a:r>
              <a:rPr lang="zh-CN" altLang="en-US" dirty="0"/>
              <a:t>圆周圆心在圆周边缘点的</a:t>
            </a:r>
            <a:r>
              <a:rPr lang="zh-CN" altLang="en-US" dirty="0">
                <a:solidFill>
                  <a:srgbClr val="0070C0"/>
                </a:solidFill>
              </a:rPr>
              <a:t>梯度方向</a:t>
            </a:r>
            <a:r>
              <a:rPr lang="zh-CN" altLang="en-US" dirty="0"/>
              <a:t>上</a:t>
            </a:r>
          </a:p>
        </p:txBody>
      </p:sp>
      <p:graphicFrame>
        <p:nvGraphicFramePr>
          <p:cNvPr id="4" name="Object 4"/>
          <p:cNvGraphicFramePr>
            <a:graphicFrameLocks noChangeAspect="1"/>
          </p:cNvGraphicFramePr>
          <p:nvPr/>
        </p:nvGraphicFramePr>
        <p:xfrm>
          <a:off x="3682750" y="2175472"/>
          <a:ext cx="1645734" cy="865186"/>
        </p:xfrm>
        <a:graphic>
          <a:graphicData uri="http://schemas.openxmlformats.org/presentationml/2006/ole">
            <mc:AlternateContent xmlns:mc="http://schemas.openxmlformats.org/markup-compatibility/2006">
              <mc:Choice xmlns:v="urn:schemas-microsoft-com:vml" Requires="v">
                <p:oleObj spid="_x0000_s4104" name="公式" r:id="rId3" imgW="800100" imgH="419100" progId="Equation.3">
                  <p:embed/>
                </p:oleObj>
              </mc:Choice>
              <mc:Fallback>
                <p:oleObj name="公式" r:id="rId3" imgW="800100" imgH="419100" progId="Equation.3">
                  <p:embed/>
                  <p:pic>
                    <p:nvPicPr>
                      <p:cNvPr id="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750" y="2175472"/>
                        <a:ext cx="1645734" cy="865186"/>
                      </a:xfrm>
                      <a:prstGeom prst="rect">
                        <a:avLst/>
                      </a:prstGeom>
                      <a:noFill/>
                      <a:ln>
                        <a:noFill/>
                      </a:ln>
                    </p:spPr>
                  </p:pic>
                </p:oleObj>
              </mc:Fallback>
            </mc:AlternateContent>
          </a:graphicData>
        </a:graphic>
      </p:graphicFrame>
      <p:sp>
        <p:nvSpPr>
          <p:cNvPr id="5" name="矩形 4"/>
          <p:cNvSpPr/>
          <p:nvPr/>
        </p:nvSpPr>
        <p:spPr>
          <a:xfrm>
            <a:off x="1744606" y="3292444"/>
            <a:ext cx="5851282" cy="400110"/>
          </a:xfrm>
          <a:prstGeom prst="rect">
            <a:avLst/>
          </a:prstGeom>
        </p:spPr>
        <p:txBody>
          <a:bodyPr wrap="none">
            <a:spAutoFit/>
          </a:bodyPr>
          <a:lstStyle/>
          <a:p>
            <a:r>
              <a:rPr lang="en-US" altLang="zh-CN" sz="2000" dirty="0"/>
              <a:t>1</a:t>
            </a:r>
            <a:r>
              <a:rPr lang="zh-CN" altLang="en-US" sz="2000" dirty="0"/>
              <a:t>个</a:t>
            </a:r>
            <a:r>
              <a:rPr lang="en-US" altLang="zh-CN" sz="2000" dirty="0"/>
              <a:t>3-D</a:t>
            </a:r>
            <a:r>
              <a:rPr lang="zh-CN" altLang="en-US" sz="2000" dirty="0"/>
              <a:t>累加器数组        </a:t>
            </a:r>
            <a:r>
              <a:rPr lang="zh-CN" altLang="en-US" sz="2000" dirty="0">
                <a:sym typeface="Wingdings" panose="05000000000000000000" pitchFamily="2" charset="2"/>
              </a:rPr>
              <a:t>           </a:t>
            </a:r>
            <a:r>
              <a:rPr lang="en-US" altLang="zh-CN" sz="2000" dirty="0"/>
              <a:t>2</a:t>
            </a:r>
            <a:r>
              <a:rPr lang="zh-CN" altLang="en-US" sz="2000" dirty="0"/>
              <a:t>个</a:t>
            </a:r>
            <a:r>
              <a:rPr lang="en-US" altLang="zh-CN" sz="2000" dirty="0"/>
              <a:t>2-D</a:t>
            </a:r>
            <a:r>
              <a:rPr lang="zh-CN" altLang="en-US" sz="2000" dirty="0"/>
              <a:t>累加器数组 </a:t>
            </a:r>
          </a:p>
        </p:txBody>
      </p:sp>
      <p:pic>
        <p:nvPicPr>
          <p:cNvPr id="6" name="Picture 9"/>
          <p:cNvPicPr>
            <a:picLocks noChangeAspect="1" noChangeArrowheads="1"/>
          </p:cNvPicPr>
          <p:nvPr/>
        </p:nvPicPr>
        <p:blipFill>
          <a:blip r:embed="rId5"/>
          <a:stretch>
            <a:fillRect/>
          </a:stretch>
        </p:blipFill>
        <p:spPr bwMode="auto">
          <a:xfrm>
            <a:off x="1744606" y="3692554"/>
            <a:ext cx="5784253" cy="2976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39505395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zh-CN" altLang="en-US" dirty="0"/>
              <a:t>广义霍夫变换</a:t>
            </a:r>
          </a:p>
        </p:txBody>
      </p:sp>
      <p:sp>
        <p:nvSpPr>
          <p:cNvPr id="43011" name="Rectangle 3"/>
          <p:cNvSpPr>
            <a:spLocks noGrp="1" noChangeArrowheads="1"/>
          </p:cNvSpPr>
          <p:nvPr>
            <p:ph idx="1"/>
          </p:nvPr>
        </p:nvSpPr>
        <p:spPr>
          <a:xfrm>
            <a:off x="566737" y="1341438"/>
            <a:ext cx="8202255" cy="4967287"/>
          </a:xfrm>
        </p:spPr>
        <p:txBody>
          <a:bodyPr/>
          <a:lstStyle/>
          <a:p>
            <a:pPr>
              <a:spcAft>
                <a:spcPts val="600"/>
              </a:spcAft>
            </a:pPr>
            <a:r>
              <a:rPr lang="zh-CN" altLang="en-US" dirty="0"/>
              <a:t>广义</a:t>
            </a:r>
            <a:r>
              <a:rPr lang="en-US" altLang="zh-CN" dirty="0"/>
              <a:t>Hough</a:t>
            </a:r>
            <a:r>
              <a:rPr lang="zh-CN" altLang="en-US" dirty="0"/>
              <a:t>变换将一般的</a:t>
            </a:r>
            <a:r>
              <a:rPr lang="zh-CN" altLang="en-US" b="1" dirty="0">
                <a:solidFill>
                  <a:schemeClr val="accent1"/>
                </a:solidFill>
              </a:rPr>
              <a:t>模板匹配</a:t>
            </a:r>
            <a:r>
              <a:rPr lang="zh-CN" altLang="en-US" dirty="0"/>
              <a:t>与</a:t>
            </a:r>
            <a:r>
              <a:rPr lang="en-US" altLang="zh-CN" b="1" dirty="0">
                <a:solidFill>
                  <a:schemeClr val="accent1"/>
                </a:solidFill>
              </a:rPr>
              <a:t>Hough</a:t>
            </a:r>
            <a:r>
              <a:rPr lang="zh-CN" altLang="en-US" b="1" dirty="0">
                <a:solidFill>
                  <a:schemeClr val="accent1"/>
                </a:solidFill>
              </a:rPr>
              <a:t>变换</a:t>
            </a:r>
            <a:r>
              <a:rPr lang="zh-CN" altLang="en-US" dirty="0"/>
              <a:t>相结合</a:t>
            </a:r>
          </a:p>
          <a:p>
            <a:pPr>
              <a:spcAft>
                <a:spcPts val="600"/>
              </a:spcAft>
            </a:pPr>
            <a:r>
              <a:rPr lang="zh-CN" altLang="en-US" dirty="0"/>
              <a:t>先对模板与图象上的物点作</a:t>
            </a:r>
            <a:r>
              <a:rPr lang="zh-CN" altLang="en-US" dirty="0">
                <a:solidFill>
                  <a:srgbClr val="FF0000"/>
                </a:solidFill>
              </a:rPr>
              <a:t>坐标变换</a:t>
            </a:r>
            <a:r>
              <a:rPr lang="zh-CN" altLang="en-US" dirty="0"/>
              <a:t>，然后</a:t>
            </a:r>
            <a:r>
              <a:rPr lang="zh-CN" altLang="en-US" dirty="0">
                <a:solidFill>
                  <a:srgbClr val="FF0000"/>
                </a:solidFill>
              </a:rPr>
              <a:t>求相关</a:t>
            </a:r>
          </a:p>
          <a:p>
            <a:pPr>
              <a:spcAft>
                <a:spcPts val="600"/>
              </a:spcAft>
            </a:pPr>
            <a:r>
              <a:rPr lang="zh-CN" altLang="en-US" dirty="0"/>
              <a:t>并用类似</a:t>
            </a:r>
            <a:r>
              <a:rPr lang="en-US" altLang="zh-CN" dirty="0"/>
              <a:t>Hough</a:t>
            </a:r>
            <a:r>
              <a:rPr lang="zh-CN" altLang="en-US" dirty="0"/>
              <a:t>变换检测物体的表决方法来确定匹配点</a:t>
            </a:r>
          </a:p>
        </p:txBody>
      </p:sp>
    </p:spTree>
    <p:extLst>
      <p:ext uri="{BB962C8B-B14F-4D97-AF65-F5344CB8AC3E}">
        <p14:creationId xmlns:p14="http://schemas.microsoft.com/office/powerpoint/2010/main" val="271293271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zh-CN" altLang="en-US" dirty="0"/>
              <a:t>广义霍夫变换原理</a:t>
            </a:r>
          </a:p>
        </p:txBody>
      </p:sp>
      <mc:AlternateContent xmlns:mc="http://schemas.openxmlformats.org/markup-compatibility/2006" xmlns:a14="http://schemas.microsoft.com/office/drawing/2010/main">
        <mc:Choice Requires="a14">
          <p:sp>
            <p:nvSpPr>
              <p:cNvPr id="46083" name="Rectangle 3"/>
              <p:cNvSpPr>
                <a:spLocks noGrp="1" noChangeArrowheads="1"/>
              </p:cNvSpPr>
              <p:nvPr>
                <p:ph idx="1"/>
              </p:nvPr>
            </p:nvSpPr>
            <p:spPr/>
            <p:txBody>
              <a:bodyPr/>
              <a:lstStyle/>
              <a:p>
                <a14:m>
                  <m:oMath xmlns:m="http://schemas.openxmlformats.org/officeDocument/2006/math">
                    <m:r>
                      <a:rPr lang="zh-CN" altLang="en-US" b="1" i="1" dirty="0" smtClean="0">
                        <a:latin typeface="Cambria Math" panose="02040503050406030204" pitchFamily="18" charset="0"/>
                      </a:rPr>
                      <m:t>给定</m:t>
                    </m:r>
                  </m:oMath>
                </a14:m>
                <a:r>
                  <a:rPr lang="zh-CN" altLang="en-US" dirty="0"/>
                  <a:t>模板的一组点集</a:t>
                </a:r>
                <a:endParaRPr lang="en-US" altLang="zh-CN" dirty="0"/>
              </a:p>
              <a:p>
                <a:pPr lvl="1"/>
                <a14:m>
                  <m:oMath xmlns:m="http://schemas.openxmlformats.org/officeDocument/2006/math">
                    <m:r>
                      <a:rPr lang="en-US" altLang="zh-CN" b="1" dirty="0">
                        <a:latin typeface="Cambria Math" panose="02040503050406030204" pitchFamily="18" charset="0"/>
                      </a:rPr>
                      <m:t>𝐁</m:t>
                    </m:r>
                    <m:r>
                      <a:rPr lang="en-US" altLang="zh-CN" i="1" dirty="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𝑖</m:t>
                        </m:r>
                      </m:sub>
                    </m:sSub>
                    <m:r>
                      <a:rPr lang="en-US" altLang="zh-CN" i="1" dirty="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𝑦</m:t>
                        </m:r>
                      </m:e>
                      <m:sub>
                        <m:r>
                          <a:rPr lang="en-US" altLang="zh-CN" i="1" dirty="0">
                            <a:latin typeface="Cambria Math" panose="02040503050406030204" pitchFamily="18" charset="0"/>
                          </a:rPr>
                          <m:t>𝑖</m:t>
                        </m:r>
                      </m:sub>
                    </m:sSub>
                    <m:r>
                      <a:rPr lang="en-US" altLang="zh-CN" i="1" dirty="0">
                        <a:latin typeface="Cambria Math" panose="02040503050406030204" pitchFamily="18" charset="0"/>
                      </a:rPr>
                      <m:t>), </m:t>
                    </m:r>
                    <m:r>
                      <a:rPr lang="en-US" altLang="zh-CN" i="1" dirty="0">
                        <a:latin typeface="Cambria Math" panose="02040503050406030204" pitchFamily="18" charset="0"/>
                      </a:rPr>
                      <m:t>𝑖</m:t>
                    </m:r>
                    <m:r>
                      <a:rPr lang="en-US" altLang="zh-CN" i="1" dirty="0">
                        <a:latin typeface="Cambria Math" panose="02040503050406030204" pitchFamily="18" charset="0"/>
                      </a:rPr>
                      <m:t> = 1, 2, ⋯, </m:t>
                    </m:r>
                    <m:r>
                      <a:rPr lang="en-US" altLang="zh-CN" i="1" dirty="0">
                        <a:latin typeface="Cambria Math" panose="02040503050406030204" pitchFamily="18" charset="0"/>
                      </a:rPr>
                      <m:t>𝑚</m:t>
                    </m:r>
                    <m:r>
                      <a:rPr lang="en-US" altLang="zh-CN" i="1" dirty="0">
                        <a:latin typeface="Cambria Math" panose="02040503050406030204" pitchFamily="18" charset="0"/>
                      </a:rPr>
                      <m:t>}</m:t>
                    </m:r>
                  </m:oMath>
                </a14:m>
                <a:endParaRPr lang="en-US" altLang="zh-CN" dirty="0"/>
              </a:p>
              <a:p>
                <a14:m>
                  <m:oMath xmlns:m="http://schemas.openxmlformats.org/officeDocument/2006/math">
                    <m:r>
                      <a:rPr lang="en-US" altLang="zh-CN" b="0" i="1" dirty="0" smtClean="0">
                        <a:latin typeface="Cambria Math" panose="02040503050406030204" pitchFamily="18" charset="0"/>
                      </a:rPr>
                      <m:t>𝑃</m:t>
                    </m:r>
                    <m:r>
                      <a:rPr lang="en-US" altLang="zh-CN" b="0" i="1" dirty="0" smtClean="0">
                        <a:latin typeface="Cambria Math" panose="02040503050406030204" pitchFamily="18" charset="0"/>
                      </a:rPr>
                      <m:t>(</m:t>
                    </m:r>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𝑥</m:t>
                        </m:r>
                      </m:e>
                      <m:sub>
                        <m:r>
                          <a:rPr lang="en-US" altLang="zh-CN" b="0" i="1" dirty="0" smtClean="0">
                            <a:latin typeface="Cambria Math" panose="02040503050406030204" pitchFamily="18" charset="0"/>
                          </a:rPr>
                          <m:t>0</m:t>
                        </m:r>
                      </m:sub>
                    </m:sSub>
                    <m:r>
                      <a:rPr lang="en-US" altLang="zh-CN" b="0" i="1" dirty="0" smtClean="0">
                        <a:latin typeface="Cambria Math" panose="02040503050406030204" pitchFamily="18" charset="0"/>
                      </a:rPr>
                      <m:t>,</m:t>
                    </m:r>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𝑦</m:t>
                        </m:r>
                      </m:e>
                      <m:sub>
                        <m:r>
                          <a:rPr lang="en-US" altLang="zh-CN" b="0" i="1" dirty="0" smtClean="0">
                            <a:latin typeface="Cambria Math" panose="02040503050406030204" pitchFamily="18" charset="0"/>
                          </a:rPr>
                          <m:t>0</m:t>
                        </m:r>
                      </m:sub>
                    </m:sSub>
                    <m:r>
                      <a:rPr lang="en-US" altLang="zh-CN" b="0" i="1" dirty="0" smtClean="0">
                        <a:latin typeface="Cambria Math" panose="02040503050406030204" pitchFamily="18" charset="0"/>
                      </a:rPr>
                      <m:t>)</m:t>
                    </m:r>
                  </m:oMath>
                </a14:m>
                <a:r>
                  <a:rPr lang="en-US" altLang="zh-CN" dirty="0"/>
                  <a:t> </a:t>
                </a:r>
                <a:r>
                  <a:rPr lang="zh-CN" altLang="en-US" dirty="0"/>
                  <a:t>为一参考点，常把</a:t>
                </a:r>
                <a14:m>
                  <m:oMath xmlns:m="http://schemas.openxmlformats.org/officeDocument/2006/math">
                    <m:r>
                      <a:rPr lang="en-US" altLang="zh-CN" i="1" dirty="0">
                        <a:latin typeface="Cambria Math" panose="02040503050406030204" pitchFamily="18" charset="0"/>
                      </a:rPr>
                      <m:t>𝑃</m:t>
                    </m:r>
                  </m:oMath>
                </a14:m>
                <a:r>
                  <a:rPr lang="zh-CN" altLang="en-US" dirty="0"/>
                  <a:t>取为</a:t>
                </a:r>
                <a14:m>
                  <m:oMath xmlns:m="http://schemas.openxmlformats.org/officeDocument/2006/math">
                    <m:r>
                      <a:rPr lang="en-US" altLang="zh-CN" b="1" dirty="0">
                        <a:latin typeface="Cambria Math" panose="02040503050406030204" pitchFamily="18" charset="0"/>
                      </a:rPr>
                      <m:t>𝐁</m:t>
                    </m:r>
                  </m:oMath>
                </a14:m>
                <a:r>
                  <a:rPr lang="zh-CN" altLang="en-US" dirty="0"/>
                  <a:t>的中心点。</a:t>
                </a:r>
              </a:p>
              <a:p>
                <a:pPr lvl="1"/>
                <a:r>
                  <a:rPr lang="zh-CN" altLang="en-US" dirty="0"/>
                  <a:t>从而将</a:t>
                </a:r>
                <a14:m>
                  <m:oMath xmlns:m="http://schemas.openxmlformats.org/officeDocument/2006/math">
                    <m:r>
                      <a:rPr lang="en-US" altLang="zh-CN" b="0" i="0" dirty="0" smtClean="0">
                        <a:latin typeface="Cambria Math" panose="02040503050406030204" pitchFamily="18" charset="0"/>
                      </a:rPr>
                      <m:t> </m:t>
                    </m:r>
                    <m:r>
                      <a:rPr lang="en-US" altLang="zh-CN" b="1" dirty="0">
                        <a:latin typeface="Cambria Math" panose="02040503050406030204" pitchFamily="18" charset="0"/>
                      </a:rPr>
                      <m:t>𝐁</m:t>
                    </m:r>
                  </m:oMath>
                </a14:m>
                <a:r>
                  <a:rPr lang="en-US" altLang="zh-CN" dirty="0"/>
                  <a:t> </a:t>
                </a:r>
                <a:r>
                  <a:rPr lang="zh-CN" altLang="en-US" dirty="0"/>
                  <a:t>表达为</a:t>
                </a:r>
                <a14:m>
                  <m:oMath xmlns:m="http://schemas.openxmlformats.org/officeDocument/2006/math">
                    <m:r>
                      <a:rPr lang="en-US" altLang="zh-CN" b="1" dirty="0">
                        <a:latin typeface="Cambria Math" panose="02040503050406030204" pitchFamily="18" charset="0"/>
                      </a:rPr>
                      <m:t>𝐁</m:t>
                    </m:r>
                    <m:r>
                      <a:rPr lang="en-US" altLang="zh-CN" i="1" dirty="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b="0" i="1" dirty="0" smtClean="0">
                            <a:latin typeface="Cambria Math" panose="02040503050406030204" pitchFamily="18" charset="0"/>
                          </a:rPr>
                          <m:t>𝑑</m:t>
                        </m:r>
                        <m:r>
                          <a:rPr lang="en-US" altLang="zh-CN" i="1" dirty="0">
                            <a:latin typeface="Cambria Math" panose="02040503050406030204" pitchFamily="18" charset="0"/>
                          </a:rPr>
                          <m:t>𝑥</m:t>
                        </m:r>
                      </m:e>
                      <m:sub>
                        <m:r>
                          <a:rPr lang="en-US" altLang="zh-CN" i="1" dirty="0">
                            <a:latin typeface="Cambria Math" panose="02040503050406030204" pitchFamily="18" charset="0"/>
                          </a:rPr>
                          <m:t>𝑖</m:t>
                        </m:r>
                      </m:sub>
                    </m:sSub>
                    <m:r>
                      <a:rPr lang="en-US" altLang="zh-CN" i="1" dirty="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b="0" i="1" dirty="0" smtClean="0">
                            <a:latin typeface="Cambria Math" panose="02040503050406030204" pitchFamily="18" charset="0"/>
                          </a:rPr>
                          <m:t>𝑑</m:t>
                        </m:r>
                        <m:r>
                          <a:rPr lang="en-US" altLang="zh-CN" i="1" dirty="0">
                            <a:latin typeface="Cambria Math" panose="02040503050406030204" pitchFamily="18" charset="0"/>
                          </a:rPr>
                          <m:t>𝑦</m:t>
                        </m:r>
                      </m:e>
                      <m:sub>
                        <m:r>
                          <a:rPr lang="en-US" altLang="zh-CN" i="1" dirty="0">
                            <a:latin typeface="Cambria Math" panose="02040503050406030204" pitchFamily="18" charset="0"/>
                          </a:rPr>
                          <m:t>𝑖</m:t>
                        </m:r>
                      </m:sub>
                    </m:sSub>
                    <m:r>
                      <a:rPr lang="en-US" altLang="zh-CN" i="1" dirty="0">
                        <a:latin typeface="Cambria Math" panose="02040503050406030204" pitchFamily="18" charset="0"/>
                      </a:rPr>
                      <m:t>), </m:t>
                    </m:r>
                    <m:r>
                      <a:rPr lang="en-US" altLang="zh-CN" i="1" dirty="0">
                        <a:latin typeface="Cambria Math" panose="02040503050406030204" pitchFamily="18" charset="0"/>
                      </a:rPr>
                      <m:t>𝑖</m:t>
                    </m:r>
                    <m:r>
                      <a:rPr lang="en-US" altLang="zh-CN" i="1" dirty="0">
                        <a:latin typeface="Cambria Math" panose="02040503050406030204" pitchFamily="18" charset="0"/>
                      </a:rPr>
                      <m:t> = 1, 2, ⋯, </m:t>
                    </m:r>
                    <m:r>
                      <a:rPr lang="en-US" altLang="zh-CN" i="1" dirty="0">
                        <a:latin typeface="Cambria Math" panose="02040503050406030204" pitchFamily="18" charset="0"/>
                      </a:rPr>
                      <m:t>𝑚</m:t>
                    </m:r>
                    <m:r>
                      <a:rPr lang="en-US" altLang="zh-CN" i="1" dirty="0">
                        <a:latin typeface="Cambria Math" panose="02040503050406030204" pitchFamily="18" charset="0"/>
                      </a:rPr>
                      <m:t>}</m:t>
                    </m:r>
                  </m:oMath>
                </a14:m>
                <a:endParaRPr lang="en-US" altLang="zh-CN" dirty="0"/>
              </a:p>
              <a:p>
                <a:pPr lvl="1"/>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mc:Choice>
        <mc:Fallback xmlns="">
          <p:sp>
            <p:nvSpPr>
              <p:cNvPr id="46083" name="Rectangle 3"/>
              <p:cNvSpPr>
                <a:spLocks noGrp="1" noRot="1" noChangeAspect="1" noMove="1" noResize="1" noEditPoints="1" noAdjustHandles="1" noChangeArrowheads="1" noChangeShapeType="1" noTextEdit="1"/>
              </p:cNvSpPr>
              <p:nvPr>
                <p:ph idx="1"/>
              </p:nvPr>
            </p:nvSpPr>
            <p:spPr>
              <a:blipFill>
                <a:blip r:embed="rId3"/>
                <a:stretch>
                  <a:fillRect l="-1067" t="-1350"/>
                </a:stretch>
              </a:blipFill>
            </p:spPr>
            <p:txBody>
              <a:bodyPr/>
              <a:lstStyle/>
              <a:p>
                <a:r>
                  <a:rPr lang="zh-CN" altLang="en-US">
                    <a:noFill/>
                  </a:rPr>
                  <a:t> </a:t>
                </a:r>
              </a:p>
            </p:txBody>
          </p:sp>
        </mc:Fallback>
      </mc:AlternateContent>
      <p:pic>
        <p:nvPicPr>
          <p:cNvPr id="440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0202" y="3639139"/>
            <a:ext cx="2879725" cy="27971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4037" name="Object 5"/>
          <p:cNvGraphicFramePr>
            <a:graphicFrameLocks noChangeAspect="1"/>
          </p:cNvGraphicFramePr>
          <p:nvPr/>
        </p:nvGraphicFramePr>
        <p:xfrm>
          <a:off x="1213750" y="3558164"/>
          <a:ext cx="1066800" cy="398462"/>
        </p:xfrm>
        <a:graphic>
          <a:graphicData uri="http://schemas.openxmlformats.org/presentationml/2006/ole">
            <mc:AlternateContent xmlns:mc="http://schemas.openxmlformats.org/markup-compatibility/2006">
              <mc:Choice xmlns:v="urn:schemas-microsoft-com:vml" Requires="v">
                <p:oleObj spid="_x0000_s5146" name="Equation" r:id="rId5" imgW="545626" imgH="203024" progId="Equation.3">
                  <p:embed/>
                </p:oleObj>
              </mc:Choice>
              <mc:Fallback>
                <p:oleObj name="Equation" r:id="rId5" imgW="545626" imgH="203024" progId="Equation.3">
                  <p:embed/>
                  <p:pic>
                    <p:nvPicPr>
                      <p:cNvPr id="4403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3750" y="3558164"/>
                        <a:ext cx="1066800" cy="3984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038" name="Object 6"/>
          <p:cNvGraphicFramePr>
            <a:graphicFrameLocks noChangeAspect="1"/>
          </p:cNvGraphicFramePr>
          <p:nvPr/>
        </p:nvGraphicFramePr>
        <p:xfrm>
          <a:off x="1213750" y="4213801"/>
          <a:ext cx="2971800" cy="461963"/>
        </p:xfrm>
        <a:graphic>
          <a:graphicData uri="http://schemas.openxmlformats.org/presentationml/2006/ole">
            <mc:AlternateContent xmlns:mc="http://schemas.openxmlformats.org/markup-compatibility/2006">
              <mc:Choice xmlns:v="urn:schemas-microsoft-com:vml" Requires="v">
                <p:oleObj spid="_x0000_s5147" name="Equation" r:id="rId7" imgW="1473200" imgH="228600" progId="Equation.3">
                  <p:embed/>
                </p:oleObj>
              </mc:Choice>
              <mc:Fallback>
                <p:oleObj name="Equation" r:id="rId7" imgW="1473200" imgH="228600" progId="Equation.3">
                  <p:embed/>
                  <p:pic>
                    <p:nvPicPr>
                      <p:cNvPr id="44038"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3750" y="4213801"/>
                        <a:ext cx="2971800" cy="4619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039" name="Object 7"/>
          <p:cNvGraphicFramePr>
            <a:graphicFrameLocks noChangeAspect="1"/>
          </p:cNvGraphicFramePr>
          <p:nvPr/>
        </p:nvGraphicFramePr>
        <p:xfrm>
          <a:off x="1213750" y="4925001"/>
          <a:ext cx="3276600" cy="471488"/>
        </p:xfrm>
        <a:graphic>
          <a:graphicData uri="http://schemas.openxmlformats.org/presentationml/2006/ole">
            <mc:AlternateContent xmlns:mc="http://schemas.openxmlformats.org/markup-compatibility/2006">
              <mc:Choice xmlns:v="urn:schemas-microsoft-com:vml" Requires="v">
                <p:oleObj spid="_x0000_s5148" name="Equation" r:id="rId9" imgW="1587500" imgH="228600" progId="Equation.3">
                  <p:embed/>
                </p:oleObj>
              </mc:Choice>
              <mc:Fallback>
                <p:oleObj name="Equation" r:id="rId9" imgW="1587500" imgH="228600" progId="Equation.3">
                  <p:embed/>
                  <p:pic>
                    <p:nvPicPr>
                      <p:cNvPr id="44039"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3750" y="4925001"/>
                        <a:ext cx="3276600" cy="4714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040" name="Object 8"/>
          <p:cNvGraphicFramePr>
            <a:graphicFrameLocks noChangeAspect="1"/>
          </p:cNvGraphicFramePr>
          <p:nvPr/>
        </p:nvGraphicFramePr>
        <p:xfrm>
          <a:off x="1213750" y="5660014"/>
          <a:ext cx="3276600" cy="457200"/>
        </p:xfrm>
        <a:graphic>
          <a:graphicData uri="http://schemas.openxmlformats.org/presentationml/2006/ole">
            <mc:AlternateContent xmlns:mc="http://schemas.openxmlformats.org/markup-compatibility/2006">
              <mc:Choice xmlns:v="urn:schemas-microsoft-com:vml" Requires="v">
                <p:oleObj spid="_x0000_s5149" name="Equation" r:id="rId11" imgW="1638300" imgH="228600" progId="Equation.3">
                  <p:embed/>
                </p:oleObj>
              </mc:Choice>
              <mc:Fallback>
                <p:oleObj name="Equation" r:id="rId11" imgW="1638300" imgH="228600" progId="Equation.3">
                  <p:embed/>
                  <p:pic>
                    <p:nvPicPr>
                      <p:cNvPr id="4404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3750" y="5660014"/>
                        <a:ext cx="3276600" cy="457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706284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广义霍夫变换原理</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566738" y="1341438"/>
                <a:ext cx="8001000" cy="2521645"/>
              </a:xfrm>
            </p:spPr>
            <p:txBody>
              <a:bodyPr/>
              <a:lstStyle/>
              <a:p>
                <a:r>
                  <a:rPr lang="zh-CN" altLang="en-US" dirty="0"/>
                  <a:t>检测时，将待测图象，记为点集</a:t>
                </a:r>
                <a:r>
                  <a:rPr lang="en-US" altLang="zh-CN" i="1" dirty="0">
                    <a:latin typeface="+mn-lt"/>
                  </a:rPr>
                  <a:t>E</a:t>
                </a:r>
                <a:r>
                  <a:rPr lang="zh-CN" altLang="en-US" dirty="0"/>
                  <a:t>：</a:t>
                </a:r>
                <a:endParaRPr lang="en-US" altLang="zh-CN" dirty="0"/>
              </a:p>
              <a:p>
                <a:pPr lvl="1"/>
                <a14:m>
                  <m:oMath xmlns:m="http://schemas.openxmlformats.org/officeDocument/2006/math">
                    <m:r>
                      <a:rPr lang="en-US" altLang="zh-CN" b="0" i="1" dirty="0" smtClean="0">
                        <a:latin typeface="Cambria Math" panose="02040503050406030204" pitchFamily="18" charset="0"/>
                      </a:rPr>
                      <m:t>𝐸</m:t>
                    </m:r>
                    <m:r>
                      <a:rPr lang="en-US" altLang="zh-CN" i="1" dirty="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b="0" i="1" dirty="0" smtClean="0">
                            <a:latin typeface="Cambria Math" panose="02040503050406030204" pitchFamily="18" charset="0"/>
                          </a:rPr>
                          <m:t>𝑢</m:t>
                        </m:r>
                      </m:e>
                      <m:sub>
                        <m:r>
                          <a:rPr lang="en-US" altLang="zh-CN" b="0" i="1" dirty="0" smtClean="0">
                            <a:latin typeface="Cambria Math" panose="02040503050406030204" pitchFamily="18" charset="0"/>
                          </a:rPr>
                          <m:t>𝑗</m:t>
                        </m:r>
                      </m:sub>
                    </m:sSub>
                    <m:r>
                      <a:rPr lang="en-US" altLang="zh-CN" i="1" dirty="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b="0" i="1" dirty="0" smtClean="0">
                            <a:latin typeface="Cambria Math" panose="02040503050406030204" pitchFamily="18" charset="0"/>
                          </a:rPr>
                          <m:t>𝑣</m:t>
                        </m:r>
                      </m:e>
                      <m:sub>
                        <m:r>
                          <a:rPr lang="en-US" altLang="zh-CN" b="0" i="1" dirty="0" smtClean="0">
                            <a:latin typeface="Cambria Math" panose="02040503050406030204" pitchFamily="18" charset="0"/>
                          </a:rPr>
                          <m:t>𝑗</m:t>
                        </m:r>
                      </m:sub>
                    </m:sSub>
                    <m:r>
                      <a:rPr lang="en-US" altLang="zh-CN" i="1" dirty="0">
                        <a:latin typeface="Cambria Math" panose="02040503050406030204" pitchFamily="18" charset="0"/>
                      </a:rPr>
                      <m:t>), </m:t>
                    </m:r>
                    <m:r>
                      <a:rPr lang="en-US" altLang="zh-CN" b="0" i="1" dirty="0" smtClean="0">
                        <a:latin typeface="Cambria Math" panose="02040503050406030204" pitchFamily="18" charset="0"/>
                      </a:rPr>
                      <m:t>𝑗</m:t>
                    </m:r>
                    <m:r>
                      <a:rPr lang="en-US" altLang="zh-CN" i="1" dirty="0">
                        <a:latin typeface="Cambria Math" panose="02040503050406030204" pitchFamily="18" charset="0"/>
                      </a:rPr>
                      <m:t> = 1, 2, ⋯, </m:t>
                    </m:r>
                    <m:r>
                      <a:rPr lang="en-US" altLang="zh-CN" i="1" dirty="0">
                        <a:latin typeface="Cambria Math" panose="02040503050406030204" pitchFamily="18" charset="0"/>
                      </a:rPr>
                      <m:t>𝑛</m:t>
                    </m:r>
                    <m:r>
                      <a:rPr lang="en-US" altLang="zh-CN" i="1" dirty="0">
                        <a:latin typeface="Cambria Math" panose="02040503050406030204" pitchFamily="18" charset="0"/>
                      </a:rPr>
                      <m:t>}</m:t>
                    </m:r>
                  </m:oMath>
                </a14:m>
                <a:endParaRPr lang="en-US" altLang="zh-CN" dirty="0"/>
              </a:p>
              <a:p>
                <a:r>
                  <a:rPr lang="zh-CN" altLang="en-US" dirty="0"/>
                  <a:t>将待检测点集与变换后的模板</a:t>
                </a:r>
                <a:r>
                  <a:rPr lang="en-US" altLang="zh-CN" i="1" dirty="0">
                    <a:latin typeface="+mn-lt"/>
                  </a:rPr>
                  <a:t>B</a:t>
                </a:r>
                <a:r>
                  <a:rPr lang="zh-CN" altLang="en-US" dirty="0"/>
                  <a:t>做</a:t>
                </a:r>
                <a:r>
                  <a:rPr lang="zh-CN" altLang="en-US" dirty="0">
                    <a:solidFill>
                      <a:schemeClr val="accent1"/>
                    </a:solidFill>
                  </a:rPr>
                  <a:t>相关运算</a:t>
                </a:r>
                <a:endParaRPr lang="en-US" altLang="zh-CN" dirty="0">
                  <a:solidFill>
                    <a:schemeClr val="accent1"/>
                  </a:solidFill>
                </a:endParaRPr>
              </a:p>
              <a:p>
                <a:pPr lvl="1"/>
                <a14:m>
                  <m:oMath xmlns:m="http://schemas.openxmlformats.org/officeDocument/2006/math">
                    <m:r>
                      <a:rPr lang="en-US" altLang="zh-CN" i="1" dirty="0">
                        <a:latin typeface="Cambria Math" panose="02040503050406030204" pitchFamily="18" charset="0"/>
                        <a:ea typeface="Cambria Math" panose="02040503050406030204" pitchFamily="18" charset="0"/>
                      </a:rPr>
                      <m:t>∀</m:t>
                    </m:r>
                    <m:r>
                      <a:rPr lang="en-US" altLang="zh-CN" i="1" dirty="0">
                        <a:latin typeface="Cambria Math" panose="02040503050406030204" pitchFamily="18" charset="0"/>
                      </a:rPr>
                      <m:t>𝑖</m:t>
                    </m:r>
                    <m:r>
                      <a:rPr lang="en-US" altLang="zh-CN" i="1" dirty="0">
                        <a:latin typeface="Cambria Math" panose="02040503050406030204" pitchFamily="18" charset="0"/>
                      </a:rPr>
                      <m:t>,</m:t>
                    </m:r>
                    <m:r>
                      <a:rPr lang="en-US" altLang="zh-CN" i="1" dirty="0">
                        <a:latin typeface="Cambria Math" panose="02040503050406030204" pitchFamily="18" charset="0"/>
                      </a:rPr>
                      <m:t>𝑗</m:t>
                    </m:r>
                    <m:r>
                      <a:rPr lang="en-US" altLang="zh-CN" b="0" i="0" dirty="0" smtClean="0">
                        <a:latin typeface="Cambria Math" panose="02040503050406030204" pitchFamily="18" charset="0"/>
                      </a:rPr>
                      <m:t>,</m:t>
                    </m:r>
                    <m:r>
                      <a:rPr lang="zh-CN" altLang="en-US" i="1" dirty="0">
                        <a:latin typeface="Cambria Math" panose="02040503050406030204" pitchFamily="18" charset="0"/>
                      </a:rPr>
                      <m:t>计算</m:t>
                    </m:r>
                    <m:r>
                      <a:rPr lang="en-US" altLang="zh-CN" b="1" i="1" dirty="0" smtClean="0">
                        <a:latin typeface="Cambria Math" panose="02040503050406030204" pitchFamily="18" charset="0"/>
                      </a:rPr>
                      <m:t>𝒎</m:t>
                    </m:r>
                    <m:r>
                      <a:rPr lang="en-US" altLang="zh-CN" b="0" i="1" dirty="0" smtClean="0">
                        <a:latin typeface="Cambria Math" panose="02040503050406030204" pitchFamily="18" charset="0"/>
                      </a:rPr>
                      <m:t>(</m:t>
                    </m:r>
                    <m:r>
                      <a:rPr lang="en-US" altLang="zh-CN" b="0" i="1" dirty="0" smtClean="0">
                        <a:latin typeface="Cambria Math" panose="02040503050406030204" pitchFamily="18" charset="0"/>
                      </a:rPr>
                      <m:t>𝑖</m:t>
                    </m:r>
                    <m:r>
                      <a:rPr lang="en-US" altLang="zh-CN" b="0" i="1" dirty="0" smtClean="0">
                        <a:latin typeface="Cambria Math" panose="02040503050406030204" pitchFamily="18" charset="0"/>
                      </a:rPr>
                      <m:t>, </m:t>
                    </m:r>
                    <m:r>
                      <a:rPr lang="en-US" altLang="zh-CN" b="0" i="1" dirty="0" smtClean="0">
                        <a:latin typeface="Cambria Math" panose="02040503050406030204" pitchFamily="18" charset="0"/>
                      </a:rPr>
                      <m:t>𝑗</m:t>
                    </m:r>
                    <m:r>
                      <a:rPr lang="en-US" altLang="zh-CN" b="0"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b="0" i="1" dirty="0" smtClean="0">
                            <a:latin typeface="Cambria Math" panose="02040503050406030204" pitchFamily="18" charset="0"/>
                          </a:rPr>
                          <m:t>𝑑</m:t>
                        </m:r>
                        <m:r>
                          <a:rPr lang="en-US" altLang="zh-CN" i="1" dirty="0">
                            <a:latin typeface="Cambria Math" panose="02040503050406030204" pitchFamily="18" charset="0"/>
                          </a:rPr>
                          <m:t>𝑥</m:t>
                        </m:r>
                      </m:e>
                      <m:sub>
                        <m:r>
                          <a:rPr lang="en-US" altLang="zh-CN" b="0" i="1" dirty="0" smtClean="0">
                            <a:latin typeface="Cambria Math" panose="02040503050406030204" pitchFamily="18" charset="0"/>
                          </a:rPr>
                          <m:t>𝑖</m:t>
                        </m:r>
                      </m:sub>
                    </m:sSub>
                    <m:r>
                      <a:rPr lang="en-US" altLang="zh-CN" b="0"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b="0" i="1" dirty="0" smtClean="0">
                            <a:latin typeface="Cambria Math" panose="02040503050406030204" pitchFamily="18" charset="0"/>
                          </a:rPr>
                          <m:t>𝑢</m:t>
                        </m:r>
                      </m:e>
                      <m:sub>
                        <m:r>
                          <a:rPr lang="en-US" altLang="zh-CN" i="1" dirty="0">
                            <a:latin typeface="Cambria Math" panose="02040503050406030204" pitchFamily="18" charset="0"/>
                          </a:rPr>
                          <m:t>𝑗</m:t>
                        </m:r>
                      </m:sub>
                    </m:sSub>
                    <m:r>
                      <a:rPr lang="en-US" altLang="zh-CN" i="1" dirty="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b="0" i="1" dirty="0" smtClean="0">
                            <a:latin typeface="Cambria Math" panose="02040503050406030204" pitchFamily="18" charset="0"/>
                          </a:rPr>
                          <m:t>𝑑𝑦</m:t>
                        </m:r>
                      </m:e>
                      <m:sub>
                        <m:r>
                          <a:rPr lang="en-US" altLang="zh-CN" b="0" i="1" dirty="0" smtClean="0">
                            <a:latin typeface="Cambria Math" panose="02040503050406030204" pitchFamily="18" charset="0"/>
                          </a:rPr>
                          <m:t>𝑖</m:t>
                        </m:r>
                      </m:sub>
                    </m:sSub>
                    <m:r>
                      <a:rPr lang="en-US" altLang="zh-CN" b="0"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b="0" i="1" dirty="0" smtClean="0">
                            <a:latin typeface="Cambria Math" panose="02040503050406030204" pitchFamily="18" charset="0"/>
                          </a:rPr>
                          <m:t>𝑣</m:t>
                        </m:r>
                      </m:e>
                      <m:sub>
                        <m:r>
                          <a:rPr lang="en-US" altLang="zh-CN" i="1" dirty="0">
                            <a:latin typeface="Cambria Math" panose="02040503050406030204" pitchFamily="18" charset="0"/>
                          </a:rPr>
                          <m:t>𝑗</m:t>
                        </m:r>
                      </m:sub>
                    </m:sSub>
                    <m:r>
                      <a:rPr lang="en-US" altLang="zh-CN" i="1" dirty="0">
                        <a:latin typeface="Cambria Math" panose="02040503050406030204" pitchFamily="18" charset="0"/>
                      </a:rPr>
                      <m:t>), </m:t>
                    </m:r>
                  </m:oMath>
                </a14:m>
                <a:endParaRPr lang="en-US" altLang="zh-CN" dirty="0"/>
              </a:p>
              <a:p>
                <a:pPr lvl="1"/>
                <a:r>
                  <a:rPr lang="zh-CN" altLang="en-US" dirty="0"/>
                  <a:t>如果有很多</a:t>
                </a:r>
                <a14:m>
                  <m:oMath xmlns:m="http://schemas.openxmlformats.org/officeDocument/2006/math">
                    <m:r>
                      <a:rPr lang="zh-CN" altLang="en-US" i="1" dirty="0">
                        <a:latin typeface="Cambria Math" panose="02040503050406030204" pitchFamily="18" charset="0"/>
                      </a:rPr>
                      <m:t>点</m:t>
                    </m:r>
                    <m:r>
                      <a:rPr lang="en-US" altLang="zh-CN" b="1" i="1" dirty="0" smtClean="0">
                        <a:latin typeface="Cambria Math" panose="02040503050406030204" pitchFamily="18" charset="0"/>
                      </a:rPr>
                      <m:t>𝒎</m:t>
                    </m:r>
                    <m:r>
                      <a:rPr lang="en-US" altLang="zh-CN" i="1" dirty="0">
                        <a:latin typeface="Cambria Math" panose="02040503050406030204" pitchFamily="18" charset="0"/>
                      </a:rPr>
                      <m:t>(</m:t>
                    </m:r>
                    <m:r>
                      <a:rPr lang="en-US" altLang="zh-CN" i="1" dirty="0">
                        <a:latin typeface="Cambria Math" panose="02040503050406030204" pitchFamily="18" charset="0"/>
                      </a:rPr>
                      <m:t>𝑖</m:t>
                    </m:r>
                    <m:r>
                      <a:rPr lang="en-US" altLang="zh-CN" i="1" dirty="0">
                        <a:latin typeface="Cambria Math" panose="02040503050406030204" pitchFamily="18" charset="0"/>
                      </a:rPr>
                      <m:t>, </m:t>
                    </m:r>
                    <m:r>
                      <a:rPr lang="en-US" altLang="zh-CN" i="1" dirty="0">
                        <a:latin typeface="Cambria Math" panose="02040503050406030204" pitchFamily="18" charset="0"/>
                      </a:rPr>
                      <m:t>𝑗</m:t>
                    </m:r>
                    <m:r>
                      <a:rPr lang="en-US" altLang="zh-CN" i="1" dirty="0">
                        <a:latin typeface="Cambria Math" panose="02040503050406030204" pitchFamily="18" charset="0"/>
                      </a:rPr>
                      <m:t>)</m:t>
                    </m:r>
                    <m:r>
                      <a:rPr lang="zh-CN" altLang="en-US" i="1" dirty="0" smtClean="0">
                        <a:latin typeface="Cambria Math" panose="02040503050406030204" pitchFamily="18" charset="0"/>
                      </a:rPr>
                      <m:t>都</m:t>
                    </m:r>
                  </m:oMath>
                </a14:m>
                <a:r>
                  <a:rPr lang="zh-CN" altLang="en-US" dirty="0"/>
                  <a:t>对应同一个坐标点，则该点为与</a:t>
                </a:r>
                <a:r>
                  <a:rPr lang="en-US" altLang="zh-CN" i="1" dirty="0">
                    <a:latin typeface="+mn-lt"/>
                  </a:rPr>
                  <a:t>B</a:t>
                </a:r>
                <a:r>
                  <a:rPr lang="zh-CN" altLang="en-US" dirty="0"/>
                  <a:t>相匹配的形状的中心位置</a:t>
                </a:r>
                <a:endParaRPr lang="en-US" altLang="zh-CN"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566738" y="1341438"/>
                <a:ext cx="8001000" cy="2521645"/>
              </a:xfrm>
              <a:blipFill>
                <a:blip r:embed="rId2"/>
                <a:stretch>
                  <a:fillRect l="-1067" t="-2657"/>
                </a:stretch>
              </a:blipFill>
            </p:spPr>
            <p:txBody>
              <a:bodyPr/>
              <a:lstStyle/>
              <a:p>
                <a:r>
                  <a:rPr lang="zh-CN" altLang="en-US">
                    <a:noFill/>
                  </a:rPr>
                  <a:t> </a:t>
                </a:r>
              </a:p>
            </p:txBody>
          </p:sp>
        </mc:Fallback>
      </mc:AlternateContent>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331" y="3711683"/>
            <a:ext cx="664368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文本框 4"/>
              <p:cNvSpPr txBox="1"/>
              <p:nvPr/>
            </p:nvSpPr>
            <p:spPr>
              <a:xfrm>
                <a:off x="5419075" y="4086546"/>
                <a:ext cx="909807" cy="31598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900" b="0" i="1" smtClean="0">
                          <a:latin typeface="Cambria Math" panose="02040503050406030204" pitchFamily="18" charset="0"/>
                        </a:rPr>
                        <m:t>(</m:t>
                      </m:r>
                      <m:sSub>
                        <m:sSubPr>
                          <m:ctrlPr>
                            <a:rPr lang="en-US" altLang="zh-CN" sz="1900" b="0" i="1" smtClean="0">
                              <a:latin typeface="Cambria Math" panose="02040503050406030204" pitchFamily="18" charset="0"/>
                            </a:rPr>
                          </m:ctrlPr>
                        </m:sSubPr>
                        <m:e>
                          <m:r>
                            <a:rPr lang="en-US" altLang="zh-CN" sz="1900" b="0" i="1" smtClean="0">
                              <a:latin typeface="Cambria Math" panose="02040503050406030204" pitchFamily="18" charset="0"/>
                            </a:rPr>
                            <m:t>𝑢</m:t>
                          </m:r>
                        </m:e>
                        <m:sub>
                          <m:r>
                            <a:rPr lang="en-US" altLang="zh-CN" sz="1900" b="0" i="1" smtClean="0">
                              <a:latin typeface="Cambria Math" panose="02040503050406030204" pitchFamily="18" charset="0"/>
                            </a:rPr>
                            <m:t>𝑗</m:t>
                          </m:r>
                        </m:sub>
                      </m:sSub>
                      <m:r>
                        <a:rPr lang="en-US" altLang="zh-CN" sz="1900" b="0" i="1" smtClean="0">
                          <a:latin typeface="Cambria Math" panose="02040503050406030204" pitchFamily="18" charset="0"/>
                        </a:rPr>
                        <m:t>,</m:t>
                      </m:r>
                      <m:sSub>
                        <m:sSubPr>
                          <m:ctrlPr>
                            <a:rPr lang="en-US" altLang="zh-CN" sz="1900" i="1">
                              <a:latin typeface="Cambria Math" panose="02040503050406030204" pitchFamily="18" charset="0"/>
                            </a:rPr>
                          </m:ctrlPr>
                        </m:sSubPr>
                        <m:e>
                          <m:r>
                            <a:rPr lang="en-US" altLang="zh-CN" sz="1900" b="0" i="1" smtClean="0">
                              <a:latin typeface="Cambria Math" panose="02040503050406030204" pitchFamily="18" charset="0"/>
                            </a:rPr>
                            <m:t>𝑣</m:t>
                          </m:r>
                        </m:e>
                        <m:sub>
                          <m:r>
                            <a:rPr lang="en-US" altLang="zh-CN" sz="1900" i="1">
                              <a:latin typeface="Cambria Math" panose="02040503050406030204" pitchFamily="18" charset="0"/>
                            </a:rPr>
                            <m:t>𝑗</m:t>
                          </m:r>
                        </m:sub>
                      </m:sSub>
                      <m:r>
                        <a:rPr lang="en-US" altLang="zh-CN" sz="1900" b="0" i="1" smtClean="0">
                          <a:latin typeface="Cambria Math" panose="02040503050406030204" pitchFamily="18" charset="0"/>
                        </a:rPr>
                        <m:t>)</m:t>
                      </m:r>
                    </m:oMath>
                  </m:oMathPara>
                </a14:m>
                <a:endParaRPr lang="zh-CN" altLang="en-US" sz="1900" dirty="0"/>
              </a:p>
            </p:txBody>
          </p:sp>
        </mc:Choice>
        <mc:Fallback xmlns="">
          <p:sp>
            <p:nvSpPr>
              <p:cNvPr id="5" name="文本框 4"/>
              <p:cNvSpPr txBox="1">
                <a:spLocks noRot="1" noChangeAspect="1" noMove="1" noResize="1" noEditPoints="1" noAdjustHandles="1" noChangeArrowheads="1" noChangeShapeType="1" noTextEdit="1"/>
              </p:cNvSpPr>
              <p:nvPr/>
            </p:nvSpPr>
            <p:spPr>
              <a:xfrm>
                <a:off x="5419075" y="4086546"/>
                <a:ext cx="909807" cy="315984"/>
              </a:xfrm>
              <a:prstGeom prst="rect">
                <a:avLst/>
              </a:prstGeom>
              <a:blipFill>
                <a:blip r:embed="rId4"/>
                <a:stretch>
                  <a:fillRect l="-2013" r="-2685" b="-2692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230821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a:defRPr/>
            </a:pPr>
            <a:r>
              <a:rPr lang="zh-CN" altLang="en-US"/>
              <a:t>广义霍夫变换原理  </a:t>
            </a:r>
            <a:endParaRPr lang="zh-CN" altLang="en-US" dirty="0"/>
          </a:p>
        </p:txBody>
      </p:sp>
      <p:pic>
        <p:nvPicPr>
          <p:cNvPr id="46083" name="Picture 6"/>
          <p:cNvPicPr>
            <a:picLocks noGrp="1" noChangeAspect="1" noChangeArrowheads="1"/>
          </p:cNvPicPr>
          <p:nvPr>
            <p:ph idx="1"/>
          </p:nvPr>
        </p:nvPicPr>
        <p:blipFill>
          <a:blip r:embed="rId3"/>
          <a:stretch>
            <a:fillRect/>
          </a:stretch>
        </p:blipFill>
        <p:spPr>
          <a:xfrm>
            <a:off x="4772467" y="3160793"/>
            <a:ext cx="4119563" cy="3028950"/>
          </a:xfrm>
        </p:spPr>
      </p:pic>
      <p:sp>
        <p:nvSpPr>
          <p:cNvPr id="48132" name="Text Box 3"/>
          <p:cNvSpPr txBox="1">
            <a:spLocks noChangeArrowheads="1"/>
          </p:cNvSpPr>
          <p:nvPr/>
        </p:nvSpPr>
        <p:spPr bwMode="auto">
          <a:xfrm>
            <a:off x="315552" y="1088885"/>
            <a:ext cx="8178800"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chemeClr val="tx1"/>
                </a:solidFill>
                <a:latin typeface="Times New Roman" panose="02020603050405020304" pitchFamily="18" charset="0"/>
                <a:ea typeface="宋体" panose="02010600030101010101" pitchFamily="2" charset="-122"/>
              </a:defRPr>
            </a:lvl1pPr>
            <a:lvl2pPr marL="742950" indent="-285750">
              <a:defRPr kumimoji="1" sz="2400" b="1">
                <a:solidFill>
                  <a:schemeClr val="tx1"/>
                </a:solidFill>
                <a:latin typeface="Times New Roman" panose="02020603050405020304" pitchFamily="18" charset="0"/>
                <a:ea typeface="宋体" panose="02010600030101010101" pitchFamily="2" charset="-122"/>
              </a:defRPr>
            </a:lvl2pPr>
            <a:lvl3pPr marL="1143000" indent="-228600">
              <a:defRPr kumimoji="1" sz="2400" b="1">
                <a:solidFill>
                  <a:schemeClr val="tx1"/>
                </a:solidFill>
                <a:latin typeface="Times New Roman" panose="02020603050405020304" pitchFamily="18" charset="0"/>
                <a:ea typeface="宋体" panose="02010600030101010101" pitchFamily="2" charset="-122"/>
              </a:defRPr>
            </a:lvl3pPr>
            <a:lvl4pPr marL="1600200" indent="-228600">
              <a:defRPr kumimoji="1" sz="2400" b="1">
                <a:solidFill>
                  <a:schemeClr val="tx1"/>
                </a:solidFill>
                <a:latin typeface="Times New Roman" panose="02020603050405020304" pitchFamily="18" charset="0"/>
                <a:ea typeface="宋体" panose="02010600030101010101" pitchFamily="2" charset="-122"/>
              </a:defRPr>
            </a:lvl4pPr>
            <a:lvl5pPr marL="2057400" indent="-228600">
              <a:defRPr kumimoji="1" sz="2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9pPr>
          </a:lstStyle>
          <a:p>
            <a:pPr marL="342900" indent="-342900">
              <a:lnSpc>
                <a:spcPct val="120000"/>
              </a:lnSpc>
              <a:spcBef>
                <a:spcPct val="30000"/>
              </a:spcBef>
              <a:buClr>
                <a:schemeClr val="accent1"/>
              </a:buClr>
              <a:buFont typeface="Wingdings" panose="05000000000000000000" pitchFamily="2" charset="2"/>
              <a:buChar char="p"/>
              <a:defRPr/>
            </a:pPr>
            <a:r>
              <a:rPr kumimoji="0" lang="zh-CN" altLang="en-US" b="0" dirty="0">
                <a:latin typeface="+mn-ea"/>
                <a:ea typeface="+mn-ea"/>
              </a:rPr>
              <a:t>在所需检测的曲线或目标轮廓没有或不易用解析式表达时，可以利用</a:t>
            </a:r>
            <a:r>
              <a:rPr kumimoji="0" lang="zh-CN" altLang="en-US" b="0" dirty="0">
                <a:solidFill>
                  <a:srgbClr val="FF0000"/>
                </a:solidFill>
                <a:latin typeface="+mn-ea"/>
                <a:ea typeface="+mn-ea"/>
              </a:rPr>
              <a:t>表格</a:t>
            </a:r>
            <a:r>
              <a:rPr kumimoji="0" lang="zh-CN" altLang="en-US" b="0" dirty="0">
                <a:latin typeface="+mn-ea"/>
                <a:ea typeface="+mn-ea"/>
              </a:rPr>
              <a:t>来建立</a:t>
            </a:r>
            <a:r>
              <a:rPr kumimoji="0" lang="zh-CN" altLang="en-US" dirty="0">
                <a:latin typeface="+mn-ea"/>
                <a:ea typeface="+mn-ea"/>
              </a:rPr>
              <a:t>曲线或轮廓点</a:t>
            </a:r>
            <a:r>
              <a:rPr kumimoji="0" lang="zh-CN" altLang="en-US" b="0" dirty="0">
                <a:latin typeface="+mn-ea"/>
                <a:ea typeface="+mn-ea"/>
              </a:rPr>
              <a:t>与</a:t>
            </a:r>
            <a:r>
              <a:rPr kumimoji="0" lang="zh-CN" altLang="en-US" dirty="0">
                <a:latin typeface="+mn-ea"/>
                <a:ea typeface="+mn-ea"/>
              </a:rPr>
              <a:t>参考点</a:t>
            </a:r>
            <a:r>
              <a:rPr kumimoji="0" lang="zh-CN" altLang="en-US" b="0" dirty="0">
                <a:latin typeface="+mn-ea"/>
                <a:ea typeface="+mn-ea"/>
              </a:rPr>
              <a:t>间的关系，从而可继续利用哈夫变换进行检测</a:t>
            </a:r>
          </a:p>
          <a:p>
            <a:pPr marL="342900" indent="-342900">
              <a:buFont typeface="Wingdings" panose="05000000000000000000" pitchFamily="2" charset="2"/>
              <a:buChar char="p"/>
              <a:defRPr/>
            </a:pPr>
            <a:endParaRPr kumimoji="0" lang="zh-CN" altLang="en-US" b="0" dirty="0">
              <a:latin typeface="楷体_GB2312" pitchFamily="49" charset="-122"/>
              <a:ea typeface="楷体_GB2312" pitchFamily="49" charset="-122"/>
            </a:endParaRPr>
          </a:p>
          <a:p>
            <a:pPr>
              <a:defRPr/>
            </a:pPr>
            <a:r>
              <a:rPr kumimoji="0" lang="zh-CN" altLang="en-US" sz="2000" b="0" dirty="0"/>
              <a:t>	</a:t>
            </a:r>
          </a:p>
        </p:txBody>
      </p:sp>
      <p:sp>
        <p:nvSpPr>
          <p:cNvPr id="46087" name="矩形 7"/>
          <p:cNvSpPr>
            <a:spLocks noChangeArrowheads="1"/>
          </p:cNvSpPr>
          <p:nvPr/>
        </p:nvSpPr>
        <p:spPr bwMode="auto">
          <a:xfrm>
            <a:off x="667143" y="3511390"/>
            <a:ext cx="4213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b="1">
                <a:solidFill>
                  <a:schemeClr val="tx1"/>
                </a:solidFill>
                <a:latin typeface="Times New Roman" panose="02020603050405020304" pitchFamily="18" charset="0"/>
                <a:ea typeface="宋体" panose="02010600030101010101" pitchFamily="2" charset="-122"/>
              </a:defRPr>
            </a:lvl1pPr>
            <a:lvl2pPr marL="742950" indent="-285750">
              <a:defRPr kumimoji="1" sz="2400" b="1">
                <a:solidFill>
                  <a:schemeClr val="tx1"/>
                </a:solidFill>
                <a:latin typeface="Times New Roman" panose="02020603050405020304" pitchFamily="18" charset="0"/>
                <a:ea typeface="宋体" panose="02010600030101010101" pitchFamily="2" charset="-122"/>
              </a:defRPr>
            </a:lvl2pPr>
            <a:lvl3pPr marL="1143000" indent="-228600">
              <a:defRPr kumimoji="1" sz="2400" b="1">
                <a:solidFill>
                  <a:schemeClr val="tx1"/>
                </a:solidFill>
                <a:latin typeface="Times New Roman" panose="02020603050405020304" pitchFamily="18" charset="0"/>
                <a:ea typeface="宋体" panose="02010600030101010101" pitchFamily="2" charset="-122"/>
              </a:defRPr>
            </a:lvl3pPr>
            <a:lvl4pPr marL="1600200" indent="-228600">
              <a:defRPr kumimoji="1" sz="2400" b="1">
                <a:solidFill>
                  <a:schemeClr val="tx1"/>
                </a:solidFill>
                <a:latin typeface="Times New Roman" panose="02020603050405020304" pitchFamily="18" charset="0"/>
                <a:ea typeface="宋体" panose="02010600030101010101" pitchFamily="2" charset="-122"/>
              </a:defRPr>
            </a:lvl4pPr>
            <a:lvl5pPr marL="2057400" indent="-228600">
              <a:defRPr kumimoji="1" sz="2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9pPr>
          </a:lstStyle>
          <a:p>
            <a:r>
              <a:rPr kumimoji="0" lang="zh-CN" altLang="en-US" b="0" dirty="0">
                <a:latin typeface="+mn-ea"/>
                <a:ea typeface="+mn-ea"/>
              </a:rPr>
              <a:t>建立参考点与轮廓点的联系：</a:t>
            </a:r>
            <a:endParaRPr kumimoji="0" lang="en-US" altLang="zh-CN" b="0" dirty="0">
              <a:latin typeface="+mn-ea"/>
              <a:ea typeface="+mn-ea"/>
            </a:endParaRPr>
          </a:p>
          <a:p>
            <a:endParaRPr kumimoji="0" lang="zh-CN" altLang="en-US" b="0" dirty="0">
              <a:latin typeface="+mn-ea"/>
              <a:ea typeface="+mn-ea"/>
            </a:endParaRPr>
          </a:p>
        </p:txBody>
      </p:sp>
      <mc:AlternateContent xmlns:mc="http://schemas.openxmlformats.org/markup-compatibility/2006" xmlns:a14="http://schemas.microsoft.com/office/drawing/2010/main">
        <mc:Choice Requires="a14">
          <p:sp>
            <p:nvSpPr>
              <p:cNvPr id="2" name="矩形 1"/>
              <p:cNvSpPr/>
              <p:nvPr/>
            </p:nvSpPr>
            <p:spPr>
              <a:xfrm>
                <a:off x="816793" y="4066458"/>
                <a:ext cx="4376794" cy="830997"/>
              </a:xfrm>
              <a:prstGeom prst="rect">
                <a:avLst/>
              </a:prstGeom>
            </p:spPr>
            <p:txBody>
              <a:bodyPr wrap="square">
                <a:spAutoFit/>
              </a:bodyPr>
              <a:lstStyle/>
              <a:p>
                <a14:m>
                  <m:oMath xmlns:m="http://schemas.openxmlformats.org/officeDocument/2006/math">
                    <m:r>
                      <a:rPr lang="en-US" altLang="zh-CN" sz="2400" i="1">
                        <a:latin typeface="Cambria Math" panose="02040503050406030204" pitchFamily="18" charset="0"/>
                      </a:rPr>
                      <m:t>𝑝</m:t>
                    </m:r>
                    <m:r>
                      <a:rPr lang="en-US" altLang="zh-CN" sz="2400" i="1">
                        <a:latin typeface="Cambria Math" panose="02040503050406030204" pitchFamily="18" charset="0"/>
                      </a:rPr>
                      <m:t>=</m:t>
                    </m:r>
                    <m:r>
                      <a:rPr lang="en-US" altLang="zh-CN" sz="2400" i="1">
                        <a:latin typeface="Cambria Math" panose="02040503050406030204" pitchFamily="18" charset="0"/>
                      </a:rPr>
                      <m:t>𝑥</m:t>
                    </m:r>
                    <m:r>
                      <a:rPr lang="en-US" altLang="zh-CN" sz="2400" i="1">
                        <a:latin typeface="Cambria Math" panose="02040503050406030204" pitchFamily="18" charset="0"/>
                      </a:rPr>
                      <m:t>+</m:t>
                    </m:r>
                    <m:r>
                      <a:rPr lang="en-US" altLang="zh-CN" sz="2400" i="1">
                        <a:latin typeface="Cambria Math" panose="02040503050406030204" pitchFamily="18" charset="0"/>
                      </a:rPr>
                      <m:t>𝑟</m:t>
                    </m:r>
                    <m:r>
                      <a:rPr lang="en-US" altLang="zh-CN" sz="2400" i="1">
                        <a:latin typeface="Cambria Math" panose="02040503050406030204" pitchFamily="18" charset="0"/>
                      </a:rPr>
                      <m:t>(</m:t>
                    </m:r>
                    <m:r>
                      <a:rPr lang="zh-CN" altLang="en-US" sz="2400" i="1">
                        <a:latin typeface="Cambria Math" panose="02040503050406030204" pitchFamily="18" charset="0"/>
                      </a:rPr>
                      <m:t>𝜃</m:t>
                    </m:r>
                    <m:r>
                      <a:rPr lang="en-US" altLang="zh-CN" sz="2400" i="1">
                        <a:latin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m:t>
                    </m:r>
                    <m:r>
                      <m:rPr>
                        <m:sty m:val="p"/>
                      </m:rPr>
                      <a:rPr lang="en-US" altLang="zh-CN" sz="2400">
                        <a:latin typeface="Cambria Math" panose="02040503050406030204" pitchFamily="18" charset="0"/>
                        <a:ea typeface="Cambria Math" panose="02040503050406030204" pitchFamily="18" charset="0"/>
                      </a:rPr>
                      <m:t>cos</m:t>
                    </m:r>
                    <m:r>
                      <a:rPr lang="en-US" altLang="zh-CN" sz="2400" i="1">
                        <a:latin typeface="Cambria Math" panose="02040503050406030204" pitchFamily="18" charset="0"/>
                        <a:ea typeface="Cambria Math" panose="02040503050406030204" pitchFamily="18" charset="0"/>
                      </a:rPr>
                      <m:t>⁡(</m:t>
                    </m:r>
                    <m:r>
                      <a:rPr lang="zh-CN" altLang="en-US" sz="2400" i="1">
                        <a:latin typeface="Cambria Math" panose="02040503050406030204" pitchFamily="18" charset="0"/>
                        <a:ea typeface="Cambria Math" panose="02040503050406030204" pitchFamily="18" charset="0"/>
                      </a:rPr>
                      <m:t>𝜙</m:t>
                    </m:r>
                    <m:r>
                      <a:rPr lang="en-US" altLang="zh-CN" sz="2400" i="1">
                        <a:latin typeface="Cambria Math" panose="02040503050406030204" pitchFamily="18" charset="0"/>
                      </a:rPr>
                      <m:t>(</m:t>
                    </m:r>
                    <m:r>
                      <a:rPr lang="zh-CN" altLang="en-US" sz="2400" i="1">
                        <a:latin typeface="Cambria Math" panose="02040503050406030204" pitchFamily="18" charset="0"/>
                      </a:rPr>
                      <m:t>𝜃</m:t>
                    </m:r>
                    <m:r>
                      <a:rPr lang="en-US" altLang="zh-CN" sz="2400" i="1">
                        <a:latin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m:t>
                    </m:r>
                  </m:oMath>
                </a14:m>
                <a:r>
                  <a:rPr lang="zh-CN" altLang="en-US" sz="2400" dirty="0"/>
                  <a:t>  </a:t>
                </a:r>
                <a:endParaRPr lang="en-US" altLang="zh-CN" sz="2400" dirty="0"/>
              </a:p>
              <a:p>
                <a14:m>
                  <m:oMath xmlns:m="http://schemas.openxmlformats.org/officeDocument/2006/math">
                    <m:r>
                      <a:rPr lang="en-US" altLang="zh-CN" sz="2400" i="1">
                        <a:latin typeface="Cambria Math" panose="02040503050406030204" pitchFamily="18" charset="0"/>
                      </a:rPr>
                      <m:t>𝑞</m:t>
                    </m:r>
                    <m:r>
                      <a:rPr lang="en-US" altLang="zh-CN" sz="2400" i="1">
                        <a:latin typeface="Cambria Math" panose="02040503050406030204" pitchFamily="18" charset="0"/>
                      </a:rPr>
                      <m:t>=</m:t>
                    </m:r>
                    <m:r>
                      <a:rPr lang="en-US" altLang="zh-CN" sz="2400" i="1">
                        <a:latin typeface="Cambria Math" panose="02040503050406030204" pitchFamily="18" charset="0"/>
                      </a:rPr>
                      <m:t>𝑦</m:t>
                    </m:r>
                    <m:r>
                      <a:rPr lang="en-US" altLang="zh-CN" sz="2400" i="1">
                        <a:latin typeface="Cambria Math" panose="02040503050406030204" pitchFamily="18" charset="0"/>
                      </a:rPr>
                      <m:t>+</m:t>
                    </m:r>
                    <m:r>
                      <a:rPr lang="en-US" altLang="zh-CN" sz="2400" i="1">
                        <a:latin typeface="Cambria Math" panose="02040503050406030204" pitchFamily="18" charset="0"/>
                      </a:rPr>
                      <m:t>𝑟</m:t>
                    </m:r>
                    <m:r>
                      <a:rPr lang="en-US" altLang="zh-CN" sz="2400" i="1">
                        <a:latin typeface="Cambria Math" panose="02040503050406030204" pitchFamily="18" charset="0"/>
                      </a:rPr>
                      <m:t>(</m:t>
                    </m:r>
                    <m:r>
                      <a:rPr lang="zh-CN" altLang="en-US" sz="2400" i="1">
                        <a:latin typeface="Cambria Math" panose="02040503050406030204" pitchFamily="18" charset="0"/>
                      </a:rPr>
                      <m:t>𝜃</m:t>
                    </m:r>
                    <m:r>
                      <a:rPr lang="en-US" altLang="zh-CN" sz="2400" i="1">
                        <a:latin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m:t>
                    </m:r>
                    <m:r>
                      <m:rPr>
                        <m:sty m:val="p"/>
                      </m:rPr>
                      <a:rPr lang="en-US" altLang="zh-CN" sz="2400">
                        <a:latin typeface="Cambria Math" panose="02040503050406030204" pitchFamily="18" charset="0"/>
                        <a:ea typeface="Cambria Math" panose="02040503050406030204" pitchFamily="18" charset="0"/>
                      </a:rPr>
                      <m:t>sin</m:t>
                    </m:r>
                    <m:r>
                      <a:rPr lang="en-US" altLang="zh-CN" sz="2400" i="1">
                        <a:latin typeface="Cambria Math" panose="02040503050406030204" pitchFamily="18" charset="0"/>
                        <a:ea typeface="Cambria Math" panose="02040503050406030204" pitchFamily="18" charset="0"/>
                      </a:rPr>
                      <m:t>⁡(</m:t>
                    </m:r>
                    <m:r>
                      <a:rPr lang="zh-CN" altLang="en-US" sz="2400" i="1">
                        <a:latin typeface="Cambria Math" panose="02040503050406030204" pitchFamily="18" charset="0"/>
                        <a:ea typeface="Cambria Math" panose="02040503050406030204" pitchFamily="18" charset="0"/>
                      </a:rPr>
                      <m:t>𝜙</m:t>
                    </m:r>
                    <m:r>
                      <a:rPr lang="en-US" altLang="zh-CN" sz="2400" i="1">
                        <a:latin typeface="Cambria Math" panose="02040503050406030204" pitchFamily="18" charset="0"/>
                      </a:rPr>
                      <m:t>(</m:t>
                    </m:r>
                    <m:r>
                      <a:rPr lang="zh-CN" altLang="en-US" sz="2400" i="1">
                        <a:latin typeface="Cambria Math" panose="02040503050406030204" pitchFamily="18" charset="0"/>
                      </a:rPr>
                      <m:t>𝜃</m:t>
                    </m:r>
                    <m:r>
                      <a:rPr lang="en-US" altLang="zh-CN" sz="2400" i="1">
                        <a:latin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m:t>
                    </m:r>
                  </m:oMath>
                </a14:m>
                <a:r>
                  <a:rPr lang="zh-CN" altLang="en-US" sz="2400" dirty="0"/>
                  <a:t>  </a:t>
                </a:r>
                <a:endParaRPr lang="en-US" altLang="zh-CN" sz="2400" dirty="0"/>
              </a:p>
            </p:txBody>
          </p:sp>
        </mc:Choice>
        <mc:Fallback xmlns="">
          <p:sp>
            <p:nvSpPr>
              <p:cNvPr id="2" name="矩形 1"/>
              <p:cNvSpPr>
                <a:spLocks noRot="1" noChangeAspect="1" noMove="1" noResize="1" noEditPoints="1" noAdjustHandles="1" noChangeArrowheads="1" noChangeShapeType="1" noTextEdit="1"/>
              </p:cNvSpPr>
              <p:nvPr/>
            </p:nvSpPr>
            <p:spPr>
              <a:xfrm>
                <a:off x="816793" y="4066458"/>
                <a:ext cx="4376794" cy="830997"/>
              </a:xfrm>
              <a:prstGeom prst="rect">
                <a:avLst/>
              </a:prstGeom>
              <a:blipFill>
                <a:blip r:embed="rId4"/>
                <a:stretch>
                  <a:fillRect l="-418" b="-1029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15304869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zh-CN" altLang="en-US" dirty="0"/>
              <a:t>广义霍夫变换原理  </a:t>
            </a:r>
          </a:p>
        </p:txBody>
      </p:sp>
      <mc:AlternateContent xmlns:mc="http://schemas.openxmlformats.org/markup-compatibility/2006">
        <mc:Choice xmlns:a14="http://schemas.microsoft.com/office/drawing/2010/main" Requires="a14">
          <p:sp>
            <p:nvSpPr>
              <p:cNvPr id="2" name="内容占位符 1"/>
              <p:cNvSpPr>
                <a:spLocks noGrp="1"/>
              </p:cNvSpPr>
              <p:nvPr>
                <p:ph idx="1"/>
              </p:nvPr>
            </p:nvSpPr>
            <p:spPr>
              <a:xfrm>
                <a:off x="320160" y="1121519"/>
                <a:ext cx="8325545" cy="4967287"/>
              </a:xfrm>
            </p:spPr>
            <p:txBody>
              <a:bodyPr/>
              <a:lstStyle/>
              <a:p>
                <a:r>
                  <a:rPr lang="zh-CN" altLang="en-US" sz="2200" dirty="0"/>
                  <a:t>已知轮廓形状、朝向和尺度，而只需</a:t>
                </a:r>
                <a:r>
                  <a:rPr lang="zh-CN" altLang="en-US" sz="2200" dirty="0">
                    <a:solidFill>
                      <a:srgbClr val="0070C0"/>
                    </a:solidFill>
                  </a:rPr>
                  <a:t>检测位置信息</a:t>
                </a:r>
                <a:r>
                  <a:rPr lang="zh-CN" altLang="en-US" sz="2200" dirty="0"/>
                  <a:t> </a:t>
                </a:r>
              </a:p>
              <a:p>
                <a:r>
                  <a:rPr lang="zh-CN" altLang="en-US" sz="2200" dirty="0"/>
                  <a:t>根据</a:t>
                </a:r>
                <a14:m>
                  <m:oMath xmlns:m="http://schemas.openxmlformats.org/officeDocument/2006/math">
                    <m:r>
                      <a:rPr lang="zh-CN" altLang="en-US" sz="2200" i="1">
                        <a:latin typeface="Cambria Math" panose="02040503050406030204" pitchFamily="18" charset="0"/>
                      </a:rPr>
                      <m:t>𝜃</m:t>
                    </m:r>
                    <m:r>
                      <a:rPr lang="en-US" altLang="zh-CN" sz="2200" b="0" i="1" smtClean="0">
                        <a:latin typeface="Cambria Math" panose="02040503050406030204" pitchFamily="18" charset="0"/>
                      </a:rPr>
                      <m:t>,</m:t>
                    </m:r>
                    <m:r>
                      <a:rPr lang="en-US" altLang="zh-CN" sz="2200" b="0" i="1" smtClean="0">
                        <a:latin typeface="Cambria Math" panose="02040503050406030204" pitchFamily="18" charset="0"/>
                      </a:rPr>
                      <m:t>𝑟</m:t>
                    </m:r>
                    <m:r>
                      <a:rPr lang="zh-CN" altLang="en-US" sz="2200" i="1">
                        <a:latin typeface="Cambria Math" panose="02040503050406030204" pitchFamily="18" charset="0"/>
                      </a:rPr>
                      <m:t>和</m:t>
                    </m:r>
                    <m:r>
                      <a:rPr lang="zh-CN" altLang="en-US" sz="2200" i="1">
                        <a:latin typeface="Cambria Math" panose="02040503050406030204" pitchFamily="18" charset="0"/>
                        <a:ea typeface="Cambria Math" panose="02040503050406030204" pitchFamily="18" charset="0"/>
                      </a:rPr>
                      <m:t>𝜙</m:t>
                    </m:r>
                  </m:oMath>
                </a14:m>
                <a:r>
                  <a:rPr lang="en-US" altLang="zh-CN" sz="2200" dirty="0"/>
                  <a:t> </a:t>
                </a:r>
                <a:r>
                  <a:rPr lang="zh-CN" altLang="en-US" sz="2200" dirty="0"/>
                  <a:t>的函数关系作出参考表</a:t>
                </a:r>
                <a:endParaRPr lang="en-US" altLang="zh-CN" sz="2200" dirty="0"/>
              </a:p>
              <a:p>
                <a:endParaRPr lang="en-US" altLang="zh-CN" dirty="0"/>
              </a:p>
              <a:p>
                <a:endParaRPr lang="en-US" altLang="zh-CN" dirty="0"/>
              </a:p>
              <a:p>
                <a:endParaRPr lang="en-US" altLang="zh-CN" dirty="0"/>
              </a:p>
              <a:p>
                <a:endParaRPr lang="en-US" altLang="zh-CN" dirty="0"/>
              </a:p>
              <a:p>
                <a:endParaRPr lang="en-US" altLang="zh-CN" dirty="0"/>
              </a:p>
              <a:p>
                <a:pPr>
                  <a:spcBef>
                    <a:spcPts val="2400"/>
                  </a:spcBef>
                </a:pPr>
                <a:r>
                  <a:rPr lang="zh-CN" altLang="en-US" sz="2200" dirty="0"/>
                  <a:t>给定一个测试点</a:t>
                </a:r>
                <a14:m>
                  <m:oMath xmlns:m="http://schemas.openxmlformats.org/officeDocument/2006/math">
                    <m:r>
                      <a:rPr lang="en-US" altLang="zh-CN" sz="2200" b="0" i="0" smtClean="0">
                        <a:latin typeface="Cambria Math" panose="02040503050406030204" pitchFamily="18" charset="0"/>
                      </a:rPr>
                      <m:t>(</m:t>
                    </m:r>
                    <m:r>
                      <a:rPr lang="en-US" altLang="zh-CN" sz="2200" i="1" smtClean="0">
                        <a:latin typeface="Cambria Math" panose="02040503050406030204" pitchFamily="18" charset="0"/>
                      </a:rPr>
                      <m:t>𝑥</m:t>
                    </m:r>
                    <m:r>
                      <a:rPr lang="en-US" altLang="zh-CN" sz="2200" b="0" i="1" smtClean="0">
                        <a:latin typeface="Cambria Math" panose="02040503050406030204" pitchFamily="18" charset="0"/>
                      </a:rPr>
                      <m:t>′,</m:t>
                    </m:r>
                    <m:r>
                      <a:rPr lang="en-US" altLang="zh-CN" sz="2200" b="0" i="1" smtClean="0">
                        <a:latin typeface="Cambria Math" panose="02040503050406030204" pitchFamily="18" charset="0"/>
                      </a:rPr>
                      <m:t>𝑦</m:t>
                    </m:r>
                    <m:r>
                      <a:rPr lang="en-US" altLang="zh-CN" sz="2200" b="0" i="1" smtClean="0">
                        <a:latin typeface="Cambria Math" panose="02040503050406030204" pitchFamily="18" charset="0"/>
                      </a:rPr>
                      <m:t>′) </m:t>
                    </m:r>
                  </m:oMath>
                </a14:m>
                <a:r>
                  <a:rPr lang="zh-CN" altLang="en-US" sz="2200" dirty="0"/>
                  <a:t>及其梯度角</a:t>
                </a:r>
                <a14:m>
                  <m:oMath xmlns:m="http://schemas.openxmlformats.org/officeDocument/2006/math">
                    <m:r>
                      <a:rPr lang="zh-CN" altLang="en-US" sz="2200" i="1">
                        <a:latin typeface="Cambria Math" panose="02040503050406030204" pitchFamily="18" charset="0"/>
                      </a:rPr>
                      <m:t>𝜃</m:t>
                    </m:r>
                    <m:r>
                      <a:rPr lang="zh-CN" altLang="en-US" sz="2200" i="1" smtClean="0">
                        <a:latin typeface="Cambria Math" panose="02040503050406030204" pitchFamily="18" charset="0"/>
                      </a:rPr>
                      <m:t>’</m:t>
                    </m:r>
                  </m:oMath>
                </a14:m>
                <a:r>
                  <a:rPr lang="zh-CN" altLang="en-US" sz="2200" dirty="0"/>
                  <a:t>，即可确定一组可能的参考点位置</a:t>
                </a:r>
                <a:endParaRPr lang="en-US" altLang="zh-CN" sz="2200" dirty="0"/>
              </a:p>
              <a:p>
                <a:pPr lvl="1"/>
                <a:r>
                  <a:rPr lang="zh-CN" altLang="en-US" dirty="0"/>
                  <a:t>根据梯度角</a:t>
                </a:r>
                <a14:m>
                  <m:oMath xmlns:m="http://schemas.openxmlformats.org/officeDocument/2006/math">
                    <m:r>
                      <a:rPr lang="zh-CN" altLang="en-US" i="1">
                        <a:latin typeface="Cambria Math" panose="02040503050406030204" pitchFamily="18" charset="0"/>
                      </a:rPr>
                      <m:t>𝜃</m:t>
                    </m:r>
                    <m:r>
                      <a:rPr lang="zh-CN" altLang="en-US" i="1">
                        <a:latin typeface="Cambria Math" panose="02040503050406030204" pitchFamily="18" charset="0"/>
                      </a:rPr>
                      <m:t>’ </m:t>
                    </m:r>
                  </m:oMath>
                </a14:m>
                <a:r>
                  <a:rPr lang="zh-CN" altLang="en-US" dirty="0"/>
                  <a:t>，找到表中对应梯度角所在行的矢径</a:t>
                </a:r>
                <a14:m>
                  <m:oMath xmlns:m="http://schemas.openxmlformats.org/officeDocument/2006/math">
                    <m:r>
                      <a:rPr lang="en-US" altLang="zh-CN" i="1">
                        <a:latin typeface="Cambria Math" panose="02040503050406030204" pitchFamily="18" charset="0"/>
                      </a:rPr>
                      <m:t>𝑟</m:t>
                    </m:r>
                  </m:oMath>
                </a14:m>
                <a:r>
                  <a:rPr lang="zh-CN" altLang="en-US" dirty="0"/>
                  <a:t>和矢角</a:t>
                </a:r>
                <a14:m>
                  <m:oMath xmlns:m="http://schemas.openxmlformats.org/officeDocument/2006/math">
                    <m:r>
                      <a:rPr lang="zh-CN" altLang="en-US" i="1">
                        <a:latin typeface="Cambria Math" panose="02040503050406030204" pitchFamily="18" charset="0"/>
                        <a:ea typeface="Cambria Math" panose="02040503050406030204" pitchFamily="18" charset="0"/>
                      </a:rPr>
                      <m:t>𝜙</m:t>
                    </m:r>
                  </m:oMath>
                </a14:m>
                <a:r>
                  <a:rPr lang="zh-CN" altLang="en-US" dirty="0"/>
                  <a:t>序列</a:t>
                </a:r>
                <a:endParaRPr lang="en-US" altLang="zh-CN" dirty="0"/>
              </a:p>
              <a:p>
                <a:pPr lvl="1"/>
                <a:r>
                  <a:rPr lang="zh-CN" altLang="en-US" dirty="0"/>
                  <a:t>基于坐标</a:t>
                </a:r>
                <a14:m>
                  <m:oMath xmlns:m="http://schemas.openxmlformats.org/officeDocument/2006/math">
                    <m:r>
                      <a:rPr lang="en-US" altLang="zh-CN">
                        <a:latin typeface="Cambria Math" panose="02040503050406030204" pitchFamily="18" charset="0"/>
                      </a:rPr>
                      <m:t>(</m:t>
                    </m:r>
                    <m:r>
                      <a:rPr lang="en-US" altLang="zh-CN" i="1">
                        <a:latin typeface="Cambria Math" panose="02040503050406030204" pitchFamily="18" charset="0"/>
                      </a:rPr>
                      <m:t>𝑥</m:t>
                    </m:r>
                    <m:r>
                      <a:rPr lang="en-US" altLang="zh-CN" i="1">
                        <a:latin typeface="Cambria Math" panose="02040503050406030204" pitchFamily="18" charset="0"/>
                      </a:rPr>
                      <m:t>′,</m:t>
                    </m:r>
                    <m:r>
                      <a:rPr lang="en-US" altLang="zh-CN" i="1">
                        <a:latin typeface="Cambria Math" panose="02040503050406030204" pitchFamily="18" charset="0"/>
                      </a:rPr>
                      <m:t>𝑦</m:t>
                    </m:r>
                    <m:r>
                      <a:rPr lang="en-US" altLang="zh-CN" i="1">
                        <a:latin typeface="Cambria Math" panose="02040503050406030204" pitchFamily="18" charset="0"/>
                      </a:rPr>
                      <m:t>′)</m:t>
                    </m:r>
                  </m:oMath>
                </a14:m>
                <a:r>
                  <a:rPr lang="zh-CN" altLang="en-US" dirty="0"/>
                  <a:t>和序列中每一组</a:t>
                </a:r>
                <a14:m>
                  <m:oMath xmlns:m="http://schemas.openxmlformats.org/officeDocument/2006/math">
                    <m:r>
                      <a:rPr lang="en-US" altLang="zh-CN" i="1" dirty="0" smtClean="0">
                        <a:latin typeface="Cambria Math" panose="02040503050406030204" pitchFamily="18" charset="0"/>
                      </a:rPr>
                      <m:t>(</m:t>
                    </m:r>
                    <m:r>
                      <a:rPr lang="en-US" altLang="zh-CN" i="1" dirty="0" smtClean="0">
                        <a:latin typeface="Cambria Math" panose="02040503050406030204" pitchFamily="18" charset="0"/>
                      </a:rPr>
                      <m:t>𝑟</m:t>
                    </m:r>
                    <m:r>
                      <a:rPr lang="en-US" altLang="zh-CN" i="1" dirty="0" smtClean="0">
                        <a:latin typeface="Cambria Math" panose="02040503050406030204" pitchFamily="18" charset="0"/>
                      </a:rPr>
                      <m:t>,</m:t>
                    </m:r>
                    <m:r>
                      <a:rPr lang="zh-CN" altLang="en-US" i="1" dirty="0" smtClean="0">
                        <a:latin typeface="Cambria Math" panose="02040503050406030204" pitchFamily="18" charset="0"/>
                      </a:rPr>
                      <m:t>𝜙</m:t>
                    </m:r>
                    <m:r>
                      <a:rPr lang="en-US" altLang="zh-CN" b="0" i="1" dirty="0" smtClean="0">
                        <a:latin typeface="Cambria Math" panose="02040503050406030204" pitchFamily="18" charset="0"/>
                      </a:rPr>
                      <m:t>)</m:t>
                    </m:r>
                    <m:r>
                      <a:rPr lang="zh-CN" altLang="en-US" i="1" dirty="0">
                        <a:latin typeface="Cambria Math" panose="02040503050406030204" pitchFamily="18" charset="0"/>
                      </a:rPr>
                      <m:t>值</m:t>
                    </m:r>
                  </m:oMath>
                </a14:m>
                <a:r>
                  <a:rPr lang="zh-CN" altLang="en-US" dirty="0"/>
                  <a:t>，反推出形状参考点坐标</a:t>
                </a:r>
              </a:p>
              <a:p>
                <a:endParaRPr lang="zh-CN" altLang="en-US" dirty="0"/>
              </a:p>
            </p:txBody>
          </p:sp>
        </mc:Choice>
        <mc:Fallback>
          <p:sp>
            <p:nvSpPr>
              <p:cNvPr id="2" name="内容占位符 1"/>
              <p:cNvSpPr>
                <a:spLocks noGrp="1" noRot="1" noChangeAspect="1" noMove="1" noResize="1" noEditPoints="1" noAdjustHandles="1" noChangeArrowheads="1" noChangeShapeType="1" noTextEdit="1"/>
              </p:cNvSpPr>
              <p:nvPr>
                <p:ph idx="1"/>
              </p:nvPr>
            </p:nvSpPr>
            <p:spPr>
              <a:xfrm>
                <a:off x="320160" y="1121519"/>
                <a:ext cx="8325545" cy="4967287"/>
              </a:xfrm>
              <a:blipFill>
                <a:blip r:embed="rId2"/>
                <a:stretch>
                  <a:fillRect l="-806" t="-1227" r="-879"/>
                </a:stretch>
              </a:blipFill>
            </p:spPr>
            <p:txBody>
              <a:bodyPr/>
              <a:lstStyle/>
              <a:p>
                <a:r>
                  <a:rPr lang="zh-CN" altLang="en-US">
                    <a:noFill/>
                  </a:rPr>
                  <a:t> </a:t>
                </a:r>
              </a:p>
            </p:txBody>
          </p:sp>
        </mc:Fallback>
      </mc:AlternateContent>
      <p:pic>
        <p:nvPicPr>
          <p:cNvPr id="471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5963" y="1995464"/>
            <a:ext cx="5240631" cy="222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7" name="矩形 6"/>
              <p:cNvSpPr/>
              <p:nvPr/>
            </p:nvSpPr>
            <p:spPr>
              <a:xfrm>
                <a:off x="2998854" y="5900083"/>
                <a:ext cx="3158878" cy="74751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altLang="zh-CN" sz="2000" b="0" i="1" smtClean="0">
                              <a:latin typeface="Cambria Math" panose="02040503050406030204" pitchFamily="18" charset="0"/>
                            </a:rPr>
                          </m:ctrlPr>
                        </m:sSupPr>
                        <m:e>
                          <m:r>
                            <a:rPr lang="en-US" altLang="zh-CN" sz="2000" i="1" smtClean="0">
                              <a:latin typeface="Cambria Math" panose="02040503050406030204" pitchFamily="18" charset="0"/>
                            </a:rPr>
                            <m:t>𝑝</m:t>
                          </m:r>
                        </m:e>
                        <m:sup>
                          <m:r>
                            <a:rPr lang="en-US" altLang="zh-CN" sz="2000" b="0" i="1" smtClean="0">
                              <a:latin typeface="Cambria Math" panose="02040503050406030204" pitchFamily="18" charset="0"/>
                            </a:rPr>
                            <m:t>′</m:t>
                          </m:r>
                        </m:sup>
                      </m:sSup>
                      <m:r>
                        <a:rPr lang="en-US" altLang="zh-CN" sz="2000" i="1" smtClean="0">
                          <a:latin typeface="Cambria Math" panose="02040503050406030204" pitchFamily="18" charset="0"/>
                        </a:rPr>
                        <m:t>=</m:t>
                      </m:r>
                      <m:sSup>
                        <m:sSupPr>
                          <m:ctrlPr>
                            <a:rPr lang="en-US" altLang="zh-CN" sz="2000" b="0" i="1" smtClean="0">
                              <a:latin typeface="Cambria Math" panose="02040503050406030204" pitchFamily="18" charset="0"/>
                            </a:rPr>
                          </m:ctrlPr>
                        </m:sSupPr>
                        <m:e>
                          <m:r>
                            <a:rPr lang="en-US" altLang="zh-CN" sz="2000" i="1" smtClean="0">
                              <a:latin typeface="Cambria Math" panose="02040503050406030204" pitchFamily="18" charset="0"/>
                            </a:rPr>
                            <m:t>𝑥</m:t>
                          </m:r>
                        </m:e>
                        <m:sup>
                          <m:r>
                            <a:rPr lang="en-US" altLang="zh-CN" sz="2000" b="0" i="1" smtClean="0">
                              <a:latin typeface="Cambria Math" panose="02040503050406030204" pitchFamily="18" charset="0"/>
                            </a:rPr>
                            <m:t>′</m:t>
                          </m:r>
                        </m:sup>
                      </m:sSup>
                      <m:r>
                        <a:rPr lang="en-US" altLang="zh-CN" sz="2000" i="1" smtClean="0">
                          <a:latin typeface="Cambria Math" panose="02040503050406030204" pitchFamily="18" charset="0"/>
                        </a:rPr>
                        <m:t>+</m:t>
                      </m:r>
                      <m:r>
                        <a:rPr lang="en-US" altLang="zh-CN" sz="2000" i="1" smtClean="0">
                          <a:latin typeface="Cambria Math" panose="02040503050406030204" pitchFamily="18" charset="0"/>
                        </a:rPr>
                        <m:t>𝑟</m:t>
                      </m:r>
                      <m:d>
                        <m:dPr>
                          <m:ctrlPr>
                            <a:rPr lang="en-US" altLang="zh-CN" sz="2000" i="1">
                              <a:latin typeface="Cambria Math" panose="02040503050406030204" pitchFamily="18" charset="0"/>
                            </a:rPr>
                          </m:ctrlPr>
                        </m:dPr>
                        <m:e>
                          <m:r>
                            <a:rPr lang="zh-CN" altLang="en-US" sz="2000" i="1">
                              <a:latin typeface="Cambria Math" panose="02040503050406030204" pitchFamily="18" charset="0"/>
                            </a:rPr>
                            <m:t>𝜃</m:t>
                          </m:r>
                        </m:e>
                      </m:d>
                      <m:r>
                        <a:rPr lang="en-US" altLang="zh-CN" sz="2000" i="1">
                          <a:latin typeface="Cambria Math" panose="02040503050406030204" pitchFamily="18" charset="0"/>
                          <a:ea typeface="Cambria Math" panose="02040503050406030204" pitchFamily="18" charset="0"/>
                        </a:rPr>
                        <m:t>∙</m:t>
                      </m:r>
                      <m:func>
                        <m:funcPr>
                          <m:ctrlPr>
                            <a:rPr lang="en-US" altLang="zh-CN" sz="2000" i="1">
                              <a:latin typeface="Cambria Math" panose="02040503050406030204" pitchFamily="18" charset="0"/>
                              <a:ea typeface="Cambria Math" panose="02040503050406030204" pitchFamily="18" charset="0"/>
                            </a:rPr>
                          </m:ctrlPr>
                        </m:funcPr>
                        <m:fName>
                          <m:r>
                            <m:rPr>
                              <m:sty m:val="p"/>
                            </m:rPr>
                            <a:rPr lang="en-US" altLang="zh-CN" sz="2000">
                              <a:latin typeface="Cambria Math" panose="02040503050406030204" pitchFamily="18" charset="0"/>
                              <a:ea typeface="Cambria Math" panose="02040503050406030204" pitchFamily="18" charset="0"/>
                            </a:rPr>
                            <m:t>cos</m:t>
                          </m:r>
                        </m:fName>
                        <m:e>
                          <m:d>
                            <m:dPr>
                              <m:ctrlPr>
                                <a:rPr lang="en-US" altLang="zh-CN" sz="2000" i="1">
                                  <a:latin typeface="Cambria Math" panose="02040503050406030204" pitchFamily="18" charset="0"/>
                                  <a:ea typeface="Cambria Math" panose="02040503050406030204" pitchFamily="18" charset="0"/>
                                </a:rPr>
                              </m:ctrlPr>
                            </m:dPr>
                            <m:e>
                              <m:r>
                                <a:rPr lang="zh-CN" altLang="en-US" sz="2000" i="1">
                                  <a:latin typeface="Cambria Math" panose="02040503050406030204" pitchFamily="18" charset="0"/>
                                  <a:ea typeface="Cambria Math" panose="02040503050406030204" pitchFamily="18" charset="0"/>
                                </a:rPr>
                                <m:t>𝜙</m:t>
                              </m:r>
                              <m:d>
                                <m:dPr>
                                  <m:ctrlPr>
                                    <a:rPr lang="en-US" altLang="zh-CN" sz="2000" i="1">
                                      <a:latin typeface="Cambria Math" panose="02040503050406030204" pitchFamily="18" charset="0"/>
                                    </a:rPr>
                                  </m:ctrlPr>
                                </m:dPr>
                                <m:e>
                                  <m:r>
                                    <a:rPr lang="zh-CN" altLang="en-US" sz="2000" i="1">
                                      <a:latin typeface="Cambria Math" panose="02040503050406030204" pitchFamily="18" charset="0"/>
                                    </a:rPr>
                                    <m:t>𝜃</m:t>
                                  </m:r>
                                </m:e>
                              </m:d>
                            </m:e>
                          </m:d>
                        </m:e>
                      </m:func>
                    </m:oMath>
                  </m:oMathPara>
                </a14:m>
                <a:endParaRPr lang="en-US" altLang="zh-CN" sz="2000" i="1" dirty="0">
                  <a:latin typeface="Cambria Math" panose="02040503050406030204" pitchFamily="18" charset="0"/>
                  <a:ea typeface="Cambria Math" panose="02040503050406030204" pitchFamily="18" charset="0"/>
                </a:endParaRPr>
              </a:p>
              <a:p>
                <a14:m>
                  <m:oMath xmlns:m="http://schemas.openxmlformats.org/officeDocument/2006/math">
                    <m:r>
                      <a:rPr lang="en-US" altLang="zh-CN" sz="2000" b="0" i="1" smtClean="0">
                        <a:latin typeface="Cambria Math" panose="02040503050406030204" pitchFamily="18" charset="0"/>
                        <a:ea typeface="Cambria Math" panose="02040503050406030204" pitchFamily="18" charset="0"/>
                      </a:rPr>
                      <m:t> </m:t>
                    </m:r>
                    <m:r>
                      <a:rPr lang="en-US" altLang="zh-CN" sz="2000" i="1">
                        <a:latin typeface="Cambria Math" panose="02040503050406030204" pitchFamily="18" charset="0"/>
                      </a:rPr>
                      <m:t>𝑞</m:t>
                    </m:r>
                    <m:r>
                      <a:rPr lang="en-US" altLang="zh-CN" sz="2000" b="0" i="1" smtClean="0">
                        <a:latin typeface="Cambria Math" panose="02040503050406030204" pitchFamily="18" charset="0"/>
                      </a:rPr>
                      <m:t>′</m:t>
                    </m:r>
                    <m:r>
                      <a:rPr lang="en-US" altLang="zh-CN" sz="2000" i="1">
                        <a:latin typeface="Cambria Math" panose="02040503050406030204" pitchFamily="18" charset="0"/>
                      </a:rPr>
                      <m:t>=</m:t>
                    </m:r>
                    <m:r>
                      <a:rPr lang="en-US" altLang="zh-CN" sz="2000" i="1">
                        <a:latin typeface="Cambria Math" panose="02040503050406030204" pitchFamily="18" charset="0"/>
                      </a:rPr>
                      <m:t>𝑦</m:t>
                    </m:r>
                    <m:r>
                      <a:rPr lang="en-US" altLang="zh-CN" sz="2000" b="0" i="1" smtClean="0">
                        <a:latin typeface="Cambria Math" panose="02040503050406030204" pitchFamily="18" charset="0"/>
                      </a:rPr>
                      <m:t>′</m:t>
                    </m:r>
                    <m:r>
                      <a:rPr lang="en-US" altLang="zh-CN" sz="2000" i="1">
                        <a:latin typeface="Cambria Math" panose="02040503050406030204" pitchFamily="18" charset="0"/>
                      </a:rPr>
                      <m:t>+</m:t>
                    </m:r>
                    <m:r>
                      <a:rPr lang="en-US" altLang="zh-CN" sz="2000" i="1">
                        <a:latin typeface="Cambria Math" panose="02040503050406030204" pitchFamily="18" charset="0"/>
                      </a:rPr>
                      <m:t>𝑟</m:t>
                    </m:r>
                    <m:r>
                      <a:rPr lang="en-US" altLang="zh-CN" sz="2000" i="1">
                        <a:latin typeface="Cambria Math" panose="02040503050406030204" pitchFamily="18" charset="0"/>
                      </a:rPr>
                      <m:t>(</m:t>
                    </m:r>
                    <m:r>
                      <a:rPr lang="zh-CN" altLang="en-US" sz="2000" i="1">
                        <a:latin typeface="Cambria Math" panose="02040503050406030204" pitchFamily="18" charset="0"/>
                      </a:rPr>
                      <m:t>𝜃</m:t>
                    </m:r>
                    <m:r>
                      <a:rPr lang="en-US" altLang="zh-CN" sz="2000" i="1">
                        <a:latin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m:t>
                    </m:r>
                    <m:r>
                      <m:rPr>
                        <m:sty m:val="p"/>
                      </m:rPr>
                      <a:rPr lang="en-US" altLang="zh-CN" sz="2000">
                        <a:latin typeface="Cambria Math" panose="02040503050406030204" pitchFamily="18" charset="0"/>
                        <a:ea typeface="Cambria Math" panose="02040503050406030204" pitchFamily="18" charset="0"/>
                      </a:rPr>
                      <m:t>sin</m:t>
                    </m:r>
                    <m:r>
                      <a:rPr lang="en-US" altLang="zh-CN" sz="2000" i="1">
                        <a:latin typeface="Cambria Math" panose="02040503050406030204" pitchFamily="18" charset="0"/>
                        <a:ea typeface="Cambria Math" panose="02040503050406030204" pitchFamily="18" charset="0"/>
                      </a:rPr>
                      <m:t>⁡(</m:t>
                    </m:r>
                    <m:r>
                      <a:rPr lang="zh-CN" altLang="en-US" sz="2000" i="1">
                        <a:latin typeface="Cambria Math" panose="02040503050406030204" pitchFamily="18" charset="0"/>
                        <a:ea typeface="Cambria Math" panose="02040503050406030204" pitchFamily="18" charset="0"/>
                      </a:rPr>
                      <m:t>𝜙</m:t>
                    </m:r>
                    <m:d>
                      <m:dPr>
                        <m:ctrlPr>
                          <a:rPr lang="en-US" altLang="zh-CN" sz="2000" i="1">
                            <a:latin typeface="Cambria Math" panose="02040503050406030204" pitchFamily="18" charset="0"/>
                          </a:rPr>
                        </m:ctrlPr>
                      </m:dPr>
                      <m:e>
                        <m:r>
                          <a:rPr lang="zh-CN" altLang="en-US" sz="2000" i="1">
                            <a:latin typeface="Cambria Math" panose="02040503050406030204" pitchFamily="18" charset="0"/>
                          </a:rPr>
                          <m:t>𝜃</m:t>
                        </m:r>
                      </m:e>
                    </m:d>
                    <m:r>
                      <a:rPr lang="en-US" altLang="zh-CN" sz="2000" i="1">
                        <a:latin typeface="Cambria Math" panose="02040503050406030204" pitchFamily="18" charset="0"/>
                        <a:ea typeface="Cambria Math" panose="02040503050406030204" pitchFamily="18" charset="0"/>
                      </a:rPr>
                      <m:t>)</m:t>
                    </m:r>
                  </m:oMath>
                </a14:m>
                <a:r>
                  <a:rPr lang="zh-CN" altLang="en-US" sz="2000" dirty="0"/>
                  <a:t>  </a:t>
                </a:r>
                <a:endParaRPr lang="en-US" altLang="zh-CN" sz="2000" dirty="0"/>
              </a:p>
            </p:txBody>
          </p:sp>
        </mc:Choice>
        <mc:Fallback>
          <p:sp>
            <p:nvSpPr>
              <p:cNvPr id="7" name="矩形 6"/>
              <p:cNvSpPr>
                <a:spLocks noRot="1" noChangeAspect="1" noMove="1" noResize="1" noEditPoints="1" noAdjustHandles="1" noChangeArrowheads="1" noChangeShapeType="1" noTextEdit="1"/>
              </p:cNvSpPr>
              <p:nvPr/>
            </p:nvSpPr>
            <p:spPr>
              <a:xfrm>
                <a:off x="2998854" y="5900083"/>
                <a:ext cx="3158878" cy="747512"/>
              </a:xfrm>
              <a:prstGeom prst="rect">
                <a:avLst/>
              </a:prstGeom>
              <a:blipFill>
                <a:blip r:embed="rId4"/>
                <a:stretch>
                  <a:fillRect b="-901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9409749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zh-CN" altLang="en-US"/>
              <a:t>广义霍夫变换原理  </a:t>
            </a:r>
            <a:endParaRPr lang="zh-CN" altLang="en-US" dirty="0"/>
          </a:p>
        </p:txBody>
      </p:sp>
      <p:pic>
        <p:nvPicPr>
          <p:cNvPr id="48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348" y="1514492"/>
            <a:ext cx="5990625" cy="13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040" y="3489340"/>
            <a:ext cx="3878922" cy="232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48134" name="Picture 6"/>
          <p:cNvPicPr>
            <a:picLocks noChangeAspect="1" noChangeArrowheads="1"/>
          </p:cNvPicPr>
          <p:nvPr/>
        </p:nvPicPr>
        <p:blipFill>
          <a:blip r:embed="rId4">
            <a:extLst>
              <a:ext uri="{28A0092B-C50C-407E-A947-70E740481C1C}">
                <a14:useLocalDpi xmlns:a14="http://schemas.microsoft.com/office/drawing/2010/main" val="0"/>
              </a:ext>
            </a:extLst>
          </a:blip>
          <a:srcRect l="2408" b="18665"/>
          <a:stretch>
            <a:fillRect/>
          </a:stretch>
        </p:blipFill>
        <p:spPr bwMode="auto">
          <a:xfrm>
            <a:off x="854554" y="3489340"/>
            <a:ext cx="2929462" cy="251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66534100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b="20998"/>
          <a:stretch>
            <a:fillRect/>
          </a:stretch>
        </p:blipFill>
        <p:spPr bwMode="auto">
          <a:xfrm>
            <a:off x="1002015" y="4558730"/>
            <a:ext cx="2374410" cy="193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title"/>
          </p:nvPr>
        </p:nvSpPr>
        <p:spPr/>
        <p:txBody>
          <a:bodyPr/>
          <a:lstStyle/>
          <a:p>
            <a:r>
              <a:rPr lang="zh-CN" altLang="en-US" dirty="0"/>
              <a:t>广义霍夫变换原理  </a:t>
            </a:r>
          </a:p>
        </p:txBody>
      </p:sp>
      <mc:AlternateContent xmlns:mc="http://schemas.openxmlformats.org/markup-compatibility/2006" xmlns:a14="http://schemas.microsoft.com/office/drawing/2010/main">
        <mc:Choice Requires="a14">
          <p:sp>
            <p:nvSpPr>
              <p:cNvPr id="4" name="内容占位符 3"/>
              <p:cNvSpPr>
                <a:spLocks noGrp="1"/>
              </p:cNvSpPr>
              <p:nvPr>
                <p:ph idx="1"/>
              </p:nvPr>
            </p:nvSpPr>
            <p:spPr/>
            <p:txBody>
              <a:bodyPr/>
              <a:lstStyle/>
              <a:p>
                <a:pPr>
                  <a:lnSpc>
                    <a:spcPct val="120000"/>
                  </a:lnSpc>
                  <a:spcBef>
                    <a:spcPct val="30000"/>
                  </a:spcBef>
                </a:pPr>
                <a:r>
                  <a:rPr kumimoji="0" lang="zh-CN" altLang="en-US" dirty="0"/>
                  <a:t>利用正方形上的</a:t>
                </a:r>
                <a:r>
                  <a:rPr kumimoji="0" lang="en-US" altLang="zh-CN" dirty="0"/>
                  <a:t>8</a:t>
                </a:r>
                <a:r>
                  <a:rPr kumimoji="0" lang="zh-CN" altLang="en-US" dirty="0"/>
                  <a:t>个轮廓点判断可能参考点位置</a:t>
                </a:r>
                <a14:m>
                  <m:oMath xmlns:m="http://schemas.openxmlformats.org/officeDocument/2006/math">
                    <m:sSup>
                      <m:sSupPr>
                        <m:ctrlPr>
                          <a:rPr lang="en-US" altLang="zh-CN" i="1">
                            <a:latin typeface="Cambria Math" panose="02040503050406030204" pitchFamily="18" charset="0"/>
                          </a:rPr>
                        </m:ctrlPr>
                      </m:sSupPr>
                      <m:e>
                        <m:r>
                          <a:rPr lang="en-US" altLang="zh-CN" b="0" i="1" smtClean="0">
                            <a:latin typeface="Cambria Math" panose="02040503050406030204" pitchFamily="18" charset="0"/>
                          </a:rPr>
                          <m:t>(</m:t>
                        </m:r>
                        <m:r>
                          <a:rPr lang="en-US" altLang="zh-CN" i="1">
                            <a:latin typeface="Cambria Math" panose="02040503050406030204" pitchFamily="18" charset="0"/>
                          </a:rPr>
                          <m:t>𝑝</m:t>
                        </m:r>
                      </m:e>
                      <m:sup>
                        <m:r>
                          <a:rPr lang="en-US" altLang="zh-CN" i="1">
                            <a:latin typeface="Cambria Math" panose="02040503050406030204" pitchFamily="18" charset="0"/>
                          </a:rPr>
                          <m:t>′</m:t>
                        </m:r>
                      </m:sup>
                    </m:sSup>
                    <m:r>
                      <a:rPr lang="en-US" altLang="zh-CN" b="0" i="1" smtClean="0">
                        <a:latin typeface="Cambria Math" panose="02040503050406030204" pitchFamily="18" charset="0"/>
                      </a:rPr>
                      <m:t>,</m:t>
                    </m:r>
                    <m:sSup>
                      <m:sSupPr>
                        <m:ctrlPr>
                          <a:rPr lang="en-US" altLang="zh-CN" i="1">
                            <a:latin typeface="Cambria Math" panose="02040503050406030204" pitchFamily="18" charset="0"/>
                          </a:rPr>
                        </m:ctrlPr>
                      </m:sSupPr>
                      <m:e>
                        <m:r>
                          <a:rPr lang="en-US" altLang="zh-CN" b="0" i="1" smtClean="0">
                            <a:latin typeface="Cambria Math" panose="02040503050406030204" pitchFamily="18" charset="0"/>
                          </a:rPr>
                          <m:t>𝑞</m:t>
                        </m:r>
                      </m:e>
                      <m:sup>
                        <m:r>
                          <a:rPr lang="en-US" altLang="zh-CN" i="1">
                            <a:latin typeface="Cambria Math" panose="02040503050406030204" pitchFamily="18" charset="0"/>
                          </a:rPr>
                          <m:t>′</m:t>
                        </m:r>
                      </m:sup>
                    </m:sSup>
                    <m:r>
                      <a:rPr lang="en-US" altLang="zh-CN" b="0" i="1" smtClean="0">
                        <a:latin typeface="Cambria Math" panose="02040503050406030204" pitchFamily="18" charset="0"/>
                      </a:rPr>
                      <m:t>)</m:t>
                    </m:r>
                  </m:oMath>
                </a14:m>
                <a:endParaRPr lang="en-US" altLang="zh-CN" dirty="0"/>
              </a:p>
              <a:p>
                <a:pPr>
                  <a:lnSpc>
                    <a:spcPct val="120000"/>
                  </a:lnSpc>
                  <a:spcBef>
                    <a:spcPct val="30000"/>
                  </a:spcBef>
                </a:pPr>
                <a:r>
                  <a:rPr kumimoji="0" lang="zh-CN" altLang="en-US" dirty="0"/>
                  <a:t> 对每个</a:t>
                </a:r>
                <a:r>
                  <a:rPr kumimoji="0" lang="en-US" altLang="zh-CN" i="1" dirty="0">
                    <a:latin typeface="Symbol" panose="05050102010706020507" pitchFamily="18" charset="2"/>
                  </a:rPr>
                  <a:t>q</a:t>
                </a:r>
                <a:r>
                  <a:rPr kumimoji="0" lang="en-US" altLang="zh-CN" i="1" dirty="0"/>
                  <a:t> </a:t>
                </a:r>
                <a:r>
                  <a:rPr kumimoji="0" lang="zh-CN" altLang="en-US" dirty="0"/>
                  <a:t>有 </a:t>
                </a:r>
                <a:r>
                  <a:rPr kumimoji="0" lang="en-US" altLang="zh-CN" dirty="0"/>
                  <a:t>2</a:t>
                </a:r>
                <a:r>
                  <a:rPr kumimoji="0" lang="zh-CN" altLang="en-US" dirty="0"/>
                  <a:t>个 </a:t>
                </a:r>
                <a:r>
                  <a:rPr kumimoji="0" lang="en-US" altLang="zh-CN" i="1" dirty="0"/>
                  <a:t>r </a:t>
                </a:r>
                <a:r>
                  <a:rPr kumimoji="0" lang="zh-CN" altLang="en-US" dirty="0"/>
                  <a:t>及</a:t>
                </a:r>
                <a:r>
                  <a:rPr kumimoji="0" lang="en-US" altLang="zh-CN" dirty="0"/>
                  <a:t>2</a:t>
                </a:r>
                <a:r>
                  <a:rPr kumimoji="0" lang="zh-CN" altLang="en-US" dirty="0"/>
                  <a:t>个</a:t>
                </a:r>
                <a:r>
                  <a:rPr kumimoji="0" lang="zh-CN" altLang="en-US" i="1" dirty="0">
                    <a:latin typeface="Symbol" panose="05050102010706020507" pitchFamily="18" charset="2"/>
                  </a:rPr>
                  <a:t> </a:t>
                </a:r>
                <a:r>
                  <a:rPr kumimoji="0" lang="en-US" altLang="zh-CN" i="1" dirty="0">
                    <a:latin typeface="Symbol" panose="05050102010706020507" pitchFamily="18" charset="2"/>
                  </a:rPr>
                  <a:t>f</a:t>
                </a:r>
                <a:r>
                  <a:rPr kumimoji="0" lang="en-US" altLang="zh-CN" i="1" dirty="0"/>
                  <a:t> </a:t>
                </a:r>
                <a:r>
                  <a:rPr kumimoji="0" lang="zh-CN" altLang="en-US" dirty="0"/>
                  <a:t>与之对应 </a:t>
                </a:r>
              </a:p>
              <a:p>
                <a:endParaRPr lang="zh-CN" altLang="en-US" dirty="0"/>
              </a:p>
            </p:txBody>
          </p:sp>
        </mc:Choice>
        <mc:Fallback xmlns="">
          <p:sp>
            <p:nvSpPr>
              <p:cNvPr id="4" name="内容占位符 3"/>
              <p:cNvSpPr>
                <a:spLocks noGrp="1" noRot="1" noChangeAspect="1" noMove="1" noResize="1" noEditPoints="1" noAdjustHandles="1" noChangeArrowheads="1" noChangeShapeType="1" noTextEdit="1"/>
              </p:cNvSpPr>
              <p:nvPr>
                <p:ph idx="1"/>
              </p:nvPr>
            </p:nvSpPr>
            <p:spPr>
              <a:blipFill>
                <a:blip r:embed="rId3"/>
                <a:stretch>
                  <a:fillRect l="-1067" t="-736"/>
                </a:stretch>
              </a:blipFill>
            </p:spPr>
            <p:txBody>
              <a:bodyPr/>
              <a:lstStyle/>
              <a:p>
                <a:r>
                  <a:rPr lang="zh-CN" altLang="en-US">
                    <a:noFill/>
                  </a:rPr>
                  <a:t> </a:t>
                </a:r>
              </a:p>
            </p:txBody>
          </p:sp>
        </mc:Fallback>
      </mc:AlternateContent>
      <p:pic>
        <p:nvPicPr>
          <p:cNvPr id="49157" name="Picture 5"/>
          <p:cNvPicPr>
            <a:picLocks noChangeAspect="1" noChangeArrowheads="1"/>
          </p:cNvPicPr>
          <p:nvPr/>
        </p:nvPicPr>
        <p:blipFill>
          <a:blip r:embed="rId4">
            <a:extLst>
              <a:ext uri="{28A0092B-C50C-407E-A947-70E740481C1C}">
                <a14:useLocalDpi xmlns:a14="http://schemas.microsoft.com/office/drawing/2010/main" val="0"/>
              </a:ext>
            </a:extLst>
          </a:blip>
          <a:srcRect r="2299"/>
          <a:stretch>
            <a:fillRect/>
          </a:stretch>
        </p:blipFill>
        <p:spPr bwMode="auto">
          <a:xfrm>
            <a:off x="4756637" y="4551660"/>
            <a:ext cx="3934559" cy="183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矩形 2"/>
          <p:cNvSpPr/>
          <p:nvPr/>
        </p:nvSpPr>
        <p:spPr>
          <a:xfrm>
            <a:off x="5814051" y="6330534"/>
            <a:ext cx="1819729" cy="338554"/>
          </a:xfrm>
          <a:prstGeom prst="rect">
            <a:avLst/>
          </a:prstGeom>
        </p:spPr>
        <p:txBody>
          <a:bodyPr wrap="none">
            <a:spAutoFit/>
          </a:bodyPr>
          <a:lstStyle/>
          <a:p>
            <a:r>
              <a:rPr lang="zh-CN" altLang="en-US" sz="1600" dirty="0"/>
              <a:t>点</a:t>
            </a:r>
            <a:r>
              <a:rPr lang="en-US" altLang="zh-CN" sz="1600" i="1" dirty="0"/>
              <a:t>O</a:t>
            </a:r>
            <a:r>
              <a:rPr lang="zh-CN" altLang="en-US" sz="1600" dirty="0"/>
              <a:t>出现频率最高 </a:t>
            </a:r>
          </a:p>
        </p:txBody>
      </p:sp>
      <mc:AlternateContent xmlns:mc="http://schemas.openxmlformats.org/markup-compatibility/2006" xmlns:a14="http://schemas.microsoft.com/office/drawing/2010/main">
        <mc:Choice Requires="a14">
          <p:sp>
            <p:nvSpPr>
              <p:cNvPr id="7" name="矩形 6"/>
              <p:cNvSpPr/>
              <p:nvPr/>
            </p:nvSpPr>
            <p:spPr>
              <a:xfrm>
                <a:off x="5058447" y="2813739"/>
                <a:ext cx="3509291"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14:m>
                  <m:oMathPara xmlns:m="http://schemas.openxmlformats.org/officeDocument/2006/math">
                    <m:oMathParaPr>
                      <m:jc m:val="left"/>
                    </m:oMathParaPr>
                    <m:oMath xmlns:m="http://schemas.openxmlformats.org/officeDocument/2006/math">
                      <m:sSup>
                        <m:sSupPr>
                          <m:ctrlPr>
                            <a:rPr lang="en-US" altLang="zh-CN" sz="2000" b="0" i="1" smtClean="0">
                              <a:latin typeface="Cambria Math" panose="02040503050406030204" pitchFamily="18" charset="0"/>
                            </a:rPr>
                          </m:ctrlPr>
                        </m:sSupPr>
                        <m:e>
                          <m:r>
                            <a:rPr lang="en-US" altLang="zh-CN" sz="2000" i="1" smtClean="0">
                              <a:latin typeface="Cambria Math" panose="02040503050406030204" pitchFamily="18" charset="0"/>
                            </a:rPr>
                            <m:t>𝑝</m:t>
                          </m:r>
                        </m:e>
                        <m:sup>
                          <m:r>
                            <a:rPr lang="en-US" altLang="zh-CN" sz="2000" b="0" i="1" smtClean="0">
                              <a:latin typeface="Cambria Math" panose="02040503050406030204" pitchFamily="18" charset="0"/>
                            </a:rPr>
                            <m:t>′</m:t>
                          </m:r>
                        </m:sup>
                      </m:sSup>
                      <m:r>
                        <a:rPr lang="en-US" altLang="zh-CN" sz="2000" i="1" smtClean="0">
                          <a:latin typeface="Cambria Math" panose="02040503050406030204" pitchFamily="18" charset="0"/>
                        </a:rPr>
                        <m:t>=</m:t>
                      </m:r>
                      <m:sSup>
                        <m:sSupPr>
                          <m:ctrlPr>
                            <a:rPr lang="en-US" altLang="zh-CN" sz="2000" b="0" i="1" smtClean="0">
                              <a:latin typeface="Cambria Math" panose="02040503050406030204" pitchFamily="18" charset="0"/>
                            </a:rPr>
                          </m:ctrlPr>
                        </m:sSupPr>
                        <m:e>
                          <m:r>
                            <a:rPr lang="en-US" altLang="zh-CN" sz="2000" i="1" smtClean="0">
                              <a:latin typeface="Cambria Math" panose="02040503050406030204" pitchFamily="18" charset="0"/>
                            </a:rPr>
                            <m:t>𝑥</m:t>
                          </m:r>
                        </m:e>
                        <m:sup>
                          <m:r>
                            <a:rPr lang="en-US" altLang="zh-CN" sz="2000" b="0" i="1" smtClean="0">
                              <a:latin typeface="Cambria Math" panose="02040503050406030204" pitchFamily="18" charset="0"/>
                            </a:rPr>
                            <m:t>′</m:t>
                          </m:r>
                        </m:sup>
                      </m:sSup>
                      <m:r>
                        <a:rPr lang="en-US" altLang="zh-CN" sz="2000" i="1" smtClean="0">
                          <a:latin typeface="Cambria Math" panose="02040503050406030204" pitchFamily="18" charset="0"/>
                        </a:rPr>
                        <m:t>+</m:t>
                      </m:r>
                      <m:r>
                        <a:rPr lang="en-US" altLang="zh-CN" sz="2000" i="1" smtClean="0">
                          <a:latin typeface="Cambria Math" panose="02040503050406030204" pitchFamily="18" charset="0"/>
                        </a:rPr>
                        <m:t>𝑟</m:t>
                      </m:r>
                      <m:d>
                        <m:dPr>
                          <m:ctrlPr>
                            <a:rPr lang="en-US" altLang="zh-CN" sz="2000" i="1">
                              <a:latin typeface="Cambria Math" panose="02040503050406030204" pitchFamily="18" charset="0"/>
                            </a:rPr>
                          </m:ctrlPr>
                        </m:dPr>
                        <m:e>
                          <m:r>
                            <a:rPr lang="zh-CN" altLang="en-US" sz="2000" i="1">
                              <a:latin typeface="Cambria Math" panose="02040503050406030204" pitchFamily="18" charset="0"/>
                            </a:rPr>
                            <m:t>𝜃</m:t>
                          </m:r>
                        </m:e>
                      </m:d>
                      <m:r>
                        <a:rPr lang="en-US" altLang="zh-CN" sz="2000" i="1">
                          <a:latin typeface="Cambria Math" panose="02040503050406030204" pitchFamily="18" charset="0"/>
                          <a:ea typeface="Cambria Math" panose="02040503050406030204" pitchFamily="18" charset="0"/>
                        </a:rPr>
                        <m:t>∙</m:t>
                      </m:r>
                      <m:r>
                        <m:rPr>
                          <m:sty m:val="p"/>
                        </m:rPr>
                        <a:rPr lang="en-US" altLang="zh-CN" sz="2000">
                          <a:latin typeface="Cambria Math" panose="02040503050406030204" pitchFamily="18" charset="0"/>
                          <a:ea typeface="Cambria Math" panose="02040503050406030204" pitchFamily="18" charset="0"/>
                        </a:rPr>
                        <m:t>cos</m:t>
                      </m:r>
                      <m:r>
                        <a:rPr lang="en-US" altLang="zh-CN" sz="2000" i="1">
                          <a:latin typeface="Cambria Math" panose="02040503050406030204" pitchFamily="18" charset="0"/>
                          <a:ea typeface="Cambria Math" panose="02040503050406030204" pitchFamily="18" charset="0"/>
                        </a:rPr>
                        <m:t>(</m:t>
                      </m:r>
                      <m:r>
                        <a:rPr lang="zh-CN" altLang="en-US" sz="2000" i="1">
                          <a:latin typeface="Cambria Math" panose="02040503050406030204" pitchFamily="18" charset="0"/>
                          <a:ea typeface="Cambria Math" panose="02040503050406030204" pitchFamily="18" charset="0"/>
                        </a:rPr>
                        <m:t>𝜙</m:t>
                      </m:r>
                      <m:d>
                        <m:dPr>
                          <m:ctrlPr>
                            <a:rPr lang="en-US" altLang="zh-CN" sz="2000" i="1">
                              <a:latin typeface="Cambria Math" panose="02040503050406030204" pitchFamily="18" charset="0"/>
                            </a:rPr>
                          </m:ctrlPr>
                        </m:dPr>
                        <m:e>
                          <m:r>
                            <a:rPr lang="zh-CN" altLang="en-US" sz="2000" i="1">
                              <a:latin typeface="Cambria Math" panose="02040503050406030204" pitchFamily="18" charset="0"/>
                            </a:rPr>
                            <m:t>𝜃</m:t>
                          </m:r>
                        </m:e>
                      </m:d>
                      <m:r>
                        <a:rPr lang="en-US" altLang="zh-CN" sz="2000" i="1">
                          <a:latin typeface="Cambria Math" panose="02040503050406030204" pitchFamily="18" charset="0"/>
                          <a:ea typeface="Cambria Math" panose="02040503050406030204" pitchFamily="18" charset="0"/>
                        </a:rPr>
                        <m:t>)</m:t>
                      </m:r>
                    </m:oMath>
                  </m:oMathPara>
                </a14:m>
                <a:endParaRPr lang="en-US" altLang="zh-CN" sz="2000" i="1" dirty="0">
                  <a:latin typeface="Cambria Math" panose="02040503050406030204" pitchFamily="18" charset="0"/>
                  <a:ea typeface="Cambria Math" panose="02040503050406030204" pitchFamily="18" charset="0"/>
                </a:endParaRPr>
              </a:p>
              <a:p>
                <a14:m>
                  <m:oMath xmlns:m="http://schemas.openxmlformats.org/officeDocument/2006/math">
                    <m:r>
                      <a:rPr lang="en-US" altLang="zh-CN" sz="2000" i="1">
                        <a:latin typeface="Cambria Math" panose="02040503050406030204" pitchFamily="18" charset="0"/>
                      </a:rPr>
                      <m:t>𝑞</m:t>
                    </m:r>
                    <m:r>
                      <a:rPr lang="en-US" altLang="zh-CN" sz="2000" b="0" i="1" smtClean="0">
                        <a:latin typeface="Cambria Math" panose="02040503050406030204" pitchFamily="18" charset="0"/>
                      </a:rPr>
                      <m:t>′</m:t>
                    </m:r>
                    <m:r>
                      <a:rPr lang="en-US" altLang="zh-CN" sz="2000" i="1">
                        <a:latin typeface="Cambria Math" panose="02040503050406030204" pitchFamily="18" charset="0"/>
                      </a:rPr>
                      <m:t>=</m:t>
                    </m:r>
                    <m:r>
                      <a:rPr lang="en-US" altLang="zh-CN" sz="2000" i="1">
                        <a:latin typeface="Cambria Math" panose="02040503050406030204" pitchFamily="18" charset="0"/>
                      </a:rPr>
                      <m:t>𝑦</m:t>
                    </m:r>
                    <m:r>
                      <a:rPr lang="en-US" altLang="zh-CN" sz="2000" b="0" i="1" smtClean="0">
                        <a:latin typeface="Cambria Math" panose="02040503050406030204" pitchFamily="18" charset="0"/>
                      </a:rPr>
                      <m:t>′</m:t>
                    </m:r>
                    <m:r>
                      <a:rPr lang="en-US" altLang="zh-CN" sz="2000" i="1">
                        <a:latin typeface="Cambria Math" panose="02040503050406030204" pitchFamily="18" charset="0"/>
                      </a:rPr>
                      <m:t>+</m:t>
                    </m:r>
                    <m:r>
                      <a:rPr lang="en-US" altLang="zh-CN" sz="2000" i="1">
                        <a:latin typeface="Cambria Math" panose="02040503050406030204" pitchFamily="18" charset="0"/>
                      </a:rPr>
                      <m:t>𝑟</m:t>
                    </m:r>
                    <m:r>
                      <a:rPr lang="en-US" altLang="zh-CN" sz="2000" i="1">
                        <a:latin typeface="Cambria Math" panose="02040503050406030204" pitchFamily="18" charset="0"/>
                      </a:rPr>
                      <m:t>(</m:t>
                    </m:r>
                    <m:r>
                      <a:rPr lang="zh-CN" altLang="en-US" sz="2000" i="1">
                        <a:latin typeface="Cambria Math" panose="02040503050406030204" pitchFamily="18" charset="0"/>
                      </a:rPr>
                      <m:t>𝜃</m:t>
                    </m:r>
                    <m:r>
                      <a:rPr lang="en-US" altLang="zh-CN" sz="2000" i="1">
                        <a:latin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m:t>
                    </m:r>
                    <m:r>
                      <m:rPr>
                        <m:sty m:val="p"/>
                      </m:rPr>
                      <a:rPr lang="en-US" altLang="zh-CN" sz="2000">
                        <a:latin typeface="Cambria Math" panose="02040503050406030204" pitchFamily="18" charset="0"/>
                        <a:ea typeface="Cambria Math" panose="02040503050406030204" pitchFamily="18" charset="0"/>
                      </a:rPr>
                      <m:t>sin</m:t>
                    </m:r>
                    <m:r>
                      <a:rPr lang="en-US" altLang="zh-CN" sz="2000" i="1">
                        <a:latin typeface="Cambria Math" panose="02040503050406030204" pitchFamily="18" charset="0"/>
                        <a:ea typeface="Cambria Math" panose="02040503050406030204" pitchFamily="18" charset="0"/>
                      </a:rPr>
                      <m:t>⁡(</m:t>
                    </m:r>
                    <m:r>
                      <a:rPr lang="zh-CN" altLang="en-US" sz="2000" i="1">
                        <a:latin typeface="Cambria Math" panose="02040503050406030204" pitchFamily="18" charset="0"/>
                        <a:ea typeface="Cambria Math" panose="02040503050406030204" pitchFamily="18" charset="0"/>
                      </a:rPr>
                      <m:t>𝜙</m:t>
                    </m:r>
                    <m:d>
                      <m:dPr>
                        <m:ctrlPr>
                          <a:rPr lang="en-US" altLang="zh-CN" sz="2000" i="1">
                            <a:latin typeface="Cambria Math" panose="02040503050406030204" pitchFamily="18" charset="0"/>
                          </a:rPr>
                        </m:ctrlPr>
                      </m:dPr>
                      <m:e>
                        <m:r>
                          <a:rPr lang="zh-CN" altLang="en-US" sz="2000" i="1">
                            <a:latin typeface="Cambria Math" panose="02040503050406030204" pitchFamily="18" charset="0"/>
                          </a:rPr>
                          <m:t>𝜃</m:t>
                        </m:r>
                      </m:e>
                    </m:d>
                    <m:r>
                      <a:rPr lang="en-US" altLang="zh-CN" sz="2000" i="1">
                        <a:latin typeface="Cambria Math" panose="02040503050406030204" pitchFamily="18" charset="0"/>
                        <a:ea typeface="Cambria Math" panose="02040503050406030204" pitchFamily="18" charset="0"/>
                      </a:rPr>
                      <m:t>)</m:t>
                    </m:r>
                  </m:oMath>
                </a14:m>
                <a:r>
                  <a:rPr lang="zh-CN" altLang="en-US" sz="2000" dirty="0"/>
                  <a:t>  </a:t>
                </a:r>
                <a:endParaRPr lang="en-US" altLang="zh-CN" sz="2000" dirty="0"/>
              </a:p>
            </p:txBody>
          </p:sp>
        </mc:Choice>
        <mc:Fallback xmlns="">
          <p:sp>
            <p:nvSpPr>
              <p:cNvPr id="7" name="矩形 6"/>
              <p:cNvSpPr>
                <a:spLocks noRot="1" noChangeAspect="1" noMove="1" noResize="1" noEditPoints="1" noAdjustHandles="1" noChangeArrowheads="1" noChangeShapeType="1" noTextEdit="1"/>
              </p:cNvSpPr>
              <p:nvPr/>
            </p:nvSpPr>
            <p:spPr>
              <a:xfrm>
                <a:off x="5058447" y="2813739"/>
                <a:ext cx="3509291" cy="707886"/>
              </a:xfrm>
              <a:prstGeom prst="rect">
                <a:avLst/>
              </a:prstGeom>
              <a:blipFill>
                <a:blip r:embed="rId5"/>
                <a:stretch>
                  <a:fillRect b="-6667"/>
                </a:stretch>
              </a:blipFill>
            </p:spPr>
            <p:txBody>
              <a:bodyPr/>
              <a:lstStyle/>
              <a:p>
                <a:r>
                  <a:rPr lang="zh-CN" altLang="en-US">
                    <a:noFill/>
                  </a:rPr>
                  <a:t> </a:t>
                </a:r>
              </a:p>
            </p:txBody>
          </p:sp>
        </mc:Fallback>
      </mc:AlternateContent>
      <p:pic>
        <p:nvPicPr>
          <p:cNvPr id="8" name="Picture 5">
            <a:extLst>
              <a:ext uri="{FF2B5EF4-FFF2-40B4-BE49-F238E27FC236}">
                <a16:creationId xmlns:a16="http://schemas.microsoft.com/office/drawing/2014/main" id="{751665EF-5588-450F-9D3D-4DC028173D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686" y="2481189"/>
            <a:ext cx="3060910" cy="183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spTree>
    <p:extLst>
      <p:ext uri="{BB962C8B-B14F-4D97-AF65-F5344CB8AC3E}">
        <p14:creationId xmlns:p14="http://schemas.microsoft.com/office/powerpoint/2010/main" val="266667046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90191" y="118383"/>
            <a:ext cx="8185484" cy="764323"/>
          </a:xfrm>
        </p:spPr>
        <p:txBody>
          <a:bodyPr/>
          <a:lstStyle/>
          <a:p>
            <a:r>
              <a:rPr lang="zh-CN" altLang="en-US" dirty="0"/>
              <a:t>图象识别</a:t>
            </a:r>
          </a:p>
        </p:txBody>
      </p:sp>
      <p:sp>
        <p:nvSpPr>
          <p:cNvPr id="5" name="内容占位符 4"/>
          <p:cNvSpPr>
            <a:spLocks noGrp="1"/>
          </p:cNvSpPr>
          <p:nvPr>
            <p:ph idx="1"/>
          </p:nvPr>
        </p:nvSpPr>
        <p:spPr>
          <a:xfrm>
            <a:off x="311369" y="1123292"/>
            <a:ext cx="8410902" cy="5185435"/>
          </a:xfrm>
        </p:spPr>
        <p:txBody>
          <a:bodyPr/>
          <a:lstStyle/>
          <a:p>
            <a:r>
              <a:rPr lang="zh-CN" altLang="en-US" dirty="0"/>
              <a:t>简单形状检测</a:t>
            </a:r>
            <a:endParaRPr lang="en-US" altLang="zh-CN" dirty="0"/>
          </a:p>
          <a:p>
            <a:pPr lvl="1"/>
            <a:r>
              <a:rPr lang="zh-CN" altLang="en-US" dirty="0"/>
              <a:t>霍夫变换 </a:t>
            </a:r>
            <a:r>
              <a:rPr lang="en-US" altLang="zh-CN" dirty="0"/>
              <a:t>(Hough Transform)</a:t>
            </a:r>
          </a:p>
          <a:p>
            <a:pPr lvl="1"/>
            <a:r>
              <a:rPr lang="zh-CN" altLang="en-US" dirty="0"/>
              <a:t>倒角距离变换 </a:t>
            </a:r>
            <a:r>
              <a:rPr lang="en-US" altLang="zh-CN" dirty="0"/>
              <a:t>(Chamfer Distance Transform)</a:t>
            </a:r>
          </a:p>
          <a:p>
            <a:r>
              <a:rPr lang="zh-CN" altLang="en-US" dirty="0"/>
              <a:t>图像检索</a:t>
            </a:r>
            <a:endParaRPr lang="en-US" altLang="zh-CN" dirty="0"/>
          </a:p>
        </p:txBody>
      </p:sp>
    </p:spTree>
    <p:extLst>
      <p:ext uri="{BB962C8B-B14F-4D97-AF65-F5344CB8AC3E}">
        <p14:creationId xmlns:p14="http://schemas.microsoft.com/office/powerpoint/2010/main" val="240238764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zh-CN" altLang="en-US" dirty="0"/>
              <a:t>广义霍夫变换的性能</a:t>
            </a:r>
          </a:p>
        </p:txBody>
      </p:sp>
      <p:sp>
        <p:nvSpPr>
          <p:cNvPr id="50179" name="Rectangle 3"/>
          <p:cNvSpPr>
            <a:spLocks noGrp="1" noChangeArrowheads="1"/>
          </p:cNvSpPr>
          <p:nvPr>
            <p:ph idx="1"/>
          </p:nvPr>
        </p:nvSpPr>
        <p:spPr/>
        <p:txBody>
          <a:bodyPr/>
          <a:lstStyle/>
          <a:p>
            <a:r>
              <a:rPr lang="zh-CN" altLang="en-US" dirty="0"/>
              <a:t>运算量较小</a:t>
            </a:r>
          </a:p>
          <a:p>
            <a:r>
              <a:rPr lang="zh-CN" altLang="en-US" dirty="0"/>
              <a:t>抗干扰性也较强</a:t>
            </a:r>
          </a:p>
          <a:p>
            <a:r>
              <a:rPr lang="zh-CN" altLang="en-US" dirty="0"/>
              <a:t>可以求出曲线的某些参数</a:t>
            </a:r>
          </a:p>
          <a:p>
            <a:r>
              <a:rPr lang="zh-CN" altLang="en-US" dirty="0"/>
              <a:t>可适用于不规则曲线</a:t>
            </a:r>
          </a:p>
          <a:p>
            <a:r>
              <a:rPr lang="zh-CN" altLang="en-US" dirty="0"/>
              <a:t>仍不具有</a:t>
            </a:r>
            <a:r>
              <a:rPr lang="zh-CN" altLang="en-US" dirty="0">
                <a:solidFill>
                  <a:srgbClr val="0070C0"/>
                </a:solidFill>
              </a:rPr>
              <a:t>旋转不变性</a:t>
            </a:r>
            <a:r>
              <a:rPr lang="zh-CN" altLang="en-US" dirty="0"/>
              <a:t>和</a:t>
            </a:r>
            <a:r>
              <a:rPr lang="zh-CN" altLang="en-US" dirty="0">
                <a:solidFill>
                  <a:srgbClr val="0070C0"/>
                </a:solidFill>
              </a:rPr>
              <a:t>缩放不变性</a:t>
            </a:r>
          </a:p>
        </p:txBody>
      </p:sp>
    </p:spTree>
    <p:extLst>
      <p:ext uri="{BB962C8B-B14F-4D97-AF65-F5344CB8AC3E}">
        <p14:creationId xmlns:p14="http://schemas.microsoft.com/office/powerpoint/2010/main" val="220400759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a:defRPr/>
            </a:pPr>
            <a:r>
              <a:rPr lang="zh-CN" altLang="en-US" sz="3600" dirty="0">
                <a:latin typeface="+mj-lt"/>
              </a:rPr>
              <a:t>完整广义</a:t>
            </a:r>
            <a:r>
              <a:rPr lang="zh-CN" altLang="en-US" sz="3600" dirty="0"/>
              <a:t>霍夫</a:t>
            </a:r>
            <a:r>
              <a:rPr lang="zh-CN" altLang="en-US" sz="3600" dirty="0">
                <a:latin typeface="+mj-lt"/>
              </a:rPr>
              <a:t>变换   </a:t>
            </a:r>
          </a:p>
        </p:txBody>
      </p:sp>
      <p:sp>
        <p:nvSpPr>
          <p:cNvPr id="2" name="内容占位符 1"/>
          <p:cNvSpPr>
            <a:spLocks noGrp="1"/>
          </p:cNvSpPr>
          <p:nvPr>
            <p:ph idx="1"/>
          </p:nvPr>
        </p:nvSpPr>
        <p:spPr>
          <a:xfrm>
            <a:off x="566738" y="1341438"/>
            <a:ext cx="8207392" cy="4967287"/>
          </a:xfrm>
        </p:spPr>
        <p:txBody>
          <a:bodyPr/>
          <a:lstStyle/>
          <a:p>
            <a:pPr eaLnBrk="1" hangingPunct="1">
              <a:spcBef>
                <a:spcPct val="50000"/>
              </a:spcBef>
              <a:buClr>
                <a:schemeClr val="accent1"/>
              </a:buClr>
              <a:buFont typeface="Wingdings" panose="05000000000000000000" pitchFamily="2" charset="2"/>
              <a:buChar char="p"/>
              <a:defRPr/>
            </a:pPr>
            <a:r>
              <a:rPr kumimoji="0" sz="2800" dirty="0" err="1">
                <a:latin typeface="宋体" panose="02010600030101010101" pitchFamily="2" charset="-122"/>
              </a:rPr>
              <a:t>轮廓的平移</a:t>
            </a:r>
            <a:r>
              <a:rPr kumimoji="0" sz="2800" dirty="0">
                <a:latin typeface="宋体" panose="02010600030101010101" pitchFamily="2" charset="-122"/>
              </a:rPr>
              <a:t> </a:t>
            </a:r>
            <a:r>
              <a:rPr kumimoji="0" lang="en-US" altLang="zh-CN" sz="2800" dirty="0">
                <a:latin typeface="宋体" panose="02010600030101010101" pitchFamily="2" charset="-122"/>
              </a:rPr>
              <a:t>+ </a:t>
            </a:r>
            <a:r>
              <a:rPr kumimoji="0" sz="2800" dirty="0" err="1">
                <a:latin typeface="宋体" panose="02010600030101010101" pitchFamily="2" charset="-122"/>
              </a:rPr>
              <a:t>轮廓放缩、旋转</a:t>
            </a:r>
            <a:endParaRPr kumimoji="0" sz="2800" dirty="0">
              <a:latin typeface="宋体" panose="02010600030101010101" pitchFamily="2" charset="-122"/>
            </a:endParaRPr>
          </a:p>
          <a:p>
            <a:pPr eaLnBrk="1" hangingPunct="1">
              <a:spcBef>
                <a:spcPct val="50000"/>
              </a:spcBef>
              <a:buClr>
                <a:schemeClr val="accent1"/>
              </a:buClr>
              <a:buFont typeface="Wingdings" panose="05000000000000000000" pitchFamily="2" charset="2"/>
              <a:buChar char="p"/>
              <a:defRPr/>
            </a:pPr>
            <a:r>
              <a:rPr kumimoji="0" sz="2800" dirty="0" err="1">
                <a:latin typeface="宋体" panose="02010600030101010101" pitchFamily="2" charset="-122"/>
              </a:rPr>
              <a:t>累加数组</a:t>
            </a:r>
            <a:r>
              <a:rPr kumimoji="0" sz="2800" dirty="0">
                <a:latin typeface="宋体" panose="02010600030101010101" pitchFamily="2" charset="-122"/>
              </a:rPr>
              <a:t>：</a:t>
            </a:r>
          </a:p>
          <a:p>
            <a:pPr eaLnBrk="1" hangingPunct="1">
              <a:spcBef>
                <a:spcPct val="50000"/>
              </a:spcBef>
              <a:buClr>
                <a:schemeClr val="accent1"/>
              </a:buClr>
              <a:buFont typeface="Wingdings" panose="05000000000000000000" pitchFamily="2" charset="2"/>
              <a:buChar char="p"/>
              <a:defRPr/>
            </a:pPr>
            <a:r>
              <a:rPr kumimoji="0" lang="en-US" altLang="zh-CN" sz="2800" i="1" dirty="0"/>
              <a:t>A</a:t>
            </a:r>
            <a:r>
              <a:rPr kumimoji="0" lang="en-US" altLang="zh-CN" sz="2800" dirty="0"/>
              <a:t>(</a:t>
            </a:r>
            <a:r>
              <a:rPr kumimoji="0" lang="en-US" altLang="zh-CN" sz="2800" i="1" dirty="0" err="1"/>
              <a:t>p</a:t>
            </a:r>
            <a:r>
              <a:rPr kumimoji="0" lang="en-US" altLang="zh-CN" sz="2800" baseline="-20000" dirty="0" err="1"/>
              <a:t>min</a:t>
            </a:r>
            <a:r>
              <a:rPr kumimoji="0" lang="en-US" altLang="zh-CN" sz="2800" dirty="0"/>
              <a:t>: </a:t>
            </a:r>
            <a:r>
              <a:rPr kumimoji="0" lang="en-US" altLang="zh-CN" sz="2800" i="1" dirty="0" err="1"/>
              <a:t>p</a:t>
            </a:r>
            <a:r>
              <a:rPr kumimoji="0" lang="en-US" altLang="zh-CN" sz="2800" baseline="-20000" dirty="0" err="1"/>
              <a:t>max</a:t>
            </a:r>
            <a:r>
              <a:rPr kumimoji="0" lang="en-US" altLang="zh-CN" sz="2800" dirty="0"/>
              <a:t>, </a:t>
            </a:r>
            <a:r>
              <a:rPr kumimoji="0" lang="en-US" altLang="zh-CN" sz="2800" i="1" dirty="0" err="1"/>
              <a:t>q</a:t>
            </a:r>
            <a:r>
              <a:rPr kumimoji="0" lang="en-US" altLang="zh-CN" sz="2800" baseline="-20000" dirty="0" err="1"/>
              <a:t>min</a:t>
            </a:r>
            <a:r>
              <a:rPr kumimoji="0" lang="en-US" altLang="zh-CN" sz="2800" dirty="0"/>
              <a:t>: </a:t>
            </a:r>
            <a:r>
              <a:rPr kumimoji="0" lang="en-US" altLang="zh-CN" sz="2800" i="1" dirty="0" err="1"/>
              <a:t>q</a:t>
            </a:r>
            <a:r>
              <a:rPr kumimoji="0" lang="en-US" altLang="zh-CN" sz="2800" baseline="-20000" dirty="0" err="1"/>
              <a:t>max</a:t>
            </a:r>
            <a:r>
              <a:rPr kumimoji="0" lang="en-US" altLang="zh-CN" sz="2800" dirty="0"/>
              <a:t>, </a:t>
            </a:r>
            <a:r>
              <a:rPr kumimoji="0" lang="en-US" altLang="zh-CN" sz="2800" i="1" dirty="0" err="1">
                <a:latin typeface="Symbol" panose="05050102010706020507" pitchFamily="18" charset="2"/>
              </a:rPr>
              <a:t>b</a:t>
            </a:r>
            <a:r>
              <a:rPr kumimoji="0" lang="en-US" altLang="zh-CN" sz="2800" baseline="-20000" dirty="0" err="1"/>
              <a:t>min</a:t>
            </a:r>
            <a:r>
              <a:rPr kumimoji="0" lang="en-US" altLang="zh-CN" sz="2800" dirty="0"/>
              <a:t>: </a:t>
            </a:r>
            <a:r>
              <a:rPr kumimoji="0" lang="en-US" altLang="zh-CN" sz="2800" i="1" dirty="0" err="1">
                <a:latin typeface="Symbol" panose="05050102010706020507" pitchFamily="18" charset="2"/>
              </a:rPr>
              <a:t>b</a:t>
            </a:r>
            <a:r>
              <a:rPr kumimoji="0" lang="en-US" altLang="zh-CN" sz="2800" baseline="-20000" dirty="0" err="1"/>
              <a:t>max</a:t>
            </a:r>
            <a:r>
              <a:rPr kumimoji="0" lang="en-US" altLang="zh-CN" sz="2800" dirty="0"/>
              <a:t>, </a:t>
            </a:r>
            <a:r>
              <a:rPr kumimoji="0" lang="en-US" altLang="zh-CN" sz="2800" i="1" dirty="0" err="1"/>
              <a:t>S</a:t>
            </a:r>
            <a:r>
              <a:rPr kumimoji="0" lang="en-US" altLang="zh-CN" sz="2800" baseline="-20000" dirty="0" err="1"/>
              <a:t>min</a:t>
            </a:r>
            <a:r>
              <a:rPr kumimoji="0" lang="en-US" altLang="zh-CN" sz="2800" dirty="0"/>
              <a:t>: </a:t>
            </a:r>
            <a:r>
              <a:rPr kumimoji="0" lang="en-US" altLang="zh-CN" sz="2800" i="1" dirty="0" err="1"/>
              <a:t>S</a:t>
            </a:r>
            <a:r>
              <a:rPr kumimoji="0" lang="en-US" altLang="zh-CN" sz="2800" baseline="-20000" dirty="0" err="1"/>
              <a:t>max</a:t>
            </a:r>
            <a:r>
              <a:rPr kumimoji="0" lang="en-US" altLang="zh-CN" sz="2800" dirty="0"/>
              <a:t>)</a:t>
            </a:r>
          </a:p>
          <a:p>
            <a:pPr eaLnBrk="1" hangingPunct="1">
              <a:spcBef>
                <a:spcPct val="50000"/>
              </a:spcBef>
              <a:buClr>
                <a:schemeClr val="accent1"/>
              </a:buClr>
              <a:buFont typeface="Wingdings" panose="05000000000000000000" pitchFamily="2" charset="2"/>
              <a:buChar char="p"/>
              <a:defRPr/>
            </a:pPr>
            <a:endParaRPr kumimoji="0" lang="en-US" altLang="zh-CN" sz="2800" dirty="0"/>
          </a:p>
          <a:p>
            <a:pPr eaLnBrk="1" hangingPunct="1">
              <a:spcBef>
                <a:spcPct val="50000"/>
              </a:spcBef>
              <a:buClr>
                <a:schemeClr val="accent1"/>
              </a:buClr>
              <a:buFont typeface="Wingdings" panose="05000000000000000000" pitchFamily="2" charset="2"/>
              <a:buChar char="p"/>
              <a:defRPr/>
            </a:pPr>
            <a:endParaRPr kumimoji="0" lang="en-US" altLang="zh-CN" sz="2800" dirty="0"/>
          </a:p>
          <a:p>
            <a:pPr eaLnBrk="1" hangingPunct="1">
              <a:spcBef>
                <a:spcPct val="50000"/>
              </a:spcBef>
              <a:buClr>
                <a:schemeClr val="accent1"/>
              </a:buClr>
              <a:buFont typeface="Wingdings" panose="05000000000000000000" pitchFamily="2" charset="2"/>
              <a:buChar char="p"/>
              <a:defRPr/>
            </a:pPr>
            <a:endParaRPr kumimoji="0" lang="en-US" altLang="zh-CN" sz="2800" dirty="0"/>
          </a:p>
          <a:p>
            <a:pPr eaLnBrk="1" hangingPunct="1">
              <a:spcBef>
                <a:spcPct val="50000"/>
              </a:spcBef>
              <a:buClr>
                <a:schemeClr val="accent1"/>
              </a:buClr>
              <a:buFont typeface="Wingdings" panose="05000000000000000000" pitchFamily="2" charset="2"/>
              <a:buChar char="p"/>
              <a:defRPr/>
            </a:pPr>
            <a:r>
              <a:rPr kumimoji="0" sz="2800" dirty="0" err="1"/>
              <a:t>累加数组的累加：</a:t>
            </a:r>
            <a:r>
              <a:rPr kumimoji="0" lang="en-US" altLang="zh-CN" sz="2800" i="1" dirty="0" err="1"/>
              <a:t>A</a:t>
            </a:r>
            <a:r>
              <a:rPr kumimoji="0" lang="en-US" altLang="zh-CN" sz="2800" dirty="0"/>
              <a:t>(</a:t>
            </a:r>
            <a:r>
              <a:rPr kumimoji="0" lang="en-US" altLang="zh-CN" sz="2800" i="1" dirty="0"/>
              <a:t>p</a:t>
            </a:r>
            <a:r>
              <a:rPr kumimoji="0" lang="en-US" altLang="zh-CN" sz="2800" dirty="0"/>
              <a:t>, </a:t>
            </a:r>
            <a:r>
              <a:rPr kumimoji="0" lang="en-US" altLang="zh-CN" sz="2800" i="1" dirty="0"/>
              <a:t>q</a:t>
            </a:r>
            <a:r>
              <a:rPr kumimoji="0" lang="en-US" altLang="zh-CN" sz="2800" dirty="0"/>
              <a:t>, </a:t>
            </a:r>
            <a:r>
              <a:rPr kumimoji="0" lang="en-US" altLang="zh-CN" sz="2800" i="1" dirty="0">
                <a:latin typeface="Symbol" panose="05050102010706020507" pitchFamily="18" charset="2"/>
              </a:rPr>
              <a:t>b</a:t>
            </a:r>
            <a:r>
              <a:rPr kumimoji="0" lang="en-US" altLang="zh-CN" sz="2800" dirty="0"/>
              <a:t>, </a:t>
            </a:r>
            <a:r>
              <a:rPr kumimoji="0" lang="en-US" altLang="zh-CN" sz="2800" i="1" dirty="0"/>
              <a:t>S</a:t>
            </a:r>
            <a:r>
              <a:rPr kumimoji="0" lang="en-US" altLang="zh-CN" sz="2800" dirty="0"/>
              <a:t>) = </a:t>
            </a:r>
            <a:r>
              <a:rPr kumimoji="0" lang="en-US" altLang="zh-CN" sz="2800" i="1" dirty="0"/>
              <a:t>A</a:t>
            </a:r>
            <a:r>
              <a:rPr kumimoji="0" lang="en-US" altLang="zh-CN" sz="2800" dirty="0"/>
              <a:t>(</a:t>
            </a:r>
            <a:r>
              <a:rPr kumimoji="0" lang="en-US" altLang="zh-CN" sz="2800" i="1" dirty="0"/>
              <a:t>p</a:t>
            </a:r>
            <a:r>
              <a:rPr kumimoji="0" lang="en-US" altLang="zh-CN" sz="2800" dirty="0"/>
              <a:t>, </a:t>
            </a:r>
            <a:r>
              <a:rPr kumimoji="0" lang="en-US" altLang="zh-CN" sz="2800" i="1" dirty="0"/>
              <a:t>q</a:t>
            </a:r>
            <a:r>
              <a:rPr kumimoji="0" lang="en-US" altLang="zh-CN" sz="2800" dirty="0"/>
              <a:t>, </a:t>
            </a:r>
            <a:r>
              <a:rPr kumimoji="0" lang="en-US" altLang="zh-CN" sz="2800" i="1" dirty="0">
                <a:latin typeface="Symbol" panose="05050102010706020507" pitchFamily="18" charset="2"/>
              </a:rPr>
              <a:t>b</a:t>
            </a:r>
            <a:r>
              <a:rPr kumimoji="0" lang="en-US" altLang="zh-CN" sz="2800" dirty="0"/>
              <a:t>, </a:t>
            </a:r>
            <a:r>
              <a:rPr kumimoji="0" lang="en-US" altLang="zh-CN" sz="2800" i="1" dirty="0"/>
              <a:t>S</a:t>
            </a:r>
            <a:r>
              <a:rPr kumimoji="0" lang="en-US" altLang="zh-CN" sz="2800" dirty="0"/>
              <a:t>) +1   </a:t>
            </a:r>
          </a:p>
          <a:p>
            <a:pPr eaLnBrk="1" hangingPunct="1">
              <a:buClr>
                <a:schemeClr val="accent1"/>
              </a:buClr>
              <a:buFont typeface="Wingdings" panose="05000000000000000000" pitchFamily="2" charset="2"/>
              <a:buChar char="p"/>
              <a:defRPr/>
            </a:pPr>
            <a:endParaRPr sz="2800" dirty="0"/>
          </a:p>
        </p:txBody>
      </p:sp>
      <p:graphicFrame>
        <p:nvGraphicFramePr>
          <p:cNvPr id="51204" name="Object 4"/>
          <p:cNvGraphicFramePr>
            <a:graphicFrameLocks noChangeAspect="1"/>
          </p:cNvGraphicFramePr>
          <p:nvPr/>
        </p:nvGraphicFramePr>
        <p:xfrm>
          <a:off x="1692275" y="3432175"/>
          <a:ext cx="4535488" cy="469900"/>
        </p:xfrm>
        <a:graphic>
          <a:graphicData uri="http://schemas.openxmlformats.org/presentationml/2006/ole">
            <mc:AlternateContent xmlns:mc="http://schemas.openxmlformats.org/markup-compatibility/2006">
              <mc:Choice xmlns:v="urn:schemas-microsoft-com:vml" Requires="v">
                <p:oleObj spid="_x0000_s6158" name="公式" r:id="rId3" imgW="1968500" imgH="203200" progId="Equation.3">
                  <p:embed/>
                </p:oleObj>
              </mc:Choice>
              <mc:Fallback>
                <p:oleObj name="公式" r:id="rId3" imgW="1968500" imgH="203200" progId="Equation.3">
                  <p:embed/>
                  <p:pic>
                    <p:nvPicPr>
                      <p:cNvPr id="5120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3432175"/>
                        <a:ext cx="4535488" cy="4699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05" name="Object 5"/>
          <p:cNvGraphicFramePr>
            <a:graphicFrameLocks noChangeAspect="1"/>
          </p:cNvGraphicFramePr>
          <p:nvPr/>
        </p:nvGraphicFramePr>
        <p:xfrm>
          <a:off x="1687513" y="4221163"/>
          <a:ext cx="4608512" cy="515937"/>
        </p:xfrm>
        <a:graphic>
          <a:graphicData uri="http://schemas.openxmlformats.org/presentationml/2006/ole">
            <mc:AlternateContent xmlns:mc="http://schemas.openxmlformats.org/markup-compatibility/2006">
              <mc:Choice xmlns:v="urn:schemas-microsoft-com:vml" Requires="v">
                <p:oleObj spid="_x0000_s6159" name="公式" r:id="rId5" imgW="1701800" imgH="190500" progId="Equation.3">
                  <p:embed/>
                </p:oleObj>
              </mc:Choice>
              <mc:Fallback>
                <p:oleObj name="公式" r:id="rId5" imgW="1701800" imgH="190500" progId="Equation.3">
                  <p:embed/>
                  <p:pic>
                    <p:nvPicPr>
                      <p:cNvPr id="5120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7513" y="4221163"/>
                        <a:ext cx="4608512" cy="5159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4446251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b="9218"/>
          <a:stretch>
            <a:fillRect/>
          </a:stretch>
        </p:blipFill>
        <p:spPr bwMode="auto">
          <a:xfrm>
            <a:off x="319088" y="2651125"/>
            <a:ext cx="3240087"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31075" name="Rectangle 3"/>
          <p:cNvSpPr>
            <a:spLocks noGrp="1" noChangeArrowheads="1"/>
          </p:cNvSpPr>
          <p:nvPr>
            <p:ph type="title"/>
          </p:nvPr>
        </p:nvSpPr>
        <p:spPr/>
        <p:txBody>
          <a:bodyPr/>
          <a:lstStyle/>
          <a:p>
            <a:pPr>
              <a:defRPr/>
            </a:pPr>
            <a:r>
              <a:rPr lang="zh-CN" altLang="en-US" sz="3600" dirty="0"/>
              <a:t>完整广义霍夫变换   </a:t>
            </a:r>
          </a:p>
        </p:txBody>
      </p:sp>
      <p:sp>
        <p:nvSpPr>
          <p:cNvPr id="52228" name="Text Box 4"/>
          <p:cNvSpPr txBox="1">
            <a:spLocks noChangeArrowheads="1"/>
          </p:cNvSpPr>
          <p:nvPr/>
        </p:nvSpPr>
        <p:spPr bwMode="auto">
          <a:xfrm>
            <a:off x="790575" y="1738313"/>
            <a:ext cx="7916863"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chemeClr val="tx1"/>
                </a:solidFill>
                <a:latin typeface="Times New Roman" panose="02020603050405020304" pitchFamily="18" charset="0"/>
                <a:ea typeface="宋体" panose="02010600030101010101" pitchFamily="2" charset="-122"/>
              </a:defRPr>
            </a:lvl1pPr>
            <a:lvl2pPr marL="742950" indent="-285750">
              <a:defRPr kumimoji="1" sz="2400" b="1">
                <a:solidFill>
                  <a:schemeClr val="tx1"/>
                </a:solidFill>
                <a:latin typeface="Times New Roman" panose="02020603050405020304" pitchFamily="18" charset="0"/>
                <a:ea typeface="宋体" panose="02010600030101010101" pitchFamily="2" charset="-122"/>
              </a:defRPr>
            </a:lvl2pPr>
            <a:lvl3pPr marL="1143000" indent="-228600">
              <a:defRPr kumimoji="1" sz="2400" b="1">
                <a:solidFill>
                  <a:schemeClr val="tx1"/>
                </a:solidFill>
                <a:latin typeface="Times New Roman" panose="02020603050405020304" pitchFamily="18" charset="0"/>
                <a:ea typeface="宋体" panose="02010600030101010101" pitchFamily="2" charset="-122"/>
              </a:defRPr>
            </a:lvl3pPr>
            <a:lvl4pPr marL="1600200" indent="-228600">
              <a:defRPr kumimoji="1" sz="2400" b="1">
                <a:solidFill>
                  <a:schemeClr val="tx1"/>
                </a:solidFill>
                <a:latin typeface="Times New Roman" panose="02020603050405020304" pitchFamily="18" charset="0"/>
                <a:ea typeface="宋体" panose="02010600030101010101" pitchFamily="2" charset="-122"/>
              </a:defRPr>
            </a:lvl4pPr>
            <a:lvl5pPr marL="2057400" indent="-228600">
              <a:defRPr kumimoji="1" sz="2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9pPr>
          </a:lstStyle>
          <a:p>
            <a:pPr>
              <a:lnSpc>
                <a:spcPct val="120000"/>
              </a:lnSpc>
              <a:spcBef>
                <a:spcPct val="30000"/>
              </a:spcBef>
            </a:pPr>
            <a:r>
              <a:rPr kumimoji="0" lang="zh-CN" altLang="en-US" sz="3200" b="0"/>
              <a:t>计算示例</a:t>
            </a:r>
          </a:p>
        </p:txBody>
      </p:sp>
      <p:pic>
        <p:nvPicPr>
          <p:cNvPr id="522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1844675"/>
            <a:ext cx="51847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522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813" y="4321175"/>
            <a:ext cx="52578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矩形 1"/>
              <p:cNvSpPr/>
              <p:nvPr/>
            </p:nvSpPr>
            <p:spPr>
              <a:xfrm>
                <a:off x="3706813" y="1368981"/>
                <a:ext cx="2725811" cy="369332"/>
              </a:xfrm>
              <a:prstGeom prst="rect">
                <a:avLst/>
              </a:prstGeom>
            </p:spPr>
            <p:txBody>
              <a:bodyPr wrap="none">
                <a:spAutoFit/>
              </a:bodyPr>
              <a:lstStyle/>
              <a:p>
                <a:r>
                  <a:rPr lang="zh-CN" altLang="en-US" dirty="0"/>
                  <a:t>假设已知</a:t>
                </a:r>
                <a14:m>
                  <m:oMath xmlns:m="http://schemas.openxmlformats.org/officeDocument/2006/math">
                    <m:r>
                      <a:rPr lang="en-US" altLang="zh-CN" b="0" i="1" smtClean="0">
                        <a:latin typeface="Cambria Math" panose="02040503050406030204" pitchFamily="18" charset="0"/>
                      </a:rPr>
                      <m:t>𝑆</m:t>
                    </m:r>
                    <m:r>
                      <a:rPr lang="en-US" altLang="zh-CN" b="0" i="1" smtClean="0">
                        <a:latin typeface="Cambria Math" panose="02040503050406030204" pitchFamily="18" charset="0"/>
                      </a:rPr>
                      <m:t>=1</m:t>
                    </m:r>
                    <m:r>
                      <a:rPr lang="zh-CN" altLang="en-US" i="1">
                        <a:latin typeface="Cambria Math" panose="02040503050406030204" pitchFamily="18" charset="0"/>
                      </a:rPr>
                      <m:t>，</m:t>
                    </m:r>
                    <m:r>
                      <a:rPr lang="zh-CN" altLang="en-US" i="1" smtClean="0">
                        <a:latin typeface="Cambria Math" panose="02040503050406030204" pitchFamily="18" charset="0"/>
                      </a:rPr>
                      <m:t>𝛽</m:t>
                    </m:r>
                    <m:r>
                      <a:rPr lang="en-US" altLang="zh-CN" i="1">
                        <a:latin typeface="Cambria Math" panose="02040503050406030204" pitchFamily="18" charset="0"/>
                      </a:rPr>
                      <m:t>=</m:t>
                    </m:r>
                    <m:r>
                      <a:rPr lang="zh-CN" altLang="en-US" i="1" smtClean="0">
                        <a:latin typeface="Cambria Math" panose="02040503050406030204" pitchFamily="18" charset="0"/>
                      </a:rPr>
                      <m:t>𝜋</m:t>
                    </m:r>
                    <m:r>
                      <a:rPr lang="en-US" altLang="zh-CN" i="1">
                        <a:latin typeface="Cambria Math" panose="02040503050406030204" pitchFamily="18" charset="0"/>
                      </a:rPr>
                      <m:t>/</m:t>
                    </m:r>
                    <m:r>
                      <a:rPr lang="en-US" altLang="zh-CN" i="1" smtClean="0">
                        <a:latin typeface="Cambria Math" panose="02040503050406030204" pitchFamily="18" charset="0"/>
                      </a:rPr>
                      <m:t>4</m:t>
                    </m:r>
                  </m:oMath>
                </a14:m>
                <a:endParaRPr lang="zh-CN" altLang="en-US" dirty="0"/>
              </a:p>
            </p:txBody>
          </p:sp>
        </mc:Choice>
        <mc:Fallback xmlns="">
          <p:sp>
            <p:nvSpPr>
              <p:cNvPr id="2" name="矩形 1"/>
              <p:cNvSpPr>
                <a:spLocks noRot="1" noChangeAspect="1" noMove="1" noResize="1" noEditPoints="1" noAdjustHandles="1" noChangeArrowheads="1" noChangeShapeType="1" noTextEdit="1"/>
              </p:cNvSpPr>
              <p:nvPr/>
            </p:nvSpPr>
            <p:spPr>
              <a:xfrm>
                <a:off x="3706813" y="1368981"/>
                <a:ext cx="2725811" cy="369332"/>
              </a:xfrm>
              <a:prstGeom prst="rect">
                <a:avLst/>
              </a:prstGeom>
              <a:blipFill>
                <a:blip r:embed="rId6"/>
                <a:stretch>
                  <a:fillRect l="-1790" t="-13333" b="-23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583822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目标检测</a:t>
            </a:r>
          </a:p>
        </p:txBody>
      </p:sp>
      <p:sp>
        <p:nvSpPr>
          <p:cNvPr id="5" name="内容占位符 4"/>
          <p:cNvSpPr>
            <a:spLocks noGrp="1"/>
          </p:cNvSpPr>
          <p:nvPr>
            <p:ph idx="1"/>
          </p:nvPr>
        </p:nvSpPr>
        <p:spPr/>
        <p:txBody>
          <a:bodyPr/>
          <a:lstStyle/>
          <a:p>
            <a:pPr>
              <a:lnSpc>
                <a:spcPct val="150000"/>
              </a:lnSpc>
              <a:spcBef>
                <a:spcPts val="0"/>
              </a:spcBef>
            </a:pPr>
            <a:r>
              <a:rPr lang="zh-CN" altLang="en-US" dirty="0">
                <a:solidFill>
                  <a:srgbClr val="FF0000"/>
                </a:solidFill>
              </a:rPr>
              <a:t>简单形状检测</a:t>
            </a:r>
            <a:endParaRPr lang="en-US" altLang="zh-CN" dirty="0">
              <a:solidFill>
                <a:srgbClr val="FF0000"/>
              </a:solidFill>
            </a:endParaRPr>
          </a:p>
          <a:p>
            <a:pPr lvl="1">
              <a:lnSpc>
                <a:spcPct val="150000"/>
              </a:lnSpc>
              <a:spcBef>
                <a:spcPts val="0"/>
              </a:spcBef>
            </a:pPr>
            <a:r>
              <a:rPr lang="zh-CN" altLang="en-US" dirty="0"/>
              <a:t>霍夫变换 </a:t>
            </a:r>
            <a:r>
              <a:rPr lang="en-US" altLang="zh-CN" dirty="0"/>
              <a:t>(Hough Transform)</a:t>
            </a:r>
          </a:p>
          <a:p>
            <a:pPr lvl="1">
              <a:lnSpc>
                <a:spcPct val="150000"/>
              </a:lnSpc>
              <a:spcBef>
                <a:spcPts val="0"/>
              </a:spcBef>
            </a:pPr>
            <a:r>
              <a:rPr lang="zh-CN" altLang="en-US" dirty="0">
                <a:solidFill>
                  <a:srgbClr val="FF0000"/>
                </a:solidFill>
              </a:rPr>
              <a:t>倒角距离变换 </a:t>
            </a:r>
            <a:r>
              <a:rPr lang="en-US" altLang="zh-CN" dirty="0">
                <a:solidFill>
                  <a:srgbClr val="FF0000"/>
                </a:solidFill>
              </a:rPr>
              <a:t>(Chamfer Distance Transform)</a:t>
            </a:r>
          </a:p>
          <a:p>
            <a:pPr>
              <a:lnSpc>
                <a:spcPct val="150000"/>
              </a:lnSpc>
              <a:spcBef>
                <a:spcPts val="0"/>
              </a:spcBef>
            </a:pPr>
            <a:r>
              <a:rPr lang="zh-CN" altLang="en-US" dirty="0"/>
              <a:t>图像分类</a:t>
            </a:r>
            <a:endParaRPr lang="en-US" altLang="zh-CN" dirty="0"/>
          </a:p>
          <a:p>
            <a:pPr>
              <a:lnSpc>
                <a:spcPct val="150000"/>
              </a:lnSpc>
              <a:spcBef>
                <a:spcPts val="0"/>
              </a:spcBef>
            </a:pPr>
            <a:r>
              <a:rPr lang="zh-CN" altLang="en-US" dirty="0"/>
              <a:t>图像检索</a:t>
            </a:r>
            <a:endParaRPr lang="en-US" altLang="zh-CN" dirty="0"/>
          </a:p>
        </p:txBody>
      </p:sp>
    </p:spTree>
    <p:extLst>
      <p:ext uri="{BB962C8B-B14F-4D97-AF65-F5344CB8AC3E}">
        <p14:creationId xmlns:p14="http://schemas.microsoft.com/office/powerpoint/2010/main" val="171759819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191" y="118383"/>
            <a:ext cx="8185484" cy="764323"/>
          </a:xfrm>
        </p:spPr>
        <p:txBody>
          <a:bodyPr/>
          <a:lstStyle/>
          <a:p>
            <a:r>
              <a:rPr lang="zh-CN" altLang="en-US" sz="3600" dirty="0"/>
              <a:t>倒角距离变换</a:t>
            </a:r>
            <a:r>
              <a:rPr lang="zh-CN" altLang="en-US" sz="2800" dirty="0"/>
              <a:t> </a:t>
            </a:r>
            <a:r>
              <a:rPr lang="en-US" altLang="zh-CN" sz="2800" dirty="0"/>
              <a:t>(Chamfer Distance Transform)</a:t>
            </a:r>
            <a:endParaRPr lang="zh-CN" altLang="en-US" sz="3600"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311369" y="1123292"/>
                <a:ext cx="8410902" cy="5185435"/>
              </a:xfrm>
            </p:spPr>
            <p:txBody>
              <a:bodyPr/>
              <a:lstStyle/>
              <a:p>
                <a:r>
                  <a:rPr lang="zh-CN" altLang="en-US" dirty="0"/>
                  <a:t>从一个问题出发</a:t>
                </a:r>
                <a:endParaRPr lang="en-US" altLang="zh-CN" dirty="0"/>
              </a:p>
              <a:p>
                <a:pPr lvl="1"/>
                <a:r>
                  <a:rPr lang="zh-CN" altLang="en-US" dirty="0"/>
                  <a:t>如何从下面左图二值边缘图像中检测匹配右图所示的三角形形状？</a:t>
                </a:r>
                <a:endParaRPr lang="en-US" altLang="zh-CN" dirty="0"/>
              </a:p>
              <a:p>
                <a:pPr lvl="1"/>
                <a:endParaRPr lang="en-US" altLang="zh-CN" dirty="0"/>
              </a:p>
              <a:p>
                <a:endParaRPr lang="en-US" altLang="zh-CN" dirty="0"/>
              </a:p>
              <a:p>
                <a:endParaRPr lang="en-US" altLang="zh-CN" dirty="0"/>
              </a:p>
              <a:p>
                <a:r>
                  <a:rPr lang="zh-CN" altLang="en-US" dirty="0"/>
                  <a:t>基本思路：</a:t>
                </a:r>
                <a:endParaRPr lang="en-US" altLang="zh-CN" dirty="0"/>
              </a:p>
              <a:p>
                <a:pPr lvl="1"/>
                <a:r>
                  <a:rPr lang="zh-CN" altLang="en-US" dirty="0"/>
                  <a:t>把右图作为模板，将其中心置于左图所有可能的像素位置</a:t>
                </a:r>
                <a:endParaRPr lang="en-US" altLang="zh-CN" dirty="0"/>
              </a:p>
              <a:p>
                <a:pPr lvl="1"/>
                <a:r>
                  <a:rPr lang="zh-CN" altLang="en-US" dirty="0"/>
                  <a:t>对于每个放置位置</a:t>
                </a:r>
                <a14:m>
                  <m:oMath xmlns:m="http://schemas.openxmlformats.org/officeDocument/2006/math">
                    <m:r>
                      <a:rPr lang="en-US" altLang="zh-CN">
                        <a:latin typeface="Cambria Math" panose="02040503050406030204" pitchFamily="18" charset="0"/>
                      </a:rPr>
                      <m:t>𝒙</m:t>
                    </m:r>
                    <m:r>
                      <a:rPr lang="en-US" altLang="zh-CN">
                        <a:latin typeface="Cambria Math" panose="02040503050406030204" pitchFamily="18" charset="0"/>
                      </a:rPr>
                      <m:t> </m:t>
                    </m:r>
                  </m:oMath>
                </a14:m>
                <a:r>
                  <a:rPr lang="zh-CN" altLang="en-US" dirty="0"/>
                  <a:t>，计算模板形状与测试图像边缘的匹配距离</a:t>
                </a:r>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r>
                  <a:rPr lang="zh-CN" altLang="en-US" dirty="0"/>
                  <a:t>将最小匹配距离 所对应的位置</a:t>
                </a:r>
                <a14:m>
                  <m:oMath xmlns:m="http://schemas.openxmlformats.org/officeDocument/2006/math">
                    <m:r>
                      <a:rPr lang="en-US" altLang="zh-CN">
                        <a:latin typeface="Cambria Math" panose="02040503050406030204" pitchFamily="18" charset="0"/>
                      </a:rPr>
                      <m:t>𝒙</m:t>
                    </m:r>
                    <m:r>
                      <a:rPr lang="en-US" altLang="zh-CN">
                        <a:latin typeface="Cambria Math" panose="02040503050406030204" pitchFamily="18" charset="0"/>
                      </a:rPr>
                      <m:t> </m:t>
                    </m:r>
                  </m:oMath>
                </a14:m>
                <a:r>
                  <a:rPr lang="zh-CN" altLang="en-US" dirty="0"/>
                  <a:t>，视为匹配位置</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311369" y="1123292"/>
                <a:ext cx="8410902" cy="5185435"/>
              </a:xfrm>
              <a:blipFill>
                <a:blip r:embed="rId2"/>
                <a:stretch>
                  <a:fillRect l="-942" t="-1293" b="-6698"/>
                </a:stretch>
              </a:blipFill>
            </p:spPr>
            <p:txBody>
              <a:bodyPr/>
              <a:lstStyle/>
              <a:p>
                <a:r>
                  <a:rPr lang="zh-CN" altLang="en-US">
                    <a:noFill/>
                  </a:rPr>
                  <a:t> </a:t>
                </a:r>
              </a:p>
            </p:txBody>
          </p:sp>
        </mc:Fallback>
      </mc:AlternateContent>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6096" y="1968290"/>
            <a:ext cx="1385904" cy="131409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9497" y="2384829"/>
            <a:ext cx="495376" cy="481018"/>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796" y="4612349"/>
            <a:ext cx="1385904" cy="1314097"/>
          </a:xfrm>
          <a:prstGeom prst="rect">
            <a:avLst/>
          </a:prstGeom>
        </p:spPr>
      </p:pic>
      <p:sp>
        <p:nvSpPr>
          <p:cNvPr id="7" name="等腰三角形 6"/>
          <p:cNvSpPr/>
          <p:nvPr/>
        </p:nvSpPr>
        <p:spPr bwMode="auto">
          <a:xfrm>
            <a:off x="1637896" y="5204134"/>
            <a:ext cx="404829" cy="296863"/>
          </a:xfrm>
          <a:prstGeom prst="triangle">
            <a:avLst/>
          </a:prstGeom>
          <a:no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accent2"/>
              </a:buClr>
              <a:buSzTx/>
              <a:buFont typeface="Wingdings" charset="0"/>
              <a:buChar char="•"/>
              <a:tabLst/>
            </a:pPr>
            <a:endParaRPr kumimoji="0" lang="zh-CN" altLang="en-US" sz="1800" b="0" i="0" u="none" strike="noStrike" cap="none" normalizeH="0" baseline="0">
              <a:ln>
                <a:noFill/>
              </a:ln>
              <a:solidFill>
                <a:schemeClr val="tx1"/>
              </a:solidFill>
              <a:effectLst/>
              <a:latin typeface="Times New Roman" charset="0"/>
              <a:ea typeface="黑体" charset="0"/>
              <a:cs typeface="黑体" charset="0"/>
            </a:endParaRPr>
          </a:p>
        </p:txBody>
      </p:sp>
      <mc:AlternateContent xmlns:mc="http://schemas.openxmlformats.org/markup-compatibility/2006" xmlns:a14="http://schemas.microsoft.com/office/drawing/2010/main">
        <mc:Choice Requires="a14">
          <p:sp>
            <p:nvSpPr>
              <p:cNvPr id="8" name="文本框 7"/>
              <p:cNvSpPr txBox="1"/>
              <p:nvPr/>
            </p:nvSpPr>
            <p:spPr>
              <a:xfrm>
                <a:off x="3341638" y="4419950"/>
                <a:ext cx="2433615" cy="6719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𝐷</m:t>
                      </m:r>
                      <m:r>
                        <a:rPr lang="en-US" altLang="zh-CN" b="0" i="1" smtClean="0">
                          <a:latin typeface="Cambria Math" panose="02040503050406030204" pitchFamily="18" charset="0"/>
                        </a:rPr>
                        <m:t>(</m:t>
                      </m:r>
                      <m:r>
                        <a:rPr lang="en-US" altLang="zh-CN" b="1" i="1" smtClean="0">
                          <a:latin typeface="Cambria Math" panose="02040503050406030204" pitchFamily="18" charset="0"/>
                        </a:rPr>
                        <m:t>𝒙</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𝑇</m:t>
                              </m:r>
                            </m:e>
                          </m:d>
                        </m:den>
                      </m:f>
                      <m:nary>
                        <m:naryPr>
                          <m:chr m:val="∑"/>
                          <m:supHide m:val="on"/>
                          <m:ctrlPr>
                            <a:rPr lang="en-US" altLang="zh-CN" b="0" i="1" smtClean="0">
                              <a:latin typeface="Cambria Math" panose="02040503050406030204" pitchFamily="18" charset="0"/>
                            </a:rPr>
                          </m:ctrlPr>
                        </m:naryPr>
                        <m:sub>
                          <m:r>
                            <m:rPr>
                              <m:brk m:alnAt="7"/>
                            </m:rPr>
                            <a:rPr lang="en-US" altLang="zh-CN" b="1" i="1" smtClean="0">
                              <a:latin typeface="Cambria Math" panose="02040503050406030204" pitchFamily="18" charset="0"/>
                            </a:rPr>
                            <m:t>𝒕</m:t>
                          </m:r>
                          <m:r>
                            <m:rPr>
                              <m:brk m:alnAt="7"/>
                            </m:rP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𝑇</m:t>
                          </m:r>
                        </m:sub>
                        <m:sup/>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𝐼</m:t>
                              </m:r>
                            </m:sub>
                          </m:sSub>
                          <m:d>
                            <m:dPr>
                              <m:ctrlPr>
                                <a:rPr lang="en-US" altLang="zh-CN" b="0" i="1" smtClean="0">
                                  <a:latin typeface="Cambria Math" panose="02040503050406030204" pitchFamily="18" charset="0"/>
                                </a:rPr>
                              </m:ctrlPr>
                            </m:dPr>
                            <m:e>
                              <m:r>
                                <a:rPr lang="en-US" altLang="zh-CN" b="1" i="1" smtClean="0">
                                  <a:latin typeface="Cambria Math" panose="02040503050406030204" pitchFamily="18" charset="0"/>
                                </a:rPr>
                                <m:t>𝒕</m:t>
                              </m:r>
                              <m:r>
                                <a:rPr lang="en-US" altLang="zh-CN" b="1" i="1" smtClean="0">
                                  <a:latin typeface="Cambria Math" panose="02040503050406030204" pitchFamily="18" charset="0"/>
                                </a:rPr>
                                <m:t>+</m:t>
                              </m:r>
                              <m:r>
                                <a:rPr lang="en-US" altLang="zh-CN" b="1" i="1" smtClean="0">
                                  <a:latin typeface="Cambria Math" panose="02040503050406030204" pitchFamily="18" charset="0"/>
                                </a:rPr>
                                <m:t>𝒙</m:t>
                              </m:r>
                            </m:e>
                          </m:d>
                        </m:e>
                      </m:nary>
                    </m:oMath>
                  </m:oMathPara>
                </a14:m>
                <a:endParaRPr lang="zh-CN" altLang="en-US" dirty="0"/>
              </a:p>
            </p:txBody>
          </p:sp>
        </mc:Choice>
        <mc:Fallback xmlns="">
          <p:sp>
            <p:nvSpPr>
              <p:cNvPr id="8" name="文本框 7"/>
              <p:cNvSpPr txBox="1">
                <a:spLocks noRot="1" noChangeAspect="1" noMove="1" noResize="1" noEditPoints="1" noAdjustHandles="1" noChangeArrowheads="1" noChangeShapeType="1" noTextEdit="1"/>
              </p:cNvSpPr>
              <p:nvPr/>
            </p:nvSpPr>
            <p:spPr>
              <a:xfrm>
                <a:off x="3341638" y="4419950"/>
                <a:ext cx="2433615" cy="671979"/>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3128219" y="5115531"/>
                <a:ext cx="5761376" cy="923330"/>
              </a:xfrm>
              <a:prstGeom prst="rect">
                <a:avLst/>
              </a:prstGeom>
            </p:spPr>
            <p:txBody>
              <a:bodyPr wrap="square">
                <a:spAutoFit/>
              </a:bodyPr>
              <a:lstStyle/>
              <a:p>
                <a:pPr marL="0" lvl="2">
                  <a:buFont typeface="Arial" panose="020B0604020202020204" pitchFamily="34" charset="0"/>
                  <a:buChar char="•"/>
                </a:pPr>
                <a14:m>
                  <m:oMath xmlns:m="http://schemas.openxmlformats.org/officeDocument/2006/math">
                    <m:r>
                      <a:rPr lang="en-US" altLang="zh-CN" i="1" smtClean="0">
                        <a:latin typeface="Cambria Math" panose="02040503050406030204" pitchFamily="18" charset="0"/>
                      </a:rPr>
                      <m:t>𝑇</m:t>
                    </m:r>
                    <m:r>
                      <a:rPr lang="zh-CN" altLang="en-US" i="1">
                        <a:latin typeface="Cambria Math" panose="02040503050406030204" pitchFamily="18" charset="0"/>
                      </a:rPr>
                      <m:t>是</m:t>
                    </m:r>
                  </m:oMath>
                </a14:m>
                <a:r>
                  <a:rPr lang="zh-CN" altLang="en-US" dirty="0"/>
                  <a:t>模板形状（像素点的集合）</a:t>
                </a:r>
                <a:r>
                  <a:rPr lang="en-US" altLang="zh-CN" dirty="0"/>
                  <a:t>,</a:t>
                </a:r>
                <a:r>
                  <a:rPr lang="en-US" altLang="zh-CN" b="1" dirty="0"/>
                  <a:t> </a:t>
                </a:r>
                <a14:m>
                  <m:oMath xmlns:m="http://schemas.openxmlformats.org/officeDocument/2006/math">
                    <m:r>
                      <m:rPr>
                        <m:brk m:alnAt="7"/>
                      </m:rPr>
                      <a:rPr lang="en-US" altLang="zh-CN" b="1" i="1">
                        <a:latin typeface="Cambria Math" panose="02040503050406030204" pitchFamily="18" charset="0"/>
                      </a:rPr>
                      <m:t>𝒕</m:t>
                    </m:r>
                  </m:oMath>
                </a14:m>
                <a:r>
                  <a:rPr lang="zh-CN" altLang="en-US" dirty="0"/>
                  <a:t>为其中一个点的坐标</a:t>
                </a:r>
                <a:endParaRPr lang="en-US" altLang="zh-CN" dirty="0"/>
              </a:p>
              <a:p>
                <a:pPr marL="0" lvl="2">
                  <a:buFont typeface="Arial" panose="020B0604020202020204" pitchFamily="34" charset="0"/>
                  <a:buChar char="•"/>
                </a:pPr>
                <a14:m>
                  <m:oMath xmlns:m="http://schemas.openxmlformats.org/officeDocument/2006/math">
                    <m:r>
                      <a:rPr lang="en-US" altLang="zh-CN" i="1">
                        <a:latin typeface="Cambria Math" panose="02040503050406030204" pitchFamily="18" charset="0"/>
                      </a:rPr>
                      <m:t>𝐼</m:t>
                    </m:r>
                    <m:r>
                      <a:rPr lang="en-US" altLang="zh-CN" i="1">
                        <a:latin typeface="Cambria Math" panose="02040503050406030204" pitchFamily="18" charset="0"/>
                      </a:rPr>
                      <m:t> </m:t>
                    </m:r>
                    <m:r>
                      <a:rPr lang="zh-CN" altLang="en-US" i="1">
                        <a:latin typeface="Cambria Math" panose="02040503050406030204" pitchFamily="18" charset="0"/>
                      </a:rPr>
                      <m:t>是</m:t>
                    </m:r>
                  </m:oMath>
                </a14:m>
                <a:r>
                  <a:rPr lang="zh-CN" altLang="en-US" dirty="0"/>
                  <a:t>待匹配的边缘图像（像素点的集合）</a:t>
                </a:r>
                <a:endParaRPr lang="en-US" altLang="zh-CN" dirty="0"/>
              </a:p>
              <a:p>
                <a:pPr marL="0" lvl="2">
                  <a:buFont typeface="Arial" panose="020B0604020202020204" pitchFamily="34" charset="0"/>
                  <a:buChar char="•"/>
                </a:pPr>
                <a14:m>
                  <m:oMath xmlns:m="http://schemas.openxmlformats.org/officeDocument/2006/math">
                    <m:sSub>
                      <m:sSubPr>
                        <m:ctrlPr>
                          <a:rPr lang="en-US" altLang="zh-CN" i="1" smtClean="0">
                            <a:solidFill>
                              <a:srgbClr val="0070C0"/>
                            </a:solidFill>
                            <a:latin typeface="Cambria Math" panose="02040503050406030204" pitchFamily="18" charset="0"/>
                          </a:rPr>
                        </m:ctrlPr>
                      </m:sSubPr>
                      <m:e>
                        <m:r>
                          <m:rPr>
                            <m:sty m:val="p"/>
                          </m:rPr>
                          <a:rPr lang="en-US" altLang="zh-CN" i="1">
                            <a:solidFill>
                              <a:srgbClr val="0070C0"/>
                            </a:solidFill>
                            <a:latin typeface="Cambria Math" panose="02040503050406030204" pitchFamily="18" charset="0"/>
                          </a:rPr>
                          <m:t>d</m:t>
                        </m:r>
                      </m:e>
                      <m:sub>
                        <m:r>
                          <a:rPr lang="en-US" altLang="zh-CN" i="1">
                            <a:solidFill>
                              <a:srgbClr val="0070C0"/>
                            </a:solidFill>
                            <a:latin typeface="Cambria Math" panose="02040503050406030204" pitchFamily="18" charset="0"/>
                          </a:rPr>
                          <m:t>𝐼</m:t>
                        </m:r>
                      </m:sub>
                    </m:sSub>
                    <m:r>
                      <a:rPr lang="en-US" altLang="zh-CN" i="1">
                        <a:solidFill>
                          <a:srgbClr val="0070C0"/>
                        </a:solidFill>
                        <a:latin typeface="Cambria Math" panose="02040503050406030204" pitchFamily="18" charset="0"/>
                      </a:rPr>
                      <m:t>(</m:t>
                    </m:r>
                    <m:r>
                      <a:rPr lang="en-US" altLang="zh-CN" b="1" i="1" smtClean="0">
                        <a:solidFill>
                          <a:srgbClr val="0070C0"/>
                        </a:solidFill>
                        <a:latin typeface="Cambria Math" panose="02040503050406030204" pitchFamily="18" charset="0"/>
                      </a:rPr>
                      <m:t>𝒚</m:t>
                    </m:r>
                    <m:r>
                      <a:rPr lang="en-US" altLang="zh-CN" i="1">
                        <a:solidFill>
                          <a:srgbClr val="0070C0"/>
                        </a:solidFill>
                        <a:latin typeface="Cambria Math" panose="02040503050406030204" pitchFamily="18" charset="0"/>
                      </a:rPr>
                      <m:t>)</m:t>
                    </m:r>
                    <m:r>
                      <a:rPr lang="zh-CN" altLang="en-US" i="1">
                        <a:solidFill>
                          <a:srgbClr val="0070C0"/>
                        </a:solidFill>
                        <a:latin typeface="Cambria Math" panose="02040503050406030204" pitchFamily="18" charset="0"/>
                      </a:rPr>
                      <m:t>是</m:t>
                    </m:r>
                  </m:oMath>
                </a14:m>
                <a:r>
                  <a:rPr lang="zh-CN" altLang="en-US" dirty="0">
                    <a:solidFill>
                      <a:srgbClr val="0070C0"/>
                    </a:solidFill>
                  </a:rPr>
                  <a:t>坐标点</a:t>
                </a:r>
                <a14:m>
                  <m:oMath xmlns:m="http://schemas.openxmlformats.org/officeDocument/2006/math">
                    <m:r>
                      <a:rPr lang="en-US" altLang="zh-CN" b="1" i="1">
                        <a:solidFill>
                          <a:srgbClr val="0070C0"/>
                        </a:solidFill>
                        <a:latin typeface="Cambria Math" panose="02040503050406030204" pitchFamily="18" charset="0"/>
                      </a:rPr>
                      <m:t>𝒚</m:t>
                    </m:r>
                  </m:oMath>
                </a14:m>
                <a:r>
                  <a:rPr lang="zh-CN" altLang="en-US" dirty="0">
                    <a:solidFill>
                      <a:srgbClr val="0070C0"/>
                    </a:solidFill>
                  </a:rPr>
                  <a:t>到</a:t>
                </a:r>
                <a14:m>
                  <m:oMath xmlns:m="http://schemas.openxmlformats.org/officeDocument/2006/math">
                    <m:r>
                      <a:rPr lang="en-US" altLang="zh-CN">
                        <a:solidFill>
                          <a:srgbClr val="0070C0"/>
                        </a:solidFill>
                        <a:latin typeface="Cambria Math" panose="02040503050406030204" pitchFamily="18" charset="0"/>
                      </a:rPr>
                      <m:t> </m:t>
                    </m:r>
                    <m:r>
                      <a:rPr lang="en-US" altLang="zh-CN" i="1">
                        <a:solidFill>
                          <a:srgbClr val="0070C0"/>
                        </a:solidFill>
                        <a:latin typeface="Cambria Math" panose="02040503050406030204" pitchFamily="18" charset="0"/>
                      </a:rPr>
                      <m:t>𝐼</m:t>
                    </m:r>
                    <m:r>
                      <a:rPr lang="en-US" altLang="zh-CN" i="1">
                        <a:solidFill>
                          <a:srgbClr val="0070C0"/>
                        </a:solidFill>
                        <a:latin typeface="Cambria Math" panose="02040503050406030204" pitchFamily="18" charset="0"/>
                      </a:rPr>
                      <m:t> </m:t>
                    </m:r>
                  </m:oMath>
                </a14:m>
                <a:r>
                  <a:rPr lang="zh-CN" altLang="en-US" dirty="0">
                    <a:solidFill>
                      <a:srgbClr val="0070C0"/>
                    </a:solidFill>
                  </a:rPr>
                  <a:t>中所有边缘点的最近点的距离</a:t>
                </a:r>
                <a:endParaRPr lang="en-US" altLang="zh-CN" dirty="0">
                  <a:solidFill>
                    <a:srgbClr val="0070C0"/>
                  </a:solidFill>
                </a:endParaRPr>
              </a:p>
            </p:txBody>
          </p:sp>
        </mc:Choice>
        <mc:Fallback xmlns="">
          <p:sp>
            <p:nvSpPr>
              <p:cNvPr id="9" name="矩形 8"/>
              <p:cNvSpPr>
                <a:spLocks noRot="1" noChangeAspect="1" noMove="1" noResize="1" noEditPoints="1" noAdjustHandles="1" noChangeArrowheads="1" noChangeShapeType="1" noTextEdit="1"/>
              </p:cNvSpPr>
              <p:nvPr/>
            </p:nvSpPr>
            <p:spPr>
              <a:xfrm>
                <a:off x="3128219" y="5115531"/>
                <a:ext cx="5761376" cy="923330"/>
              </a:xfrm>
              <a:prstGeom prst="rect">
                <a:avLst/>
              </a:prstGeom>
              <a:blipFill>
                <a:blip r:embed="rId6"/>
                <a:stretch>
                  <a:fillRect l="-635" t="-4605" b="-789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8735856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191" y="118383"/>
            <a:ext cx="8185484" cy="764323"/>
          </a:xfrm>
        </p:spPr>
        <p:txBody>
          <a:bodyPr/>
          <a:lstStyle/>
          <a:p>
            <a:r>
              <a:rPr lang="zh-CN" altLang="en-US" dirty="0"/>
              <a:t>倒角距离变换 </a:t>
            </a:r>
            <a:r>
              <a:rPr lang="en-US" altLang="zh-CN" sz="2800" dirty="0"/>
              <a:t>(Chamfer Distance Transform)</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311369" y="1123292"/>
                <a:ext cx="8410902" cy="5185435"/>
              </a:xfrm>
            </p:spPr>
            <p:txBody>
              <a:bodyPr/>
              <a:lstStyle/>
              <a:p>
                <a:r>
                  <a:rPr lang="zh-CN" altLang="en-US" dirty="0"/>
                  <a:t>计算复杂度分析</a:t>
                </a:r>
                <a:endParaRPr lang="en-US" altLang="zh-CN" dirty="0"/>
              </a:p>
              <a:p>
                <a:pPr lvl="1"/>
                <a:r>
                  <a:rPr lang="zh-CN" altLang="en-US" dirty="0"/>
                  <a:t>假设测试图像中边缘点数量为</a:t>
                </a:r>
                <a14:m>
                  <m:oMath xmlns:m="http://schemas.openxmlformats.org/officeDocument/2006/math">
                    <m:r>
                      <a:rPr lang="en-US" altLang="zh-CN">
                        <a:latin typeface="Cambria Math" panose="02040503050406030204" pitchFamily="18" charset="0"/>
                      </a:rPr>
                      <m:t>𝑀</m:t>
                    </m:r>
                    <m:r>
                      <a:rPr lang="zh-CN" altLang="en-US">
                        <a:latin typeface="Cambria Math" panose="02040503050406030204" pitchFamily="18" charset="0"/>
                      </a:rPr>
                      <m:t>，</m:t>
                    </m:r>
                  </m:oMath>
                </a14:m>
                <a:r>
                  <a:rPr lang="zh-CN" altLang="en-US" dirty="0"/>
                  <a:t>所有像素点数量为</a:t>
                </a:r>
                <a14:m>
                  <m:oMath xmlns:m="http://schemas.openxmlformats.org/officeDocument/2006/math">
                    <m:r>
                      <a:rPr lang="en-US" altLang="zh-CN">
                        <a:latin typeface="Cambria Math" panose="02040503050406030204" pitchFamily="18" charset="0"/>
                      </a:rPr>
                      <m:t>𝑃</m:t>
                    </m:r>
                  </m:oMath>
                </a14:m>
                <a:r>
                  <a:rPr lang="zh-CN" altLang="en-US" dirty="0"/>
                  <a:t>，模板中边缘点数量为</a:t>
                </a:r>
                <a14:m>
                  <m:oMath xmlns:m="http://schemas.openxmlformats.org/officeDocument/2006/math">
                    <m:r>
                      <a:rPr lang="en-US" altLang="zh-CN" smtClean="0">
                        <a:latin typeface="Cambria Math" panose="02040503050406030204" pitchFamily="18" charset="0"/>
                      </a:rPr>
                      <m:t>𝑁</m:t>
                    </m:r>
                  </m:oMath>
                </a14:m>
                <a:r>
                  <a:rPr lang="zh-CN" altLang="en-US" dirty="0"/>
                  <a:t>，上述距离计算的复杂度为</a:t>
                </a:r>
                <a14:m>
                  <m:oMath xmlns:m="http://schemas.openxmlformats.org/officeDocument/2006/math">
                    <m:r>
                      <a:rPr lang="en-US" altLang="zh-CN" smtClean="0">
                        <a:latin typeface="Cambria Math" panose="02040503050406030204" pitchFamily="18" charset="0"/>
                      </a:rPr>
                      <m:t>𝑂</m:t>
                    </m:r>
                    <m:r>
                      <a:rPr lang="en-US" altLang="zh-CN" smtClean="0">
                        <a:latin typeface="Cambria Math" panose="02040503050406030204" pitchFamily="18" charset="0"/>
                      </a:rPr>
                      <m:t>(</m:t>
                    </m:r>
                    <m:r>
                      <a:rPr lang="en-US" altLang="zh-CN" smtClean="0">
                        <a:latin typeface="Cambria Math" panose="02040503050406030204" pitchFamily="18" charset="0"/>
                      </a:rPr>
                      <m:t>𝑀𝑁𝑃</m:t>
                    </m:r>
                    <m:r>
                      <a:rPr lang="en-US" altLang="zh-CN" smtClean="0">
                        <a:latin typeface="Cambria Math" panose="02040503050406030204" pitchFamily="18" charset="0"/>
                      </a:rPr>
                      <m:t>)</m:t>
                    </m:r>
                  </m:oMath>
                </a14:m>
                <a:endParaRPr lang="en-US" altLang="zh-CN" dirty="0"/>
              </a:p>
              <a:p>
                <a:pPr lvl="1"/>
                <a:r>
                  <a:rPr lang="zh-CN" altLang="en-US" dirty="0"/>
                  <a:t>上面距离测度存在大量计算冗余</a:t>
                </a:r>
                <a:endParaRPr lang="en-US" altLang="zh-CN" dirty="0"/>
              </a:p>
              <a:p>
                <a:r>
                  <a:rPr lang="zh-CN" altLang="en-US" dirty="0"/>
                  <a:t>如何降低冗余？</a:t>
                </a:r>
                <a:endParaRPr lang="en-US" altLang="zh-CN" dirty="0"/>
              </a:p>
              <a:p>
                <a:pPr lvl="1"/>
                <a:r>
                  <a:rPr lang="zh-CN" altLang="en-US" dirty="0"/>
                  <a:t>事先计算测试图像中边缘点的距离变换</a:t>
                </a:r>
                <a:endParaRPr lang="en-US" altLang="zh-CN" dirty="0"/>
              </a:p>
              <a:p>
                <a:pPr lvl="1"/>
                <a:r>
                  <a:rPr lang="zh-CN" altLang="en-US" dirty="0"/>
                  <a:t>图</a:t>
                </a:r>
                <a14:m>
                  <m:oMath xmlns:m="http://schemas.openxmlformats.org/officeDocument/2006/math">
                    <m:r>
                      <a:rPr lang="en-US" altLang="zh-CN">
                        <a:latin typeface="Cambria Math" panose="02040503050406030204" pitchFamily="18" charset="0"/>
                      </a:rPr>
                      <m:t> </m:t>
                    </m:r>
                    <m:r>
                      <a:rPr lang="en-US" altLang="zh-CN">
                        <a:latin typeface="Cambria Math" panose="02040503050406030204" pitchFamily="18" charset="0"/>
                      </a:rPr>
                      <m:t>𝐼</m:t>
                    </m:r>
                    <m:r>
                      <a:rPr lang="en-US" altLang="zh-CN">
                        <a:latin typeface="Cambria Math" panose="02040503050406030204" pitchFamily="18" charset="0"/>
                      </a:rPr>
                      <m:t> </m:t>
                    </m:r>
                  </m:oMath>
                </a14:m>
                <a:r>
                  <a:rPr lang="zh-CN" altLang="en-US" dirty="0"/>
                  <a:t>中的边缘点集合</a:t>
                </a:r>
                <a14:m>
                  <m:oMath xmlns:m="http://schemas.openxmlformats.org/officeDocument/2006/math">
                    <m:r>
                      <a:rPr lang="en-US" altLang="zh-CN">
                        <a:latin typeface="Cambria Math" panose="02040503050406030204" pitchFamily="18" charset="0"/>
                      </a:rPr>
                      <m:t>𝑬</m:t>
                    </m:r>
                  </m:oMath>
                </a14:m>
                <a:r>
                  <a:rPr lang="zh-CN" altLang="en-US" dirty="0"/>
                  <a:t>，像素点</a:t>
                </a:r>
                <a14:m>
                  <m:oMath xmlns:m="http://schemas.openxmlformats.org/officeDocument/2006/math">
                    <m:r>
                      <a:rPr lang="en-US" altLang="zh-CN">
                        <a:latin typeface="Cambria Math" panose="02040503050406030204" pitchFamily="18" charset="0"/>
                      </a:rPr>
                      <m:t>𝒑</m:t>
                    </m:r>
                  </m:oMath>
                </a14:m>
                <a:r>
                  <a:rPr lang="zh-CN" altLang="en-US" dirty="0"/>
                  <a:t>的距离变换结果为：</a:t>
                </a:r>
                <a:endParaRPr lang="en-US" altLang="zh-CN" dirty="0"/>
              </a:p>
              <a:p>
                <a:pPr lvl="1"/>
                <a14:m>
                  <m:oMath xmlns:m="http://schemas.openxmlformats.org/officeDocument/2006/math">
                    <m:sSub>
                      <m:sSubPr>
                        <m:ctrlPr>
                          <a:rPr lang="en-US" altLang="zh-CN" i="1">
                            <a:latin typeface="Cambria Math" panose="02040503050406030204" pitchFamily="18" charset="0"/>
                          </a:rPr>
                        </m:ctrlPr>
                      </m:sSubPr>
                      <m:e>
                        <m:r>
                          <a:rPr lang="en-US" altLang="zh-CN">
                            <a:latin typeface="Cambria Math" panose="02040503050406030204" pitchFamily="18" charset="0"/>
                          </a:rPr>
                          <m:t>𝐷𝐹</m:t>
                        </m:r>
                      </m:e>
                      <m:sub>
                        <m:r>
                          <a:rPr lang="en-US" altLang="zh-CN">
                            <a:latin typeface="Cambria Math" panose="02040503050406030204" pitchFamily="18" charset="0"/>
                          </a:rPr>
                          <m:t>𝐼</m:t>
                        </m:r>
                      </m:sub>
                    </m:sSub>
                    <m:d>
                      <m:dPr>
                        <m:ctrlPr>
                          <a:rPr lang="en-US" altLang="zh-CN" i="1">
                            <a:latin typeface="Cambria Math" panose="02040503050406030204" pitchFamily="18" charset="0"/>
                          </a:rPr>
                        </m:ctrlPr>
                      </m:dPr>
                      <m:e>
                        <m:r>
                          <a:rPr lang="en-US" altLang="zh-CN">
                            <a:latin typeface="Cambria Math" panose="02040503050406030204" pitchFamily="18" charset="0"/>
                          </a:rPr>
                          <m:t>𝒑</m:t>
                        </m:r>
                      </m:e>
                    </m:d>
                    <m:r>
                      <a:rPr lang="en-US" altLang="zh-CN">
                        <a:latin typeface="Cambria Math" panose="02040503050406030204" pitchFamily="18" charset="0"/>
                      </a:rPr>
                      <m:t>=</m:t>
                    </m:r>
                    <m:func>
                      <m:funcPr>
                        <m:ctrlPr>
                          <a:rPr lang="en-US" altLang="zh-CN" i="1">
                            <a:latin typeface="Cambria Math" panose="02040503050406030204" pitchFamily="18" charset="0"/>
                          </a:rPr>
                        </m:ctrlPr>
                      </m:funcPr>
                      <m:fName>
                        <m:sSub>
                          <m:sSubPr>
                            <m:ctrlPr>
                              <a:rPr lang="en-US" altLang="zh-CN" i="1">
                                <a:latin typeface="Cambria Math" panose="02040503050406030204" pitchFamily="18" charset="0"/>
                              </a:rPr>
                            </m:ctrlPr>
                          </m:sSubPr>
                          <m:e>
                            <m:r>
                              <m:rPr>
                                <m:sty m:val="p"/>
                              </m:rPr>
                              <a:rPr lang="en-US" altLang="zh-CN">
                                <a:latin typeface="Cambria Math" panose="02040503050406030204" pitchFamily="18" charset="0"/>
                              </a:rPr>
                              <m:t>min</m:t>
                            </m:r>
                          </m:e>
                          <m:sub>
                            <m:r>
                              <a:rPr lang="en-US" altLang="zh-CN">
                                <a:latin typeface="Cambria Math" panose="02040503050406030204" pitchFamily="18" charset="0"/>
                              </a:rPr>
                              <m:t>𝒙</m:t>
                            </m:r>
                            <m:r>
                              <a:rPr lang="en-US" altLang="zh-CN">
                                <a:latin typeface="Cambria Math" panose="02040503050406030204" pitchFamily="18" charset="0"/>
                              </a:rPr>
                              <m:t>∈</m:t>
                            </m:r>
                            <m:r>
                              <a:rPr lang="en-US" altLang="zh-CN">
                                <a:latin typeface="Cambria Math" panose="02040503050406030204" pitchFamily="18" charset="0"/>
                              </a:rPr>
                              <m:t>𝑬</m:t>
                            </m:r>
                          </m:sub>
                        </m:sSub>
                      </m:fName>
                      <m:e>
                        <m:r>
                          <a:rPr lang="en-US" altLang="zh-CN">
                            <a:latin typeface="Cambria Math" panose="02040503050406030204" pitchFamily="18" charset="0"/>
                          </a:rPr>
                          <m:t>𝑑𝑖𝑠𝑡</m:t>
                        </m:r>
                        <m:r>
                          <a:rPr lang="en-US" altLang="zh-CN">
                            <a:latin typeface="Cambria Math" panose="02040503050406030204" pitchFamily="18" charset="0"/>
                          </a:rPr>
                          <m:t>(</m:t>
                        </m:r>
                        <m:r>
                          <a:rPr lang="en-US" altLang="zh-CN">
                            <a:latin typeface="Cambria Math" panose="02040503050406030204" pitchFamily="18" charset="0"/>
                          </a:rPr>
                          <m:t>𝒑</m:t>
                        </m:r>
                        <m:r>
                          <a:rPr lang="en-US" altLang="zh-CN">
                            <a:latin typeface="Cambria Math" panose="02040503050406030204" pitchFamily="18" charset="0"/>
                          </a:rPr>
                          <m:t>,</m:t>
                        </m:r>
                        <m:r>
                          <a:rPr lang="en-US" altLang="zh-CN">
                            <a:latin typeface="Cambria Math" panose="02040503050406030204" pitchFamily="18" charset="0"/>
                          </a:rPr>
                          <m:t>𝒙</m:t>
                        </m:r>
                        <m:r>
                          <a:rPr lang="en-US" altLang="zh-CN">
                            <a:latin typeface="Cambria Math" panose="02040503050406030204" pitchFamily="18" charset="0"/>
                          </a:rPr>
                          <m:t>)</m:t>
                        </m:r>
                      </m:e>
                    </m:func>
                  </m:oMath>
                </a14:m>
                <a:r>
                  <a:rPr lang="zh-CN" altLang="en-US" dirty="0"/>
                  <a:t>，其中</a:t>
                </a:r>
                <a14:m>
                  <m:oMath xmlns:m="http://schemas.openxmlformats.org/officeDocument/2006/math">
                    <m:r>
                      <a:rPr lang="en-US" altLang="zh-CN">
                        <a:latin typeface="Cambria Math" panose="02040503050406030204" pitchFamily="18" charset="0"/>
                      </a:rPr>
                      <m:t>𝑑𝑖𝑠𝑡</m:t>
                    </m:r>
                    <m:r>
                      <a:rPr lang="en-US" altLang="zh-CN">
                        <a:latin typeface="Cambria Math" panose="02040503050406030204" pitchFamily="18" charset="0"/>
                      </a:rPr>
                      <m:t>(∙,∙)</m:t>
                    </m:r>
                    <m:r>
                      <a:rPr lang="zh-CN" altLang="en-US">
                        <a:latin typeface="Cambria Math" panose="02040503050406030204" pitchFamily="18" charset="0"/>
                      </a:rPr>
                      <m:t>表示</m:t>
                    </m:r>
                  </m:oMath>
                </a14:m>
                <a:r>
                  <a:rPr lang="zh-CN" altLang="en-US" dirty="0"/>
                  <a:t>距离函数，如棋盘距离</a:t>
                </a:r>
                <a:endParaRPr lang="en-US" altLang="zh-CN" dirty="0"/>
              </a:p>
              <a:p>
                <a:pPr lvl="1"/>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311369" y="1123292"/>
                <a:ext cx="8410902" cy="5185435"/>
              </a:xfrm>
              <a:blipFill>
                <a:blip r:embed="rId2"/>
                <a:stretch>
                  <a:fillRect l="-942" t="-1293" r="-580"/>
                </a:stretch>
              </a:blipFill>
            </p:spPr>
            <p:txBody>
              <a:bodyPr/>
              <a:lstStyle/>
              <a:p>
                <a:r>
                  <a:rPr lang="zh-CN" altLang="en-US">
                    <a:noFill/>
                  </a:rPr>
                  <a:t> </a:t>
                </a:r>
              </a:p>
            </p:txBody>
          </p:sp>
        </mc:Fallback>
      </mc:AlternateContent>
      <p:grpSp>
        <p:nvGrpSpPr>
          <p:cNvPr id="4" name="Group 4"/>
          <p:cNvGrpSpPr>
            <a:grpSpLocks/>
          </p:cNvGrpSpPr>
          <p:nvPr/>
        </p:nvGrpSpPr>
        <p:grpSpPr bwMode="auto">
          <a:xfrm>
            <a:off x="5400901" y="4663484"/>
            <a:ext cx="2434999" cy="2100854"/>
            <a:chOff x="636" y="2339"/>
            <a:chExt cx="1861" cy="1482"/>
          </a:xfrm>
        </p:grpSpPr>
        <p:sp>
          <p:nvSpPr>
            <p:cNvPr id="5" name="Rectangle 5"/>
            <p:cNvSpPr>
              <a:spLocks noChangeArrowheads="1"/>
            </p:cNvSpPr>
            <p:nvPr/>
          </p:nvSpPr>
          <p:spPr bwMode="auto">
            <a:xfrm>
              <a:off x="650"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6" name="Text Box 6"/>
            <p:cNvSpPr txBox="1">
              <a:spLocks noChangeArrowheads="1"/>
            </p:cNvSpPr>
            <p:nvPr/>
          </p:nvSpPr>
          <p:spPr bwMode="auto">
            <a:xfrm>
              <a:off x="664" y="321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3</a:t>
              </a:r>
            </a:p>
          </p:txBody>
        </p:sp>
        <p:sp>
          <p:nvSpPr>
            <p:cNvPr id="7" name="Rectangle 7"/>
            <p:cNvSpPr>
              <a:spLocks noChangeArrowheads="1"/>
            </p:cNvSpPr>
            <p:nvPr/>
          </p:nvSpPr>
          <p:spPr bwMode="auto">
            <a:xfrm>
              <a:off x="650"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8" name="Text Box 8"/>
            <p:cNvSpPr txBox="1">
              <a:spLocks noChangeArrowheads="1"/>
            </p:cNvSpPr>
            <p:nvPr/>
          </p:nvSpPr>
          <p:spPr bwMode="auto">
            <a:xfrm>
              <a:off x="664" y="339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4</a:t>
              </a:r>
            </a:p>
          </p:txBody>
        </p:sp>
        <p:sp>
          <p:nvSpPr>
            <p:cNvPr id="9" name="Rectangle 9"/>
            <p:cNvSpPr>
              <a:spLocks noChangeArrowheads="1"/>
            </p:cNvSpPr>
            <p:nvPr/>
          </p:nvSpPr>
          <p:spPr bwMode="auto">
            <a:xfrm>
              <a:off x="874"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0" name="Text Box 10"/>
            <p:cNvSpPr txBox="1">
              <a:spLocks noChangeArrowheads="1"/>
            </p:cNvSpPr>
            <p:nvPr/>
          </p:nvSpPr>
          <p:spPr bwMode="auto">
            <a:xfrm>
              <a:off x="888" y="321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2</a:t>
              </a:r>
            </a:p>
          </p:txBody>
        </p:sp>
        <p:sp>
          <p:nvSpPr>
            <p:cNvPr id="11" name="Rectangle 11"/>
            <p:cNvSpPr>
              <a:spLocks noChangeArrowheads="1"/>
            </p:cNvSpPr>
            <p:nvPr/>
          </p:nvSpPr>
          <p:spPr bwMode="auto">
            <a:xfrm>
              <a:off x="874"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2" name="Text Box 12"/>
            <p:cNvSpPr txBox="1">
              <a:spLocks noChangeArrowheads="1"/>
            </p:cNvSpPr>
            <p:nvPr/>
          </p:nvSpPr>
          <p:spPr bwMode="auto">
            <a:xfrm>
              <a:off x="888" y="339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3</a:t>
              </a:r>
            </a:p>
          </p:txBody>
        </p:sp>
        <p:sp>
          <p:nvSpPr>
            <p:cNvPr id="13" name="Rectangle 13"/>
            <p:cNvSpPr>
              <a:spLocks noChangeArrowheads="1"/>
            </p:cNvSpPr>
            <p:nvPr/>
          </p:nvSpPr>
          <p:spPr bwMode="auto">
            <a:xfrm>
              <a:off x="1098"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4" name="Text Box 14"/>
            <p:cNvSpPr txBox="1">
              <a:spLocks noChangeArrowheads="1"/>
            </p:cNvSpPr>
            <p:nvPr/>
          </p:nvSpPr>
          <p:spPr bwMode="auto">
            <a:xfrm>
              <a:off x="1112" y="321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2</a:t>
              </a:r>
            </a:p>
          </p:txBody>
        </p:sp>
        <p:sp>
          <p:nvSpPr>
            <p:cNvPr id="15" name="Rectangle 15"/>
            <p:cNvSpPr>
              <a:spLocks noChangeArrowheads="1"/>
            </p:cNvSpPr>
            <p:nvPr/>
          </p:nvSpPr>
          <p:spPr bwMode="auto">
            <a:xfrm>
              <a:off x="1098"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6" name="Text Box 16"/>
            <p:cNvSpPr txBox="1">
              <a:spLocks noChangeArrowheads="1"/>
            </p:cNvSpPr>
            <p:nvPr/>
          </p:nvSpPr>
          <p:spPr bwMode="auto">
            <a:xfrm>
              <a:off x="1112" y="339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3</a:t>
              </a:r>
            </a:p>
          </p:txBody>
        </p:sp>
        <p:sp>
          <p:nvSpPr>
            <p:cNvPr id="17" name="Rectangle 17"/>
            <p:cNvSpPr>
              <a:spLocks noChangeArrowheads="1"/>
            </p:cNvSpPr>
            <p:nvPr/>
          </p:nvSpPr>
          <p:spPr bwMode="auto">
            <a:xfrm>
              <a:off x="650"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8" name="Text Box 18"/>
            <p:cNvSpPr txBox="1">
              <a:spLocks noChangeArrowheads="1"/>
            </p:cNvSpPr>
            <p:nvPr/>
          </p:nvSpPr>
          <p:spPr bwMode="auto">
            <a:xfrm>
              <a:off x="664" y="357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5</a:t>
              </a:r>
            </a:p>
          </p:txBody>
        </p:sp>
        <p:sp>
          <p:nvSpPr>
            <p:cNvPr id="19" name="Rectangle 19"/>
            <p:cNvSpPr>
              <a:spLocks noChangeArrowheads="1"/>
            </p:cNvSpPr>
            <p:nvPr/>
          </p:nvSpPr>
          <p:spPr bwMode="auto">
            <a:xfrm>
              <a:off x="874"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0" name="Text Box 20"/>
            <p:cNvSpPr txBox="1">
              <a:spLocks noChangeArrowheads="1"/>
            </p:cNvSpPr>
            <p:nvPr/>
          </p:nvSpPr>
          <p:spPr bwMode="auto">
            <a:xfrm>
              <a:off x="888" y="357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4</a:t>
              </a:r>
            </a:p>
          </p:txBody>
        </p:sp>
        <p:sp>
          <p:nvSpPr>
            <p:cNvPr id="21" name="Rectangle 21"/>
            <p:cNvSpPr>
              <a:spLocks noChangeArrowheads="1"/>
            </p:cNvSpPr>
            <p:nvPr/>
          </p:nvSpPr>
          <p:spPr bwMode="auto">
            <a:xfrm>
              <a:off x="1098"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2" name="Text Box 22"/>
            <p:cNvSpPr txBox="1">
              <a:spLocks noChangeArrowheads="1"/>
            </p:cNvSpPr>
            <p:nvPr/>
          </p:nvSpPr>
          <p:spPr bwMode="auto">
            <a:xfrm>
              <a:off x="1112" y="357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4</a:t>
              </a:r>
            </a:p>
          </p:txBody>
        </p:sp>
        <p:sp>
          <p:nvSpPr>
            <p:cNvPr id="23" name="Rectangle 23"/>
            <p:cNvSpPr>
              <a:spLocks noChangeArrowheads="1"/>
            </p:cNvSpPr>
            <p:nvPr/>
          </p:nvSpPr>
          <p:spPr bwMode="auto">
            <a:xfrm>
              <a:off x="1330"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4" name="Text Box 24"/>
            <p:cNvSpPr txBox="1">
              <a:spLocks noChangeArrowheads="1"/>
            </p:cNvSpPr>
            <p:nvPr/>
          </p:nvSpPr>
          <p:spPr bwMode="auto">
            <a:xfrm>
              <a:off x="1344" y="321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2</a:t>
              </a:r>
            </a:p>
          </p:txBody>
        </p:sp>
        <p:sp>
          <p:nvSpPr>
            <p:cNvPr id="25" name="Rectangle 25"/>
            <p:cNvSpPr>
              <a:spLocks noChangeArrowheads="1"/>
            </p:cNvSpPr>
            <p:nvPr/>
          </p:nvSpPr>
          <p:spPr bwMode="auto">
            <a:xfrm>
              <a:off x="1330"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6" name="Text Box 26"/>
            <p:cNvSpPr txBox="1">
              <a:spLocks noChangeArrowheads="1"/>
            </p:cNvSpPr>
            <p:nvPr/>
          </p:nvSpPr>
          <p:spPr bwMode="auto">
            <a:xfrm>
              <a:off x="1344" y="339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2</a:t>
              </a:r>
            </a:p>
          </p:txBody>
        </p:sp>
        <p:sp>
          <p:nvSpPr>
            <p:cNvPr id="27" name="Rectangle 27"/>
            <p:cNvSpPr>
              <a:spLocks noChangeArrowheads="1"/>
            </p:cNvSpPr>
            <p:nvPr/>
          </p:nvSpPr>
          <p:spPr bwMode="auto">
            <a:xfrm>
              <a:off x="1330"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8" name="Text Box 28"/>
            <p:cNvSpPr txBox="1">
              <a:spLocks noChangeArrowheads="1"/>
            </p:cNvSpPr>
            <p:nvPr/>
          </p:nvSpPr>
          <p:spPr bwMode="auto">
            <a:xfrm>
              <a:off x="1344" y="357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3</a:t>
              </a:r>
            </a:p>
          </p:txBody>
        </p:sp>
        <p:sp>
          <p:nvSpPr>
            <p:cNvPr id="29" name="Rectangle 29"/>
            <p:cNvSpPr>
              <a:spLocks noChangeArrowheads="1"/>
            </p:cNvSpPr>
            <p:nvPr/>
          </p:nvSpPr>
          <p:spPr bwMode="auto">
            <a:xfrm>
              <a:off x="1562"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30" name="Text Box 30"/>
            <p:cNvSpPr txBox="1">
              <a:spLocks noChangeArrowheads="1"/>
            </p:cNvSpPr>
            <p:nvPr/>
          </p:nvSpPr>
          <p:spPr bwMode="auto">
            <a:xfrm>
              <a:off x="1576" y="321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1</a:t>
              </a:r>
            </a:p>
          </p:txBody>
        </p:sp>
        <p:sp>
          <p:nvSpPr>
            <p:cNvPr id="31" name="Rectangle 31"/>
            <p:cNvSpPr>
              <a:spLocks noChangeArrowheads="1"/>
            </p:cNvSpPr>
            <p:nvPr/>
          </p:nvSpPr>
          <p:spPr bwMode="auto">
            <a:xfrm>
              <a:off x="1562"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32" name="Text Box 32"/>
            <p:cNvSpPr txBox="1">
              <a:spLocks noChangeArrowheads="1"/>
            </p:cNvSpPr>
            <p:nvPr/>
          </p:nvSpPr>
          <p:spPr bwMode="auto">
            <a:xfrm>
              <a:off x="1576" y="339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1</a:t>
              </a:r>
            </a:p>
          </p:txBody>
        </p:sp>
        <p:sp>
          <p:nvSpPr>
            <p:cNvPr id="33" name="Rectangle 33"/>
            <p:cNvSpPr>
              <a:spLocks noChangeArrowheads="1"/>
            </p:cNvSpPr>
            <p:nvPr/>
          </p:nvSpPr>
          <p:spPr bwMode="auto">
            <a:xfrm>
              <a:off x="1562"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34" name="Text Box 34"/>
            <p:cNvSpPr txBox="1">
              <a:spLocks noChangeArrowheads="1"/>
            </p:cNvSpPr>
            <p:nvPr/>
          </p:nvSpPr>
          <p:spPr bwMode="auto">
            <a:xfrm>
              <a:off x="1576" y="357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2</a:t>
              </a:r>
            </a:p>
          </p:txBody>
        </p:sp>
        <p:sp>
          <p:nvSpPr>
            <p:cNvPr id="35" name="Rectangle 35"/>
            <p:cNvSpPr>
              <a:spLocks noChangeArrowheads="1"/>
            </p:cNvSpPr>
            <p:nvPr/>
          </p:nvSpPr>
          <p:spPr bwMode="auto">
            <a:xfrm>
              <a:off x="650"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36" name="Text Box 36"/>
            <p:cNvSpPr txBox="1">
              <a:spLocks noChangeArrowheads="1"/>
            </p:cNvSpPr>
            <p:nvPr/>
          </p:nvSpPr>
          <p:spPr bwMode="auto">
            <a:xfrm>
              <a:off x="664" y="3043"/>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2</a:t>
              </a:r>
            </a:p>
          </p:txBody>
        </p:sp>
        <p:sp>
          <p:nvSpPr>
            <p:cNvPr id="37" name="Rectangle 37"/>
            <p:cNvSpPr>
              <a:spLocks noChangeArrowheads="1"/>
            </p:cNvSpPr>
            <p:nvPr/>
          </p:nvSpPr>
          <p:spPr bwMode="auto">
            <a:xfrm>
              <a:off x="874"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38" name="Text Box 38"/>
            <p:cNvSpPr txBox="1">
              <a:spLocks noChangeArrowheads="1"/>
            </p:cNvSpPr>
            <p:nvPr/>
          </p:nvSpPr>
          <p:spPr bwMode="auto">
            <a:xfrm>
              <a:off x="888" y="3043"/>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1</a:t>
              </a:r>
            </a:p>
          </p:txBody>
        </p:sp>
        <p:sp>
          <p:nvSpPr>
            <p:cNvPr id="39" name="Rectangle 39"/>
            <p:cNvSpPr>
              <a:spLocks noChangeArrowheads="1"/>
            </p:cNvSpPr>
            <p:nvPr/>
          </p:nvSpPr>
          <p:spPr bwMode="auto">
            <a:xfrm>
              <a:off x="1098"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40" name="Text Box 40"/>
            <p:cNvSpPr txBox="1">
              <a:spLocks noChangeArrowheads="1"/>
            </p:cNvSpPr>
            <p:nvPr/>
          </p:nvSpPr>
          <p:spPr bwMode="auto">
            <a:xfrm>
              <a:off x="1112" y="3043"/>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1</a:t>
              </a:r>
            </a:p>
          </p:txBody>
        </p:sp>
        <p:sp>
          <p:nvSpPr>
            <p:cNvPr id="41" name="Rectangle 41"/>
            <p:cNvSpPr>
              <a:spLocks noChangeArrowheads="1"/>
            </p:cNvSpPr>
            <p:nvPr/>
          </p:nvSpPr>
          <p:spPr bwMode="auto">
            <a:xfrm>
              <a:off x="1330"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42" name="Text Box 42"/>
            <p:cNvSpPr txBox="1">
              <a:spLocks noChangeArrowheads="1"/>
            </p:cNvSpPr>
            <p:nvPr/>
          </p:nvSpPr>
          <p:spPr bwMode="auto">
            <a:xfrm>
              <a:off x="1344" y="3043"/>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2</a:t>
              </a:r>
            </a:p>
          </p:txBody>
        </p:sp>
        <p:sp>
          <p:nvSpPr>
            <p:cNvPr id="43" name="Rectangle 43"/>
            <p:cNvSpPr>
              <a:spLocks noChangeArrowheads="1"/>
            </p:cNvSpPr>
            <p:nvPr/>
          </p:nvSpPr>
          <p:spPr bwMode="auto">
            <a:xfrm>
              <a:off x="1562"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44" name="Text Box 44"/>
            <p:cNvSpPr txBox="1">
              <a:spLocks noChangeArrowheads="1"/>
            </p:cNvSpPr>
            <p:nvPr/>
          </p:nvSpPr>
          <p:spPr bwMode="auto">
            <a:xfrm>
              <a:off x="1576" y="3043"/>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1</a:t>
              </a:r>
            </a:p>
          </p:txBody>
        </p:sp>
        <p:sp>
          <p:nvSpPr>
            <p:cNvPr id="45" name="Rectangle 45"/>
            <p:cNvSpPr>
              <a:spLocks noChangeArrowheads="1"/>
            </p:cNvSpPr>
            <p:nvPr/>
          </p:nvSpPr>
          <p:spPr bwMode="auto">
            <a:xfrm>
              <a:off x="650" y="2904"/>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46" name="Text Box 46"/>
            <p:cNvSpPr txBox="1">
              <a:spLocks noChangeArrowheads="1"/>
            </p:cNvSpPr>
            <p:nvPr/>
          </p:nvSpPr>
          <p:spPr bwMode="auto">
            <a:xfrm>
              <a:off x="664" y="2867"/>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1</a:t>
              </a:r>
            </a:p>
          </p:txBody>
        </p:sp>
        <p:sp>
          <p:nvSpPr>
            <p:cNvPr id="47" name="Rectangle 47"/>
            <p:cNvSpPr>
              <a:spLocks noChangeArrowheads="1"/>
            </p:cNvSpPr>
            <p:nvPr/>
          </p:nvSpPr>
          <p:spPr bwMode="auto">
            <a:xfrm>
              <a:off x="874" y="2904"/>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48" name="Text Box 48"/>
            <p:cNvSpPr txBox="1">
              <a:spLocks noChangeArrowheads="1"/>
            </p:cNvSpPr>
            <p:nvPr/>
          </p:nvSpPr>
          <p:spPr bwMode="auto">
            <a:xfrm>
              <a:off x="888" y="2867"/>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0</a:t>
              </a:r>
            </a:p>
          </p:txBody>
        </p:sp>
        <p:sp>
          <p:nvSpPr>
            <p:cNvPr id="49" name="Rectangle 49"/>
            <p:cNvSpPr>
              <a:spLocks noChangeArrowheads="1"/>
            </p:cNvSpPr>
            <p:nvPr/>
          </p:nvSpPr>
          <p:spPr bwMode="auto">
            <a:xfrm>
              <a:off x="1098" y="2904"/>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50" name="Text Box 50"/>
            <p:cNvSpPr txBox="1">
              <a:spLocks noChangeArrowheads="1"/>
            </p:cNvSpPr>
            <p:nvPr/>
          </p:nvSpPr>
          <p:spPr bwMode="auto">
            <a:xfrm>
              <a:off x="1112" y="2867"/>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0</a:t>
              </a:r>
            </a:p>
          </p:txBody>
        </p:sp>
        <p:sp>
          <p:nvSpPr>
            <p:cNvPr id="51" name="Rectangle 51"/>
            <p:cNvSpPr>
              <a:spLocks noChangeArrowheads="1"/>
            </p:cNvSpPr>
            <p:nvPr/>
          </p:nvSpPr>
          <p:spPr bwMode="auto">
            <a:xfrm>
              <a:off x="1330" y="2904"/>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52" name="Text Box 52"/>
            <p:cNvSpPr txBox="1">
              <a:spLocks noChangeArrowheads="1"/>
            </p:cNvSpPr>
            <p:nvPr/>
          </p:nvSpPr>
          <p:spPr bwMode="auto">
            <a:xfrm>
              <a:off x="1344" y="2867"/>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dirty="0"/>
                <a:t>1</a:t>
              </a:r>
            </a:p>
          </p:txBody>
        </p:sp>
        <p:sp>
          <p:nvSpPr>
            <p:cNvPr id="53" name="Rectangle 53"/>
            <p:cNvSpPr>
              <a:spLocks noChangeArrowheads="1"/>
            </p:cNvSpPr>
            <p:nvPr/>
          </p:nvSpPr>
          <p:spPr bwMode="auto">
            <a:xfrm>
              <a:off x="1562" y="2904"/>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54" name="Text Box 54"/>
            <p:cNvSpPr txBox="1">
              <a:spLocks noChangeArrowheads="1"/>
            </p:cNvSpPr>
            <p:nvPr/>
          </p:nvSpPr>
          <p:spPr bwMode="auto">
            <a:xfrm>
              <a:off x="1576" y="2867"/>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2</a:t>
              </a:r>
            </a:p>
          </p:txBody>
        </p:sp>
        <p:sp>
          <p:nvSpPr>
            <p:cNvPr id="55" name="Rectangle 55"/>
            <p:cNvSpPr>
              <a:spLocks noChangeArrowheads="1"/>
            </p:cNvSpPr>
            <p:nvPr/>
          </p:nvSpPr>
          <p:spPr bwMode="auto">
            <a:xfrm>
              <a:off x="1794" y="2904"/>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56" name="Text Box 56"/>
            <p:cNvSpPr txBox="1">
              <a:spLocks noChangeArrowheads="1"/>
            </p:cNvSpPr>
            <p:nvPr/>
          </p:nvSpPr>
          <p:spPr bwMode="auto">
            <a:xfrm>
              <a:off x="1808" y="2867"/>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1</a:t>
              </a:r>
            </a:p>
          </p:txBody>
        </p:sp>
        <p:sp>
          <p:nvSpPr>
            <p:cNvPr id="57" name="Rectangle 57"/>
            <p:cNvSpPr>
              <a:spLocks noChangeArrowheads="1"/>
            </p:cNvSpPr>
            <p:nvPr/>
          </p:nvSpPr>
          <p:spPr bwMode="auto">
            <a:xfrm>
              <a:off x="1794" y="3080"/>
              <a:ext cx="238"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58" name="Text Box 58"/>
            <p:cNvSpPr txBox="1">
              <a:spLocks noChangeArrowheads="1"/>
            </p:cNvSpPr>
            <p:nvPr/>
          </p:nvSpPr>
          <p:spPr bwMode="auto">
            <a:xfrm>
              <a:off x="1808" y="3043"/>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0</a:t>
              </a:r>
            </a:p>
          </p:txBody>
        </p:sp>
        <p:sp>
          <p:nvSpPr>
            <p:cNvPr id="59" name="Rectangle 59"/>
            <p:cNvSpPr>
              <a:spLocks noChangeArrowheads="1"/>
            </p:cNvSpPr>
            <p:nvPr/>
          </p:nvSpPr>
          <p:spPr bwMode="auto">
            <a:xfrm>
              <a:off x="1794" y="3256"/>
              <a:ext cx="237"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60" name="Text Box 60"/>
            <p:cNvSpPr txBox="1">
              <a:spLocks noChangeArrowheads="1"/>
            </p:cNvSpPr>
            <p:nvPr/>
          </p:nvSpPr>
          <p:spPr bwMode="auto">
            <a:xfrm>
              <a:off x="1808" y="321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0</a:t>
              </a:r>
            </a:p>
          </p:txBody>
        </p:sp>
        <p:sp>
          <p:nvSpPr>
            <p:cNvPr id="61" name="Rectangle 61"/>
            <p:cNvSpPr>
              <a:spLocks noChangeArrowheads="1"/>
            </p:cNvSpPr>
            <p:nvPr/>
          </p:nvSpPr>
          <p:spPr bwMode="auto">
            <a:xfrm>
              <a:off x="1794" y="3432"/>
              <a:ext cx="238"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62" name="Text Box 62"/>
            <p:cNvSpPr txBox="1">
              <a:spLocks noChangeArrowheads="1"/>
            </p:cNvSpPr>
            <p:nvPr/>
          </p:nvSpPr>
          <p:spPr bwMode="auto">
            <a:xfrm>
              <a:off x="1808" y="339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0</a:t>
              </a:r>
            </a:p>
          </p:txBody>
        </p:sp>
        <p:sp>
          <p:nvSpPr>
            <p:cNvPr id="63" name="Rectangle 63"/>
            <p:cNvSpPr>
              <a:spLocks noChangeArrowheads="1"/>
            </p:cNvSpPr>
            <p:nvPr/>
          </p:nvSpPr>
          <p:spPr bwMode="auto">
            <a:xfrm>
              <a:off x="1794"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64" name="Text Box 64"/>
            <p:cNvSpPr txBox="1">
              <a:spLocks noChangeArrowheads="1"/>
            </p:cNvSpPr>
            <p:nvPr/>
          </p:nvSpPr>
          <p:spPr bwMode="auto">
            <a:xfrm>
              <a:off x="1808" y="357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1</a:t>
              </a:r>
            </a:p>
          </p:txBody>
        </p:sp>
        <p:sp>
          <p:nvSpPr>
            <p:cNvPr id="65" name="Rectangle 65"/>
            <p:cNvSpPr>
              <a:spLocks noChangeArrowheads="1"/>
            </p:cNvSpPr>
            <p:nvPr/>
          </p:nvSpPr>
          <p:spPr bwMode="auto">
            <a:xfrm>
              <a:off x="1794"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66" name="Text Box 66"/>
            <p:cNvSpPr txBox="1">
              <a:spLocks noChangeArrowheads="1"/>
            </p:cNvSpPr>
            <p:nvPr/>
          </p:nvSpPr>
          <p:spPr bwMode="auto">
            <a:xfrm>
              <a:off x="1808" y="269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2</a:t>
              </a:r>
            </a:p>
          </p:txBody>
        </p:sp>
        <p:sp>
          <p:nvSpPr>
            <p:cNvPr id="67" name="Rectangle 67"/>
            <p:cNvSpPr>
              <a:spLocks noChangeArrowheads="1"/>
            </p:cNvSpPr>
            <p:nvPr/>
          </p:nvSpPr>
          <p:spPr bwMode="auto">
            <a:xfrm>
              <a:off x="1562"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68" name="Text Box 68"/>
            <p:cNvSpPr txBox="1">
              <a:spLocks noChangeArrowheads="1"/>
            </p:cNvSpPr>
            <p:nvPr/>
          </p:nvSpPr>
          <p:spPr bwMode="auto">
            <a:xfrm>
              <a:off x="1576" y="269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3</a:t>
              </a:r>
            </a:p>
          </p:txBody>
        </p:sp>
        <p:sp>
          <p:nvSpPr>
            <p:cNvPr id="69" name="Rectangle 69"/>
            <p:cNvSpPr>
              <a:spLocks noChangeArrowheads="1"/>
            </p:cNvSpPr>
            <p:nvPr/>
          </p:nvSpPr>
          <p:spPr bwMode="auto">
            <a:xfrm>
              <a:off x="1330"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70" name="Text Box 70"/>
            <p:cNvSpPr txBox="1">
              <a:spLocks noChangeArrowheads="1"/>
            </p:cNvSpPr>
            <p:nvPr/>
          </p:nvSpPr>
          <p:spPr bwMode="auto">
            <a:xfrm>
              <a:off x="1344" y="269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2</a:t>
              </a:r>
            </a:p>
          </p:txBody>
        </p:sp>
        <p:sp>
          <p:nvSpPr>
            <p:cNvPr id="71" name="Rectangle 71"/>
            <p:cNvSpPr>
              <a:spLocks noChangeArrowheads="1"/>
            </p:cNvSpPr>
            <p:nvPr/>
          </p:nvSpPr>
          <p:spPr bwMode="auto">
            <a:xfrm>
              <a:off x="1098"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72" name="Text Box 72"/>
            <p:cNvSpPr txBox="1">
              <a:spLocks noChangeArrowheads="1"/>
            </p:cNvSpPr>
            <p:nvPr/>
          </p:nvSpPr>
          <p:spPr bwMode="auto">
            <a:xfrm>
              <a:off x="1112" y="269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1</a:t>
              </a:r>
            </a:p>
          </p:txBody>
        </p:sp>
        <p:sp>
          <p:nvSpPr>
            <p:cNvPr id="73" name="Rectangle 73"/>
            <p:cNvSpPr>
              <a:spLocks noChangeArrowheads="1"/>
            </p:cNvSpPr>
            <p:nvPr/>
          </p:nvSpPr>
          <p:spPr bwMode="auto">
            <a:xfrm>
              <a:off x="874" y="2728"/>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74" name="Text Box 74"/>
            <p:cNvSpPr txBox="1">
              <a:spLocks noChangeArrowheads="1"/>
            </p:cNvSpPr>
            <p:nvPr/>
          </p:nvSpPr>
          <p:spPr bwMode="auto">
            <a:xfrm>
              <a:off x="888" y="269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0</a:t>
              </a:r>
            </a:p>
          </p:txBody>
        </p:sp>
        <p:sp>
          <p:nvSpPr>
            <p:cNvPr id="75" name="Rectangle 75"/>
            <p:cNvSpPr>
              <a:spLocks noChangeArrowheads="1"/>
            </p:cNvSpPr>
            <p:nvPr/>
          </p:nvSpPr>
          <p:spPr bwMode="auto">
            <a:xfrm>
              <a:off x="650"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76" name="Text Box 76"/>
            <p:cNvSpPr txBox="1">
              <a:spLocks noChangeArrowheads="1"/>
            </p:cNvSpPr>
            <p:nvPr/>
          </p:nvSpPr>
          <p:spPr bwMode="auto">
            <a:xfrm>
              <a:off x="664" y="269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1</a:t>
              </a:r>
            </a:p>
          </p:txBody>
        </p:sp>
        <p:sp>
          <p:nvSpPr>
            <p:cNvPr id="77" name="Rectangle 77"/>
            <p:cNvSpPr>
              <a:spLocks noChangeArrowheads="1"/>
            </p:cNvSpPr>
            <p:nvPr/>
          </p:nvSpPr>
          <p:spPr bwMode="auto">
            <a:xfrm>
              <a:off x="650"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78" name="Text Box 78"/>
            <p:cNvSpPr txBox="1">
              <a:spLocks noChangeArrowheads="1"/>
            </p:cNvSpPr>
            <p:nvPr/>
          </p:nvSpPr>
          <p:spPr bwMode="auto">
            <a:xfrm>
              <a:off x="664" y="251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1</a:t>
              </a:r>
            </a:p>
          </p:txBody>
        </p:sp>
        <p:sp>
          <p:nvSpPr>
            <p:cNvPr id="79" name="Rectangle 79"/>
            <p:cNvSpPr>
              <a:spLocks noChangeArrowheads="1"/>
            </p:cNvSpPr>
            <p:nvPr/>
          </p:nvSpPr>
          <p:spPr bwMode="auto">
            <a:xfrm>
              <a:off x="874" y="2552"/>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80" name="Text Box 80"/>
            <p:cNvSpPr txBox="1">
              <a:spLocks noChangeArrowheads="1"/>
            </p:cNvSpPr>
            <p:nvPr/>
          </p:nvSpPr>
          <p:spPr bwMode="auto">
            <a:xfrm>
              <a:off x="888" y="251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0</a:t>
              </a:r>
            </a:p>
          </p:txBody>
        </p:sp>
        <p:sp>
          <p:nvSpPr>
            <p:cNvPr id="81" name="Rectangle 81"/>
            <p:cNvSpPr>
              <a:spLocks noChangeArrowheads="1"/>
            </p:cNvSpPr>
            <p:nvPr/>
          </p:nvSpPr>
          <p:spPr bwMode="auto">
            <a:xfrm>
              <a:off x="1098"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82" name="Text Box 82"/>
            <p:cNvSpPr txBox="1">
              <a:spLocks noChangeArrowheads="1"/>
            </p:cNvSpPr>
            <p:nvPr/>
          </p:nvSpPr>
          <p:spPr bwMode="auto">
            <a:xfrm>
              <a:off x="1112" y="251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1</a:t>
              </a:r>
            </a:p>
          </p:txBody>
        </p:sp>
        <p:sp>
          <p:nvSpPr>
            <p:cNvPr id="83" name="Rectangle 83"/>
            <p:cNvSpPr>
              <a:spLocks noChangeArrowheads="1"/>
            </p:cNvSpPr>
            <p:nvPr/>
          </p:nvSpPr>
          <p:spPr bwMode="auto">
            <a:xfrm>
              <a:off x="1330"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84" name="Text Box 84"/>
            <p:cNvSpPr txBox="1">
              <a:spLocks noChangeArrowheads="1"/>
            </p:cNvSpPr>
            <p:nvPr/>
          </p:nvSpPr>
          <p:spPr bwMode="auto">
            <a:xfrm>
              <a:off x="1344" y="251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2</a:t>
              </a:r>
            </a:p>
          </p:txBody>
        </p:sp>
        <p:sp>
          <p:nvSpPr>
            <p:cNvPr id="85" name="Rectangle 85"/>
            <p:cNvSpPr>
              <a:spLocks noChangeArrowheads="1"/>
            </p:cNvSpPr>
            <p:nvPr/>
          </p:nvSpPr>
          <p:spPr bwMode="auto">
            <a:xfrm>
              <a:off x="1562"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86" name="Text Box 86"/>
            <p:cNvSpPr txBox="1">
              <a:spLocks noChangeArrowheads="1"/>
            </p:cNvSpPr>
            <p:nvPr/>
          </p:nvSpPr>
          <p:spPr bwMode="auto">
            <a:xfrm>
              <a:off x="1576" y="251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3</a:t>
              </a:r>
            </a:p>
          </p:txBody>
        </p:sp>
        <p:sp>
          <p:nvSpPr>
            <p:cNvPr id="87" name="Rectangle 87"/>
            <p:cNvSpPr>
              <a:spLocks noChangeArrowheads="1"/>
            </p:cNvSpPr>
            <p:nvPr/>
          </p:nvSpPr>
          <p:spPr bwMode="auto">
            <a:xfrm>
              <a:off x="1794"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88" name="Text Box 88"/>
            <p:cNvSpPr txBox="1">
              <a:spLocks noChangeArrowheads="1"/>
            </p:cNvSpPr>
            <p:nvPr/>
          </p:nvSpPr>
          <p:spPr bwMode="auto">
            <a:xfrm>
              <a:off x="1808" y="251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3</a:t>
              </a:r>
            </a:p>
          </p:txBody>
        </p:sp>
        <p:sp>
          <p:nvSpPr>
            <p:cNvPr id="89" name="Rectangle 89"/>
            <p:cNvSpPr>
              <a:spLocks noChangeArrowheads="1"/>
            </p:cNvSpPr>
            <p:nvPr/>
          </p:nvSpPr>
          <p:spPr bwMode="auto">
            <a:xfrm>
              <a:off x="2026"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90" name="Text Box 90"/>
            <p:cNvSpPr txBox="1">
              <a:spLocks noChangeArrowheads="1"/>
            </p:cNvSpPr>
            <p:nvPr/>
          </p:nvSpPr>
          <p:spPr bwMode="auto">
            <a:xfrm>
              <a:off x="2040" y="251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2</a:t>
              </a:r>
            </a:p>
          </p:txBody>
        </p:sp>
        <p:sp>
          <p:nvSpPr>
            <p:cNvPr id="91" name="Rectangle 91"/>
            <p:cNvSpPr>
              <a:spLocks noChangeArrowheads="1"/>
            </p:cNvSpPr>
            <p:nvPr/>
          </p:nvSpPr>
          <p:spPr bwMode="auto">
            <a:xfrm>
              <a:off x="2026"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92" name="Text Box 92"/>
            <p:cNvSpPr txBox="1">
              <a:spLocks noChangeArrowheads="1"/>
            </p:cNvSpPr>
            <p:nvPr/>
          </p:nvSpPr>
          <p:spPr bwMode="auto">
            <a:xfrm>
              <a:off x="2040" y="269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1</a:t>
              </a:r>
            </a:p>
          </p:txBody>
        </p:sp>
        <p:sp>
          <p:nvSpPr>
            <p:cNvPr id="93" name="Rectangle 93"/>
            <p:cNvSpPr>
              <a:spLocks noChangeArrowheads="1"/>
            </p:cNvSpPr>
            <p:nvPr/>
          </p:nvSpPr>
          <p:spPr bwMode="auto">
            <a:xfrm>
              <a:off x="2026" y="2904"/>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94" name="Text Box 94"/>
            <p:cNvSpPr txBox="1">
              <a:spLocks noChangeArrowheads="1"/>
            </p:cNvSpPr>
            <p:nvPr/>
          </p:nvSpPr>
          <p:spPr bwMode="auto">
            <a:xfrm>
              <a:off x="2040" y="2867"/>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0</a:t>
              </a:r>
            </a:p>
          </p:txBody>
        </p:sp>
        <p:sp>
          <p:nvSpPr>
            <p:cNvPr id="95" name="Rectangle 95"/>
            <p:cNvSpPr>
              <a:spLocks noChangeArrowheads="1"/>
            </p:cNvSpPr>
            <p:nvPr/>
          </p:nvSpPr>
          <p:spPr bwMode="auto">
            <a:xfrm>
              <a:off x="2026"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96" name="Text Box 96"/>
            <p:cNvSpPr txBox="1">
              <a:spLocks noChangeArrowheads="1"/>
            </p:cNvSpPr>
            <p:nvPr/>
          </p:nvSpPr>
          <p:spPr bwMode="auto">
            <a:xfrm>
              <a:off x="2040" y="3043"/>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1</a:t>
              </a:r>
            </a:p>
          </p:txBody>
        </p:sp>
        <p:sp>
          <p:nvSpPr>
            <p:cNvPr id="97" name="Rectangle 97"/>
            <p:cNvSpPr>
              <a:spLocks noChangeArrowheads="1"/>
            </p:cNvSpPr>
            <p:nvPr/>
          </p:nvSpPr>
          <p:spPr bwMode="auto">
            <a:xfrm>
              <a:off x="2026"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98" name="Text Box 98"/>
            <p:cNvSpPr txBox="1">
              <a:spLocks noChangeArrowheads="1"/>
            </p:cNvSpPr>
            <p:nvPr/>
          </p:nvSpPr>
          <p:spPr bwMode="auto">
            <a:xfrm>
              <a:off x="2040" y="321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1</a:t>
              </a:r>
            </a:p>
          </p:txBody>
        </p:sp>
        <p:sp>
          <p:nvSpPr>
            <p:cNvPr id="99" name="Rectangle 99"/>
            <p:cNvSpPr>
              <a:spLocks noChangeArrowheads="1"/>
            </p:cNvSpPr>
            <p:nvPr/>
          </p:nvSpPr>
          <p:spPr bwMode="auto">
            <a:xfrm>
              <a:off x="2026"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00" name="Text Box 100"/>
            <p:cNvSpPr txBox="1">
              <a:spLocks noChangeArrowheads="1"/>
            </p:cNvSpPr>
            <p:nvPr/>
          </p:nvSpPr>
          <p:spPr bwMode="auto">
            <a:xfrm>
              <a:off x="2040" y="339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1</a:t>
              </a:r>
            </a:p>
          </p:txBody>
        </p:sp>
        <p:sp>
          <p:nvSpPr>
            <p:cNvPr id="101" name="Rectangle 101"/>
            <p:cNvSpPr>
              <a:spLocks noChangeArrowheads="1"/>
            </p:cNvSpPr>
            <p:nvPr/>
          </p:nvSpPr>
          <p:spPr bwMode="auto">
            <a:xfrm>
              <a:off x="2026" y="3608"/>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02" name="Text Box 102"/>
            <p:cNvSpPr txBox="1">
              <a:spLocks noChangeArrowheads="1"/>
            </p:cNvSpPr>
            <p:nvPr/>
          </p:nvSpPr>
          <p:spPr bwMode="auto">
            <a:xfrm>
              <a:off x="2040" y="357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0</a:t>
              </a:r>
            </a:p>
          </p:txBody>
        </p:sp>
        <p:sp>
          <p:nvSpPr>
            <p:cNvPr id="103" name="Rectangle 103"/>
            <p:cNvSpPr>
              <a:spLocks noChangeArrowheads="1"/>
            </p:cNvSpPr>
            <p:nvPr/>
          </p:nvSpPr>
          <p:spPr bwMode="auto">
            <a:xfrm>
              <a:off x="2258"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04" name="Text Box 104"/>
            <p:cNvSpPr txBox="1">
              <a:spLocks noChangeArrowheads="1"/>
            </p:cNvSpPr>
            <p:nvPr/>
          </p:nvSpPr>
          <p:spPr bwMode="auto">
            <a:xfrm>
              <a:off x="2272" y="357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1</a:t>
              </a:r>
            </a:p>
          </p:txBody>
        </p:sp>
        <p:sp>
          <p:nvSpPr>
            <p:cNvPr id="105" name="Rectangle 105"/>
            <p:cNvSpPr>
              <a:spLocks noChangeArrowheads="1"/>
            </p:cNvSpPr>
            <p:nvPr/>
          </p:nvSpPr>
          <p:spPr bwMode="auto">
            <a:xfrm>
              <a:off x="2258"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06" name="Text Box 106"/>
            <p:cNvSpPr txBox="1">
              <a:spLocks noChangeArrowheads="1"/>
            </p:cNvSpPr>
            <p:nvPr/>
          </p:nvSpPr>
          <p:spPr bwMode="auto">
            <a:xfrm>
              <a:off x="2272" y="339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2</a:t>
              </a:r>
            </a:p>
          </p:txBody>
        </p:sp>
        <p:sp>
          <p:nvSpPr>
            <p:cNvPr id="107" name="Rectangle 107"/>
            <p:cNvSpPr>
              <a:spLocks noChangeArrowheads="1"/>
            </p:cNvSpPr>
            <p:nvPr/>
          </p:nvSpPr>
          <p:spPr bwMode="auto">
            <a:xfrm>
              <a:off x="650"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08" name="Text Box 108"/>
            <p:cNvSpPr txBox="1">
              <a:spLocks noChangeArrowheads="1"/>
            </p:cNvSpPr>
            <p:nvPr/>
          </p:nvSpPr>
          <p:spPr bwMode="auto">
            <a:xfrm>
              <a:off x="664" y="233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1</a:t>
              </a:r>
            </a:p>
          </p:txBody>
        </p:sp>
        <p:sp>
          <p:nvSpPr>
            <p:cNvPr id="109" name="Rectangle 109"/>
            <p:cNvSpPr>
              <a:spLocks noChangeArrowheads="1"/>
            </p:cNvSpPr>
            <p:nvPr/>
          </p:nvSpPr>
          <p:spPr bwMode="auto">
            <a:xfrm>
              <a:off x="874" y="2376"/>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10" name="Text Box 110"/>
            <p:cNvSpPr txBox="1">
              <a:spLocks noChangeArrowheads="1"/>
            </p:cNvSpPr>
            <p:nvPr/>
          </p:nvSpPr>
          <p:spPr bwMode="auto">
            <a:xfrm>
              <a:off x="888" y="233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0</a:t>
              </a:r>
            </a:p>
          </p:txBody>
        </p:sp>
        <p:sp>
          <p:nvSpPr>
            <p:cNvPr id="111" name="Rectangle 111"/>
            <p:cNvSpPr>
              <a:spLocks noChangeArrowheads="1"/>
            </p:cNvSpPr>
            <p:nvPr/>
          </p:nvSpPr>
          <p:spPr bwMode="auto">
            <a:xfrm>
              <a:off x="1098"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12" name="Text Box 112"/>
            <p:cNvSpPr txBox="1">
              <a:spLocks noChangeArrowheads="1"/>
            </p:cNvSpPr>
            <p:nvPr/>
          </p:nvSpPr>
          <p:spPr bwMode="auto">
            <a:xfrm>
              <a:off x="1112" y="233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1</a:t>
              </a:r>
            </a:p>
          </p:txBody>
        </p:sp>
        <p:sp>
          <p:nvSpPr>
            <p:cNvPr id="113" name="Rectangle 113"/>
            <p:cNvSpPr>
              <a:spLocks noChangeArrowheads="1"/>
            </p:cNvSpPr>
            <p:nvPr/>
          </p:nvSpPr>
          <p:spPr bwMode="auto">
            <a:xfrm>
              <a:off x="1330"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14" name="Text Box 114"/>
            <p:cNvSpPr txBox="1">
              <a:spLocks noChangeArrowheads="1"/>
            </p:cNvSpPr>
            <p:nvPr/>
          </p:nvSpPr>
          <p:spPr bwMode="auto">
            <a:xfrm>
              <a:off x="1344" y="233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2</a:t>
              </a:r>
            </a:p>
          </p:txBody>
        </p:sp>
        <p:sp>
          <p:nvSpPr>
            <p:cNvPr id="115" name="Rectangle 115"/>
            <p:cNvSpPr>
              <a:spLocks noChangeArrowheads="1"/>
            </p:cNvSpPr>
            <p:nvPr/>
          </p:nvSpPr>
          <p:spPr bwMode="auto">
            <a:xfrm>
              <a:off x="1562"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16" name="Text Box 116"/>
            <p:cNvSpPr txBox="1">
              <a:spLocks noChangeArrowheads="1"/>
            </p:cNvSpPr>
            <p:nvPr/>
          </p:nvSpPr>
          <p:spPr bwMode="auto">
            <a:xfrm>
              <a:off x="1576" y="233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3</a:t>
              </a:r>
            </a:p>
          </p:txBody>
        </p:sp>
        <p:sp>
          <p:nvSpPr>
            <p:cNvPr id="117" name="Rectangle 117"/>
            <p:cNvSpPr>
              <a:spLocks noChangeArrowheads="1"/>
            </p:cNvSpPr>
            <p:nvPr/>
          </p:nvSpPr>
          <p:spPr bwMode="auto">
            <a:xfrm>
              <a:off x="1794"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18" name="Text Box 118"/>
            <p:cNvSpPr txBox="1">
              <a:spLocks noChangeArrowheads="1"/>
            </p:cNvSpPr>
            <p:nvPr/>
          </p:nvSpPr>
          <p:spPr bwMode="auto">
            <a:xfrm>
              <a:off x="1808" y="233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4</a:t>
              </a:r>
            </a:p>
          </p:txBody>
        </p:sp>
        <p:sp>
          <p:nvSpPr>
            <p:cNvPr id="119" name="Rectangle 119"/>
            <p:cNvSpPr>
              <a:spLocks noChangeArrowheads="1"/>
            </p:cNvSpPr>
            <p:nvPr/>
          </p:nvSpPr>
          <p:spPr bwMode="auto">
            <a:xfrm>
              <a:off x="2026"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20" name="Text Box 120"/>
            <p:cNvSpPr txBox="1">
              <a:spLocks noChangeArrowheads="1"/>
            </p:cNvSpPr>
            <p:nvPr/>
          </p:nvSpPr>
          <p:spPr bwMode="auto">
            <a:xfrm>
              <a:off x="2040" y="233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3</a:t>
              </a:r>
            </a:p>
          </p:txBody>
        </p:sp>
        <p:sp>
          <p:nvSpPr>
            <p:cNvPr id="121" name="Rectangle 121"/>
            <p:cNvSpPr>
              <a:spLocks noChangeArrowheads="1"/>
            </p:cNvSpPr>
            <p:nvPr/>
          </p:nvSpPr>
          <p:spPr bwMode="auto">
            <a:xfrm>
              <a:off x="2258"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22" name="Text Box 122"/>
            <p:cNvSpPr txBox="1">
              <a:spLocks noChangeArrowheads="1"/>
            </p:cNvSpPr>
            <p:nvPr/>
          </p:nvSpPr>
          <p:spPr bwMode="auto">
            <a:xfrm>
              <a:off x="2282" y="233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2</a:t>
              </a:r>
            </a:p>
          </p:txBody>
        </p:sp>
        <p:sp>
          <p:nvSpPr>
            <p:cNvPr id="123" name="Rectangle 123"/>
            <p:cNvSpPr>
              <a:spLocks noChangeArrowheads="1"/>
            </p:cNvSpPr>
            <p:nvPr/>
          </p:nvSpPr>
          <p:spPr bwMode="auto">
            <a:xfrm>
              <a:off x="2258"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24" name="Text Box 124"/>
            <p:cNvSpPr txBox="1">
              <a:spLocks noChangeArrowheads="1"/>
            </p:cNvSpPr>
            <p:nvPr/>
          </p:nvSpPr>
          <p:spPr bwMode="auto">
            <a:xfrm>
              <a:off x="2272" y="251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1</a:t>
              </a:r>
            </a:p>
          </p:txBody>
        </p:sp>
        <p:sp>
          <p:nvSpPr>
            <p:cNvPr id="125" name="Rectangle 125"/>
            <p:cNvSpPr>
              <a:spLocks noChangeArrowheads="1"/>
            </p:cNvSpPr>
            <p:nvPr/>
          </p:nvSpPr>
          <p:spPr bwMode="auto">
            <a:xfrm>
              <a:off x="2258" y="2728"/>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26" name="Text Box 126"/>
            <p:cNvSpPr txBox="1">
              <a:spLocks noChangeArrowheads="1"/>
            </p:cNvSpPr>
            <p:nvPr/>
          </p:nvSpPr>
          <p:spPr bwMode="auto">
            <a:xfrm>
              <a:off x="2272" y="269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0</a:t>
              </a:r>
            </a:p>
          </p:txBody>
        </p:sp>
        <p:sp>
          <p:nvSpPr>
            <p:cNvPr id="127" name="Rectangle 127"/>
            <p:cNvSpPr>
              <a:spLocks noChangeArrowheads="1"/>
            </p:cNvSpPr>
            <p:nvPr/>
          </p:nvSpPr>
          <p:spPr bwMode="auto">
            <a:xfrm>
              <a:off x="2258" y="2904"/>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28" name="Text Box 128"/>
            <p:cNvSpPr txBox="1">
              <a:spLocks noChangeArrowheads="1"/>
            </p:cNvSpPr>
            <p:nvPr/>
          </p:nvSpPr>
          <p:spPr bwMode="auto">
            <a:xfrm>
              <a:off x="2272" y="2867"/>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1</a:t>
              </a:r>
            </a:p>
          </p:txBody>
        </p:sp>
        <p:sp>
          <p:nvSpPr>
            <p:cNvPr id="129" name="Rectangle 129"/>
            <p:cNvSpPr>
              <a:spLocks noChangeArrowheads="1"/>
            </p:cNvSpPr>
            <p:nvPr/>
          </p:nvSpPr>
          <p:spPr bwMode="auto">
            <a:xfrm>
              <a:off x="2258"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30" name="Text Box 130"/>
            <p:cNvSpPr txBox="1">
              <a:spLocks noChangeArrowheads="1"/>
            </p:cNvSpPr>
            <p:nvPr/>
          </p:nvSpPr>
          <p:spPr bwMode="auto">
            <a:xfrm>
              <a:off x="2272" y="3043"/>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2</a:t>
              </a:r>
            </a:p>
          </p:txBody>
        </p:sp>
        <p:sp>
          <p:nvSpPr>
            <p:cNvPr id="131" name="Rectangle 131"/>
            <p:cNvSpPr>
              <a:spLocks noChangeArrowheads="1"/>
            </p:cNvSpPr>
            <p:nvPr/>
          </p:nvSpPr>
          <p:spPr bwMode="auto">
            <a:xfrm>
              <a:off x="2258"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32" name="Text Box 132"/>
            <p:cNvSpPr txBox="1">
              <a:spLocks noChangeArrowheads="1"/>
            </p:cNvSpPr>
            <p:nvPr/>
          </p:nvSpPr>
          <p:spPr bwMode="auto">
            <a:xfrm>
              <a:off x="2272" y="321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2000"/>
                <a:t>2</a:t>
              </a:r>
            </a:p>
          </p:txBody>
        </p:sp>
        <p:sp>
          <p:nvSpPr>
            <p:cNvPr id="133" name="Rectangle 133"/>
            <p:cNvSpPr>
              <a:spLocks noChangeArrowheads="1"/>
            </p:cNvSpPr>
            <p:nvPr/>
          </p:nvSpPr>
          <p:spPr bwMode="auto">
            <a:xfrm>
              <a:off x="638" y="2370"/>
              <a:ext cx="1852" cy="141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34" name="Line 134"/>
            <p:cNvSpPr>
              <a:spLocks noChangeShapeType="1"/>
            </p:cNvSpPr>
            <p:nvPr/>
          </p:nvSpPr>
          <p:spPr bwMode="auto">
            <a:xfrm>
              <a:off x="870" y="2378"/>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35" name="Line 135"/>
            <p:cNvSpPr>
              <a:spLocks noChangeShapeType="1"/>
            </p:cNvSpPr>
            <p:nvPr/>
          </p:nvSpPr>
          <p:spPr bwMode="auto">
            <a:xfrm>
              <a:off x="1101" y="2377"/>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36" name="Line 136"/>
            <p:cNvSpPr>
              <a:spLocks noChangeShapeType="1"/>
            </p:cNvSpPr>
            <p:nvPr/>
          </p:nvSpPr>
          <p:spPr bwMode="auto">
            <a:xfrm>
              <a:off x="1325" y="2368"/>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37" name="Line 137"/>
            <p:cNvSpPr>
              <a:spLocks noChangeShapeType="1"/>
            </p:cNvSpPr>
            <p:nvPr/>
          </p:nvSpPr>
          <p:spPr bwMode="auto">
            <a:xfrm>
              <a:off x="1556" y="2374"/>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38" name="Line 138"/>
            <p:cNvSpPr>
              <a:spLocks noChangeShapeType="1"/>
            </p:cNvSpPr>
            <p:nvPr/>
          </p:nvSpPr>
          <p:spPr bwMode="auto">
            <a:xfrm>
              <a:off x="1795" y="2379"/>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39" name="Line 139"/>
            <p:cNvSpPr>
              <a:spLocks noChangeShapeType="1"/>
            </p:cNvSpPr>
            <p:nvPr/>
          </p:nvSpPr>
          <p:spPr bwMode="auto">
            <a:xfrm>
              <a:off x="2026" y="2377"/>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0" name="Line 140"/>
            <p:cNvSpPr>
              <a:spLocks noChangeShapeType="1"/>
            </p:cNvSpPr>
            <p:nvPr/>
          </p:nvSpPr>
          <p:spPr bwMode="auto">
            <a:xfrm>
              <a:off x="2257" y="2377"/>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1" name="Line 141"/>
            <p:cNvSpPr>
              <a:spLocks noChangeShapeType="1"/>
            </p:cNvSpPr>
            <p:nvPr/>
          </p:nvSpPr>
          <p:spPr bwMode="auto">
            <a:xfrm>
              <a:off x="638" y="2550"/>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2" name="Line 142"/>
            <p:cNvSpPr>
              <a:spLocks noChangeShapeType="1"/>
            </p:cNvSpPr>
            <p:nvPr/>
          </p:nvSpPr>
          <p:spPr bwMode="auto">
            <a:xfrm>
              <a:off x="639" y="2728"/>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3" name="Line 143"/>
            <p:cNvSpPr>
              <a:spLocks noChangeShapeType="1"/>
            </p:cNvSpPr>
            <p:nvPr/>
          </p:nvSpPr>
          <p:spPr bwMode="auto">
            <a:xfrm>
              <a:off x="641" y="2899"/>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4" name="Line 144"/>
            <p:cNvSpPr>
              <a:spLocks noChangeShapeType="1"/>
            </p:cNvSpPr>
            <p:nvPr/>
          </p:nvSpPr>
          <p:spPr bwMode="auto">
            <a:xfrm>
              <a:off x="636" y="3078"/>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5" name="Line 145"/>
            <p:cNvSpPr>
              <a:spLocks noChangeShapeType="1"/>
            </p:cNvSpPr>
            <p:nvPr/>
          </p:nvSpPr>
          <p:spPr bwMode="auto">
            <a:xfrm>
              <a:off x="637" y="3266"/>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6" name="Line 146"/>
            <p:cNvSpPr>
              <a:spLocks noChangeShapeType="1"/>
            </p:cNvSpPr>
            <p:nvPr/>
          </p:nvSpPr>
          <p:spPr bwMode="auto">
            <a:xfrm>
              <a:off x="645" y="3427"/>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7" name="Line 147"/>
            <p:cNvSpPr>
              <a:spLocks noChangeShapeType="1"/>
            </p:cNvSpPr>
            <p:nvPr/>
          </p:nvSpPr>
          <p:spPr bwMode="auto">
            <a:xfrm>
              <a:off x="640" y="3606"/>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148" name="Text Box 148"/>
          <p:cNvSpPr txBox="1">
            <a:spLocks noChangeArrowheads="1"/>
          </p:cNvSpPr>
          <p:nvPr/>
        </p:nvSpPr>
        <p:spPr bwMode="auto">
          <a:xfrm>
            <a:off x="5797705" y="4338983"/>
            <a:ext cx="16662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1800" b="1" dirty="0">
                <a:solidFill>
                  <a:srgbClr val="0070C0"/>
                </a:solidFill>
              </a:rPr>
              <a:t>距离变换结果</a:t>
            </a:r>
            <a:endParaRPr lang="en-US" altLang="zh-CN" b="1" dirty="0">
              <a:solidFill>
                <a:srgbClr val="0070C0"/>
              </a:solidFill>
            </a:endParaRPr>
          </a:p>
        </p:txBody>
      </p:sp>
      <p:grpSp>
        <p:nvGrpSpPr>
          <p:cNvPr id="149" name="Group 149"/>
          <p:cNvGrpSpPr>
            <a:grpSpLocks/>
          </p:cNvGrpSpPr>
          <p:nvPr/>
        </p:nvGrpSpPr>
        <p:grpSpPr bwMode="auto">
          <a:xfrm>
            <a:off x="1982110" y="4673317"/>
            <a:ext cx="2269033" cy="2100853"/>
            <a:chOff x="636" y="2339"/>
            <a:chExt cx="1861" cy="1482"/>
          </a:xfrm>
        </p:grpSpPr>
        <p:sp>
          <p:nvSpPr>
            <p:cNvPr id="150" name="Rectangle 150"/>
            <p:cNvSpPr>
              <a:spLocks noChangeArrowheads="1"/>
            </p:cNvSpPr>
            <p:nvPr/>
          </p:nvSpPr>
          <p:spPr bwMode="auto">
            <a:xfrm>
              <a:off x="650"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51" name="Text Box 151"/>
            <p:cNvSpPr txBox="1">
              <a:spLocks noChangeArrowheads="1"/>
            </p:cNvSpPr>
            <p:nvPr/>
          </p:nvSpPr>
          <p:spPr bwMode="auto">
            <a:xfrm>
              <a:off x="664" y="321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52" name="Rectangle 152"/>
            <p:cNvSpPr>
              <a:spLocks noChangeArrowheads="1"/>
            </p:cNvSpPr>
            <p:nvPr/>
          </p:nvSpPr>
          <p:spPr bwMode="auto">
            <a:xfrm>
              <a:off x="650"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53" name="Text Box 153"/>
            <p:cNvSpPr txBox="1">
              <a:spLocks noChangeArrowheads="1"/>
            </p:cNvSpPr>
            <p:nvPr/>
          </p:nvSpPr>
          <p:spPr bwMode="auto">
            <a:xfrm>
              <a:off x="664" y="339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54" name="Rectangle 154"/>
            <p:cNvSpPr>
              <a:spLocks noChangeArrowheads="1"/>
            </p:cNvSpPr>
            <p:nvPr/>
          </p:nvSpPr>
          <p:spPr bwMode="auto">
            <a:xfrm>
              <a:off x="874"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55" name="Text Box 155"/>
            <p:cNvSpPr txBox="1">
              <a:spLocks noChangeArrowheads="1"/>
            </p:cNvSpPr>
            <p:nvPr/>
          </p:nvSpPr>
          <p:spPr bwMode="auto">
            <a:xfrm>
              <a:off x="888" y="321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56" name="Rectangle 156"/>
            <p:cNvSpPr>
              <a:spLocks noChangeArrowheads="1"/>
            </p:cNvSpPr>
            <p:nvPr/>
          </p:nvSpPr>
          <p:spPr bwMode="auto">
            <a:xfrm>
              <a:off x="874"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57" name="Text Box 157"/>
            <p:cNvSpPr txBox="1">
              <a:spLocks noChangeArrowheads="1"/>
            </p:cNvSpPr>
            <p:nvPr/>
          </p:nvSpPr>
          <p:spPr bwMode="auto">
            <a:xfrm>
              <a:off x="888" y="339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58" name="Rectangle 158"/>
            <p:cNvSpPr>
              <a:spLocks noChangeArrowheads="1"/>
            </p:cNvSpPr>
            <p:nvPr/>
          </p:nvSpPr>
          <p:spPr bwMode="auto">
            <a:xfrm>
              <a:off x="1098"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59" name="Text Box 159"/>
            <p:cNvSpPr txBox="1">
              <a:spLocks noChangeArrowheads="1"/>
            </p:cNvSpPr>
            <p:nvPr/>
          </p:nvSpPr>
          <p:spPr bwMode="auto">
            <a:xfrm>
              <a:off x="1112" y="321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60" name="Rectangle 160"/>
            <p:cNvSpPr>
              <a:spLocks noChangeArrowheads="1"/>
            </p:cNvSpPr>
            <p:nvPr/>
          </p:nvSpPr>
          <p:spPr bwMode="auto">
            <a:xfrm>
              <a:off x="1098"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61" name="Text Box 161"/>
            <p:cNvSpPr txBox="1">
              <a:spLocks noChangeArrowheads="1"/>
            </p:cNvSpPr>
            <p:nvPr/>
          </p:nvSpPr>
          <p:spPr bwMode="auto">
            <a:xfrm>
              <a:off x="1112" y="339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62" name="Rectangle 162"/>
            <p:cNvSpPr>
              <a:spLocks noChangeArrowheads="1"/>
            </p:cNvSpPr>
            <p:nvPr/>
          </p:nvSpPr>
          <p:spPr bwMode="auto">
            <a:xfrm>
              <a:off x="650"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63" name="Text Box 163"/>
            <p:cNvSpPr txBox="1">
              <a:spLocks noChangeArrowheads="1"/>
            </p:cNvSpPr>
            <p:nvPr/>
          </p:nvSpPr>
          <p:spPr bwMode="auto">
            <a:xfrm>
              <a:off x="664" y="357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64" name="Rectangle 164"/>
            <p:cNvSpPr>
              <a:spLocks noChangeArrowheads="1"/>
            </p:cNvSpPr>
            <p:nvPr/>
          </p:nvSpPr>
          <p:spPr bwMode="auto">
            <a:xfrm>
              <a:off x="874"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65" name="Text Box 165"/>
            <p:cNvSpPr txBox="1">
              <a:spLocks noChangeArrowheads="1"/>
            </p:cNvSpPr>
            <p:nvPr/>
          </p:nvSpPr>
          <p:spPr bwMode="auto">
            <a:xfrm>
              <a:off x="888" y="357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66" name="Rectangle 166"/>
            <p:cNvSpPr>
              <a:spLocks noChangeArrowheads="1"/>
            </p:cNvSpPr>
            <p:nvPr/>
          </p:nvSpPr>
          <p:spPr bwMode="auto">
            <a:xfrm>
              <a:off x="1098"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67" name="Text Box 167"/>
            <p:cNvSpPr txBox="1">
              <a:spLocks noChangeArrowheads="1"/>
            </p:cNvSpPr>
            <p:nvPr/>
          </p:nvSpPr>
          <p:spPr bwMode="auto">
            <a:xfrm>
              <a:off x="1112" y="357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68" name="Rectangle 168"/>
            <p:cNvSpPr>
              <a:spLocks noChangeArrowheads="1"/>
            </p:cNvSpPr>
            <p:nvPr/>
          </p:nvSpPr>
          <p:spPr bwMode="auto">
            <a:xfrm>
              <a:off x="1330"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69" name="Text Box 169"/>
            <p:cNvSpPr txBox="1">
              <a:spLocks noChangeArrowheads="1"/>
            </p:cNvSpPr>
            <p:nvPr/>
          </p:nvSpPr>
          <p:spPr bwMode="auto">
            <a:xfrm>
              <a:off x="1344" y="321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70" name="Rectangle 170"/>
            <p:cNvSpPr>
              <a:spLocks noChangeArrowheads="1"/>
            </p:cNvSpPr>
            <p:nvPr/>
          </p:nvSpPr>
          <p:spPr bwMode="auto">
            <a:xfrm>
              <a:off x="1330"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71" name="Text Box 171"/>
            <p:cNvSpPr txBox="1">
              <a:spLocks noChangeArrowheads="1"/>
            </p:cNvSpPr>
            <p:nvPr/>
          </p:nvSpPr>
          <p:spPr bwMode="auto">
            <a:xfrm>
              <a:off x="1344" y="339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72" name="Rectangle 172"/>
            <p:cNvSpPr>
              <a:spLocks noChangeArrowheads="1"/>
            </p:cNvSpPr>
            <p:nvPr/>
          </p:nvSpPr>
          <p:spPr bwMode="auto">
            <a:xfrm>
              <a:off x="1330"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73" name="Text Box 173"/>
            <p:cNvSpPr txBox="1">
              <a:spLocks noChangeArrowheads="1"/>
            </p:cNvSpPr>
            <p:nvPr/>
          </p:nvSpPr>
          <p:spPr bwMode="auto">
            <a:xfrm>
              <a:off x="1344" y="357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74" name="Rectangle 174"/>
            <p:cNvSpPr>
              <a:spLocks noChangeArrowheads="1"/>
            </p:cNvSpPr>
            <p:nvPr/>
          </p:nvSpPr>
          <p:spPr bwMode="auto">
            <a:xfrm>
              <a:off x="1562"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75" name="Text Box 175"/>
            <p:cNvSpPr txBox="1">
              <a:spLocks noChangeArrowheads="1"/>
            </p:cNvSpPr>
            <p:nvPr/>
          </p:nvSpPr>
          <p:spPr bwMode="auto">
            <a:xfrm>
              <a:off x="1576" y="321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76" name="Rectangle 176"/>
            <p:cNvSpPr>
              <a:spLocks noChangeArrowheads="1"/>
            </p:cNvSpPr>
            <p:nvPr/>
          </p:nvSpPr>
          <p:spPr bwMode="auto">
            <a:xfrm>
              <a:off x="1562"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77" name="Text Box 177"/>
            <p:cNvSpPr txBox="1">
              <a:spLocks noChangeArrowheads="1"/>
            </p:cNvSpPr>
            <p:nvPr/>
          </p:nvSpPr>
          <p:spPr bwMode="auto">
            <a:xfrm>
              <a:off x="1576" y="339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78" name="Rectangle 178"/>
            <p:cNvSpPr>
              <a:spLocks noChangeArrowheads="1"/>
            </p:cNvSpPr>
            <p:nvPr/>
          </p:nvSpPr>
          <p:spPr bwMode="auto">
            <a:xfrm>
              <a:off x="1562"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79" name="Text Box 179"/>
            <p:cNvSpPr txBox="1">
              <a:spLocks noChangeArrowheads="1"/>
            </p:cNvSpPr>
            <p:nvPr/>
          </p:nvSpPr>
          <p:spPr bwMode="auto">
            <a:xfrm>
              <a:off x="1576" y="357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80" name="Rectangle 180"/>
            <p:cNvSpPr>
              <a:spLocks noChangeArrowheads="1"/>
            </p:cNvSpPr>
            <p:nvPr/>
          </p:nvSpPr>
          <p:spPr bwMode="auto">
            <a:xfrm>
              <a:off x="650"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81" name="Text Box 181"/>
            <p:cNvSpPr txBox="1">
              <a:spLocks noChangeArrowheads="1"/>
            </p:cNvSpPr>
            <p:nvPr/>
          </p:nvSpPr>
          <p:spPr bwMode="auto">
            <a:xfrm>
              <a:off x="664" y="3043"/>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82" name="Rectangle 182"/>
            <p:cNvSpPr>
              <a:spLocks noChangeArrowheads="1"/>
            </p:cNvSpPr>
            <p:nvPr/>
          </p:nvSpPr>
          <p:spPr bwMode="auto">
            <a:xfrm>
              <a:off x="874"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83" name="Text Box 183"/>
            <p:cNvSpPr txBox="1">
              <a:spLocks noChangeArrowheads="1"/>
            </p:cNvSpPr>
            <p:nvPr/>
          </p:nvSpPr>
          <p:spPr bwMode="auto">
            <a:xfrm>
              <a:off x="888" y="3043"/>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84" name="Rectangle 184"/>
            <p:cNvSpPr>
              <a:spLocks noChangeArrowheads="1"/>
            </p:cNvSpPr>
            <p:nvPr/>
          </p:nvSpPr>
          <p:spPr bwMode="auto">
            <a:xfrm>
              <a:off x="1098"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85" name="Text Box 185"/>
            <p:cNvSpPr txBox="1">
              <a:spLocks noChangeArrowheads="1"/>
            </p:cNvSpPr>
            <p:nvPr/>
          </p:nvSpPr>
          <p:spPr bwMode="auto">
            <a:xfrm>
              <a:off x="1112" y="3043"/>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86" name="Rectangle 186"/>
            <p:cNvSpPr>
              <a:spLocks noChangeArrowheads="1"/>
            </p:cNvSpPr>
            <p:nvPr/>
          </p:nvSpPr>
          <p:spPr bwMode="auto">
            <a:xfrm>
              <a:off x="1330"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87" name="Text Box 187"/>
            <p:cNvSpPr txBox="1">
              <a:spLocks noChangeArrowheads="1"/>
            </p:cNvSpPr>
            <p:nvPr/>
          </p:nvSpPr>
          <p:spPr bwMode="auto">
            <a:xfrm>
              <a:off x="1344" y="3043"/>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88" name="Rectangle 188"/>
            <p:cNvSpPr>
              <a:spLocks noChangeArrowheads="1"/>
            </p:cNvSpPr>
            <p:nvPr/>
          </p:nvSpPr>
          <p:spPr bwMode="auto">
            <a:xfrm>
              <a:off x="1562"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89" name="Text Box 189"/>
            <p:cNvSpPr txBox="1">
              <a:spLocks noChangeArrowheads="1"/>
            </p:cNvSpPr>
            <p:nvPr/>
          </p:nvSpPr>
          <p:spPr bwMode="auto">
            <a:xfrm>
              <a:off x="1576" y="3043"/>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90" name="Rectangle 190"/>
            <p:cNvSpPr>
              <a:spLocks noChangeArrowheads="1"/>
            </p:cNvSpPr>
            <p:nvPr/>
          </p:nvSpPr>
          <p:spPr bwMode="auto">
            <a:xfrm>
              <a:off x="650" y="2904"/>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91" name="Text Box 191"/>
            <p:cNvSpPr txBox="1">
              <a:spLocks noChangeArrowheads="1"/>
            </p:cNvSpPr>
            <p:nvPr/>
          </p:nvSpPr>
          <p:spPr bwMode="auto">
            <a:xfrm>
              <a:off x="664" y="2867"/>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92" name="Rectangle 192"/>
            <p:cNvSpPr>
              <a:spLocks noChangeArrowheads="1"/>
            </p:cNvSpPr>
            <p:nvPr/>
          </p:nvSpPr>
          <p:spPr bwMode="auto">
            <a:xfrm>
              <a:off x="874" y="2904"/>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93" name="Text Box 193"/>
            <p:cNvSpPr txBox="1">
              <a:spLocks noChangeArrowheads="1"/>
            </p:cNvSpPr>
            <p:nvPr/>
          </p:nvSpPr>
          <p:spPr bwMode="auto">
            <a:xfrm>
              <a:off x="888" y="2867"/>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94" name="Rectangle 194"/>
            <p:cNvSpPr>
              <a:spLocks noChangeArrowheads="1"/>
            </p:cNvSpPr>
            <p:nvPr/>
          </p:nvSpPr>
          <p:spPr bwMode="auto">
            <a:xfrm>
              <a:off x="1098" y="2904"/>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95" name="Text Box 195"/>
            <p:cNvSpPr txBox="1">
              <a:spLocks noChangeArrowheads="1"/>
            </p:cNvSpPr>
            <p:nvPr/>
          </p:nvSpPr>
          <p:spPr bwMode="auto">
            <a:xfrm>
              <a:off x="1112" y="2867"/>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96" name="Rectangle 196"/>
            <p:cNvSpPr>
              <a:spLocks noChangeArrowheads="1"/>
            </p:cNvSpPr>
            <p:nvPr/>
          </p:nvSpPr>
          <p:spPr bwMode="auto">
            <a:xfrm>
              <a:off x="1330" y="2904"/>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97" name="Text Box 197"/>
            <p:cNvSpPr txBox="1">
              <a:spLocks noChangeArrowheads="1"/>
            </p:cNvSpPr>
            <p:nvPr/>
          </p:nvSpPr>
          <p:spPr bwMode="auto">
            <a:xfrm>
              <a:off x="1344" y="2867"/>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198" name="Rectangle 198"/>
            <p:cNvSpPr>
              <a:spLocks noChangeArrowheads="1"/>
            </p:cNvSpPr>
            <p:nvPr/>
          </p:nvSpPr>
          <p:spPr bwMode="auto">
            <a:xfrm>
              <a:off x="1562" y="2904"/>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199" name="Text Box 199"/>
            <p:cNvSpPr txBox="1">
              <a:spLocks noChangeArrowheads="1"/>
            </p:cNvSpPr>
            <p:nvPr/>
          </p:nvSpPr>
          <p:spPr bwMode="auto">
            <a:xfrm>
              <a:off x="1576" y="2867"/>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00" name="Rectangle 200"/>
            <p:cNvSpPr>
              <a:spLocks noChangeArrowheads="1"/>
            </p:cNvSpPr>
            <p:nvPr/>
          </p:nvSpPr>
          <p:spPr bwMode="auto">
            <a:xfrm>
              <a:off x="1794" y="2904"/>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01" name="Text Box 201"/>
            <p:cNvSpPr txBox="1">
              <a:spLocks noChangeArrowheads="1"/>
            </p:cNvSpPr>
            <p:nvPr/>
          </p:nvSpPr>
          <p:spPr bwMode="auto">
            <a:xfrm>
              <a:off x="1808" y="2867"/>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02" name="Rectangle 202"/>
            <p:cNvSpPr>
              <a:spLocks noChangeArrowheads="1"/>
            </p:cNvSpPr>
            <p:nvPr/>
          </p:nvSpPr>
          <p:spPr bwMode="auto">
            <a:xfrm>
              <a:off x="1794" y="3080"/>
              <a:ext cx="238"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03" name="Text Box 203"/>
            <p:cNvSpPr txBox="1">
              <a:spLocks noChangeArrowheads="1"/>
            </p:cNvSpPr>
            <p:nvPr/>
          </p:nvSpPr>
          <p:spPr bwMode="auto">
            <a:xfrm>
              <a:off x="1808" y="3043"/>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04" name="Rectangle 204"/>
            <p:cNvSpPr>
              <a:spLocks noChangeArrowheads="1"/>
            </p:cNvSpPr>
            <p:nvPr/>
          </p:nvSpPr>
          <p:spPr bwMode="auto">
            <a:xfrm>
              <a:off x="1794" y="3256"/>
              <a:ext cx="237"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05" name="Text Box 205"/>
            <p:cNvSpPr txBox="1">
              <a:spLocks noChangeArrowheads="1"/>
            </p:cNvSpPr>
            <p:nvPr/>
          </p:nvSpPr>
          <p:spPr bwMode="auto">
            <a:xfrm>
              <a:off x="1808" y="321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06" name="Rectangle 206"/>
            <p:cNvSpPr>
              <a:spLocks noChangeArrowheads="1"/>
            </p:cNvSpPr>
            <p:nvPr/>
          </p:nvSpPr>
          <p:spPr bwMode="auto">
            <a:xfrm>
              <a:off x="1794" y="3432"/>
              <a:ext cx="238"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07" name="Text Box 207"/>
            <p:cNvSpPr txBox="1">
              <a:spLocks noChangeArrowheads="1"/>
            </p:cNvSpPr>
            <p:nvPr/>
          </p:nvSpPr>
          <p:spPr bwMode="auto">
            <a:xfrm>
              <a:off x="1808" y="339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08" name="Rectangle 208"/>
            <p:cNvSpPr>
              <a:spLocks noChangeArrowheads="1"/>
            </p:cNvSpPr>
            <p:nvPr/>
          </p:nvSpPr>
          <p:spPr bwMode="auto">
            <a:xfrm>
              <a:off x="1794"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09" name="Text Box 209"/>
            <p:cNvSpPr txBox="1">
              <a:spLocks noChangeArrowheads="1"/>
            </p:cNvSpPr>
            <p:nvPr/>
          </p:nvSpPr>
          <p:spPr bwMode="auto">
            <a:xfrm>
              <a:off x="1808" y="357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10" name="Rectangle 210"/>
            <p:cNvSpPr>
              <a:spLocks noChangeArrowheads="1"/>
            </p:cNvSpPr>
            <p:nvPr/>
          </p:nvSpPr>
          <p:spPr bwMode="auto">
            <a:xfrm>
              <a:off x="1794"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11" name="Text Box 211"/>
            <p:cNvSpPr txBox="1">
              <a:spLocks noChangeArrowheads="1"/>
            </p:cNvSpPr>
            <p:nvPr/>
          </p:nvSpPr>
          <p:spPr bwMode="auto">
            <a:xfrm>
              <a:off x="1808" y="269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12" name="Rectangle 212"/>
            <p:cNvSpPr>
              <a:spLocks noChangeArrowheads="1"/>
            </p:cNvSpPr>
            <p:nvPr/>
          </p:nvSpPr>
          <p:spPr bwMode="auto">
            <a:xfrm>
              <a:off x="1562"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13" name="Text Box 213"/>
            <p:cNvSpPr txBox="1">
              <a:spLocks noChangeArrowheads="1"/>
            </p:cNvSpPr>
            <p:nvPr/>
          </p:nvSpPr>
          <p:spPr bwMode="auto">
            <a:xfrm>
              <a:off x="1576" y="269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14" name="Rectangle 214"/>
            <p:cNvSpPr>
              <a:spLocks noChangeArrowheads="1"/>
            </p:cNvSpPr>
            <p:nvPr/>
          </p:nvSpPr>
          <p:spPr bwMode="auto">
            <a:xfrm>
              <a:off x="1330"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15" name="Text Box 215"/>
            <p:cNvSpPr txBox="1">
              <a:spLocks noChangeArrowheads="1"/>
            </p:cNvSpPr>
            <p:nvPr/>
          </p:nvSpPr>
          <p:spPr bwMode="auto">
            <a:xfrm>
              <a:off x="1344" y="269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16" name="Rectangle 216"/>
            <p:cNvSpPr>
              <a:spLocks noChangeArrowheads="1"/>
            </p:cNvSpPr>
            <p:nvPr/>
          </p:nvSpPr>
          <p:spPr bwMode="auto">
            <a:xfrm>
              <a:off x="1098"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17" name="Text Box 217"/>
            <p:cNvSpPr txBox="1">
              <a:spLocks noChangeArrowheads="1"/>
            </p:cNvSpPr>
            <p:nvPr/>
          </p:nvSpPr>
          <p:spPr bwMode="auto">
            <a:xfrm>
              <a:off x="1112" y="269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18" name="Rectangle 218"/>
            <p:cNvSpPr>
              <a:spLocks noChangeArrowheads="1"/>
            </p:cNvSpPr>
            <p:nvPr/>
          </p:nvSpPr>
          <p:spPr bwMode="auto">
            <a:xfrm>
              <a:off x="874" y="2728"/>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19" name="Text Box 219"/>
            <p:cNvSpPr txBox="1">
              <a:spLocks noChangeArrowheads="1"/>
            </p:cNvSpPr>
            <p:nvPr/>
          </p:nvSpPr>
          <p:spPr bwMode="auto">
            <a:xfrm>
              <a:off x="888" y="269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20" name="Rectangle 220"/>
            <p:cNvSpPr>
              <a:spLocks noChangeArrowheads="1"/>
            </p:cNvSpPr>
            <p:nvPr/>
          </p:nvSpPr>
          <p:spPr bwMode="auto">
            <a:xfrm>
              <a:off x="650"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21" name="Text Box 221"/>
            <p:cNvSpPr txBox="1">
              <a:spLocks noChangeArrowheads="1"/>
            </p:cNvSpPr>
            <p:nvPr/>
          </p:nvSpPr>
          <p:spPr bwMode="auto">
            <a:xfrm>
              <a:off x="664" y="269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22" name="Rectangle 222"/>
            <p:cNvSpPr>
              <a:spLocks noChangeArrowheads="1"/>
            </p:cNvSpPr>
            <p:nvPr/>
          </p:nvSpPr>
          <p:spPr bwMode="auto">
            <a:xfrm>
              <a:off x="650"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23" name="Text Box 223"/>
            <p:cNvSpPr txBox="1">
              <a:spLocks noChangeArrowheads="1"/>
            </p:cNvSpPr>
            <p:nvPr/>
          </p:nvSpPr>
          <p:spPr bwMode="auto">
            <a:xfrm>
              <a:off x="664" y="251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24" name="Rectangle 224"/>
            <p:cNvSpPr>
              <a:spLocks noChangeArrowheads="1"/>
            </p:cNvSpPr>
            <p:nvPr/>
          </p:nvSpPr>
          <p:spPr bwMode="auto">
            <a:xfrm>
              <a:off x="874" y="2552"/>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25" name="Text Box 225"/>
            <p:cNvSpPr txBox="1">
              <a:spLocks noChangeArrowheads="1"/>
            </p:cNvSpPr>
            <p:nvPr/>
          </p:nvSpPr>
          <p:spPr bwMode="auto">
            <a:xfrm>
              <a:off x="888" y="251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26" name="Rectangle 226"/>
            <p:cNvSpPr>
              <a:spLocks noChangeArrowheads="1"/>
            </p:cNvSpPr>
            <p:nvPr/>
          </p:nvSpPr>
          <p:spPr bwMode="auto">
            <a:xfrm>
              <a:off x="1098"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27" name="Text Box 227"/>
            <p:cNvSpPr txBox="1">
              <a:spLocks noChangeArrowheads="1"/>
            </p:cNvSpPr>
            <p:nvPr/>
          </p:nvSpPr>
          <p:spPr bwMode="auto">
            <a:xfrm>
              <a:off x="1112" y="251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28" name="Rectangle 228"/>
            <p:cNvSpPr>
              <a:spLocks noChangeArrowheads="1"/>
            </p:cNvSpPr>
            <p:nvPr/>
          </p:nvSpPr>
          <p:spPr bwMode="auto">
            <a:xfrm>
              <a:off x="1330"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29" name="Text Box 229"/>
            <p:cNvSpPr txBox="1">
              <a:spLocks noChangeArrowheads="1"/>
            </p:cNvSpPr>
            <p:nvPr/>
          </p:nvSpPr>
          <p:spPr bwMode="auto">
            <a:xfrm>
              <a:off x="1344" y="251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30" name="Rectangle 230"/>
            <p:cNvSpPr>
              <a:spLocks noChangeArrowheads="1"/>
            </p:cNvSpPr>
            <p:nvPr/>
          </p:nvSpPr>
          <p:spPr bwMode="auto">
            <a:xfrm>
              <a:off x="1562"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31" name="Text Box 231"/>
            <p:cNvSpPr txBox="1">
              <a:spLocks noChangeArrowheads="1"/>
            </p:cNvSpPr>
            <p:nvPr/>
          </p:nvSpPr>
          <p:spPr bwMode="auto">
            <a:xfrm>
              <a:off x="1576" y="251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32" name="Rectangle 232"/>
            <p:cNvSpPr>
              <a:spLocks noChangeArrowheads="1"/>
            </p:cNvSpPr>
            <p:nvPr/>
          </p:nvSpPr>
          <p:spPr bwMode="auto">
            <a:xfrm>
              <a:off x="1794"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33" name="Text Box 233"/>
            <p:cNvSpPr txBox="1">
              <a:spLocks noChangeArrowheads="1"/>
            </p:cNvSpPr>
            <p:nvPr/>
          </p:nvSpPr>
          <p:spPr bwMode="auto">
            <a:xfrm>
              <a:off x="1808" y="251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34" name="Rectangle 234"/>
            <p:cNvSpPr>
              <a:spLocks noChangeArrowheads="1"/>
            </p:cNvSpPr>
            <p:nvPr/>
          </p:nvSpPr>
          <p:spPr bwMode="auto">
            <a:xfrm>
              <a:off x="2026"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35" name="Text Box 235"/>
            <p:cNvSpPr txBox="1">
              <a:spLocks noChangeArrowheads="1"/>
            </p:cNvSpPr>
            <p:nvPr/>
          </p:nvSpPr>
          <p:spPr bwMode="auto">
            <a:xfrm>
              <a:off x="2040" y="251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36" name="Rectangle 236"/>
            <p:cNvSpPr>
              <a:spLocks noChangeArrowheads="1"/>
            </p:cNvSpPr>
            <p:nvPr/>
          </p:nvSpPr>
          <p:spPr bwMode="auto">
            <a:xfrm>
              <a:off x="2026"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37" name="Text Box 237"/>
            <p:cNvSpPr txBox="1">
              <a:spLocks noChangeArrowheads="1"/>
            </p:cNvSpPr>
            <p:nvPr/>
          </p:nvSpPr>
          <p:spPr bwMode="auto">
            <a:xfrm>
              <a:off x="2040" y="269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38" name="Rectangle 238"/>
            <p:cNvSpPr>
              <a:spLocks noChangeArrowheads="1"/>
            </p:cNvSpPr>
            <p:nvPr/>
          </p:nvSpPr>
          <p:spPr bwMode="auto">
            <a:xfrm>
              <a:off x="2026" y="2904"/>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39" name="Text Box 239"/>
            <p:cNvSpPr txBox="1">
              <a:spLocks noChangeArrowheads="1"/>
            </p:cNvSpPr>
            <p:nvPr/>
          </p:nvSpPr>
          <p:spPr bwMode="auto">
            <a:xfrm>
              <a:off x="2040" y="2867"/>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40" name="Rectangle 240"/>
            <p:cNvSpPr>
              <a:spLocks noChangeArrowheads="1"/>
            </p:cNvSpPr>
            <p:nvPr/>
          </p:nvSpPr>
          <p:spPr bwMode="auto">
            <a:xfrm>
              <a:off x="2026"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41" name="Text Box 241"/>
            <p:cNvSpPr txBox="1">
              <a:spLocks noChangeArrowheads="1"/>
            </p:cNvSpPr>
            <p:nvPr/>
          </p:nvSpPr>
          <p:spPr bwMode="auto">
            <a:xfrm>
              <a:off x="2040" y="3043"/>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42" name="Rectangle 242"/>
            <p:cNvSpPr>
              <a:spLocks noChangeArrowheads="1"/>
            </p:cNvSpPr>
            <p:nvPr/>
          </p:nvSpPr>
          <p:spPr bwMode="auto">
            <a:xfrm>
              <a:off x="2026"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43" name="Text Box 243"/>
            <p:cNvSpPr txBox="1">
              <a:spLocks noChangeArrowheads="1"/>
            </p:cNvSpPr>
            <p:nvPr/>
          </p:nvSpPr>
          <p:spPr bwMode="auto">
            <a:xfrm>
              <a:off x="2040" y="321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44" name="Rectangle 244"/>
            <p:cNvSpPr>
              <a:spLocks noChangeArrowheads="1"/>
            </p:cNvSpPr>
            <p:nvPr/>
          </p:nvSpPr>
          <p:spPr bwMode="auto">
            <a:xfrm>
              <a:off x="2026"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45" name="Text Box 245"/>
            <p:cNvSpPr txBox="1">
              <a:spLocks noChangeArrowheads="1"/>
            </p:cNvSpPr>
            <p:nvPr/>
          </p:nvSpPr>
          <p:spPr bwMode="auto">
            <a:xfrm>
              <a:off x="2040" y="339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46" name="Rectangle 246"/>
            <p:cNvSpPr>
              <a:spLocks noChangeArrowheads="1"/>
            </p:cNvSpPr>
            <p:nvPr/>
          </p:nvSpPr>
          <p:spPr bwMode="auto">
            <a:xfrm>
              <a:off x="2026" y="3608"/>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47" name="Text Box 247"/>
            <p:cNvSpPr txBox="1">
              <a:spLocks noChangeArrowheads="1"/>
            </p:cNvSpPr>
            <p:nvPr/>
          </p:nvSpPr>
          <p:spPr bwMode="auto">
            <a:xfrm>
              <a:off x="2040" y="357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48" name="Rectangle 248"/>
            <p:cNvSpPr>
              <a:spLocks noChangeArrowheads="1"/>
            </p:cNvSpPr>
            <p:nvPr/>
          </p:nvSpPr>
          <p:spPr bwMode="auto">
            <a:xfrm>
              <a:off x="2258"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49" name="Text Box 249"/>
            <p:cNvSpPr txBox="1">
              <a:spLocks noChangeArrowheads="1"/>
            </p:cNvSpPr>
            <p:nvPr/>
          </p:nvSpPr>
          <p:spPr bwMode="auto">
            <a:xfrm>
              <a:off x="2272" y="357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50" name="Rectangle 250"/>
            <p:cNvSpPr>
              <a:spLocks noChangeArrowheads="1"/>
            </p:cNvSpPr>
            <p:nvPr/>
          </p:nvSpPr>
          <p:spPr bwMode="auto">
            <a:xfrm>
              <a:off x="2258"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51" name="Text Box 251"/>
            <p:cNvSpPr txBox="1">
              <a:spLocks noChangeArrowheads="1"/>
            </p:cNvSpPr>
            <p:nvPr/>
          </p:nvSpPr>
          <p:spPr bwMode="auto">
            <a:xfrm>
              <a:off x="2272" y="339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52" name="Rectangle 252"/>
            <p:cNvSpPr>
              <a:spLocks noChangeArrowheads="1"/>
            </p:cNvSpPr>
            <p:nvPr/>
          </p:nvSpPr>
          <p:spPr bwMode="auto">
            <a:xfrm>
              <a:off x="650"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53" name="Text Box 253"/>
            <p:cNvSpPr txBox="1">
              <a:spLocks noChangeArrowheads="1"/>
            </p:cNvSpPr>
            <p:nvPr/>
          </p:nvSpPr>
          <p:spPr bwMode="auto">
            <a:xfrm>
              <a:off x="664" y="233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54" name="Rectangle 254"/>
            <p:cNvSpPr>
              <a:spLocks noChangeArrowheads="1"/>
            </p:cNvSpPr>
            <p:nvPr/>
          </p:nvSpPr>
          <p:spPr bwMode="auto">
            <a:xfrm>
              <a:off x="874" y="2376"/>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55" name="Text Box 255"/>
            <p:cNvSpPr txBox="1">
              <a:spLocks noChangeArrowheads="1"/>
            </p:cNvSpPr>
            <p:nvPr/>
          </p:nvSpPr>
          <p:spPr bwMode="auto">
            <a:xfrm>
              <a:off x="888" y="233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56" name="Rectangle 256"/>
            <p:cNvSpPr>
              <a:spLocks noChangeArrowheads="1"/>
            </p:cNvSpPr>
            <p:nvPr/>
          </p:nvSpPr>
          <p:spPr bwMode="auto">
            <a:xfrm>
              <a:off x="1098"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57" name="Text Box 257"/>
            <p:cNvSpPr txBox="1">
              <a:spLocks noChangeArrowheads="1"/>
            </p:cNvSpPr>
            <p:nvPr/>
          </p:nvSpPr>
          <p:spPr bwMode="auto">
            <a:xfrm>
              <a:off x="1112" y="233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58" name="Rectangle 258"/>
            <p:cNvSpPr>
              <a:spLocks noChangeArrowheads="1"/>
            </p:cNvSpPr>
            <p:nvPr/>
          </p:nvSpPr>
          <p:spPr bwMode="auto">
            <a:xfrm>
              <a:off x="1330"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59" name="Text Box 259"/>
            <p:cNvSpPr txBox="1">
              <a:spLocks noChangeArrowheads="1"/>
            </p:cNvSpPr>
            <p:nvPr/>
          </p:nvSpPr>
          <p:spPr bwMode="auto">
            <a:xfrm>
              <a:off x="1344" y="233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60" name="Rectangle 260"/>
            <p:cNvSpPr>
              <a:spLocks noChangeArrowheads="1"/>
            </p:cNvSpPr>
            <p:nvPr/>
          </p:nvSpPr>
          <p:spPr bwMode="auto">
            <a:xfrm>
              <a:off x="1562"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61" name="Text Box 261"/>
            <p:cNvSpPr txBox="1">
              <a:spLocks noChangeArrowheads="1"/>
            </p:cNvSpPr>
            <p:nvPr/>
          </p:nvSpPr>
          <p:spPr bwMode="auto">
            <a:xfrm>
              <a:off x="1576" y="233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62" name="Rectangle 262"/>
            <p:cNvSpPr>
              <a:spLocks noChangeArrowheads="1"/>
            </p:cNvSpPr>
            <p:nvPr/>
          </p:nvSpPr>
          <p:spPr bwMode="auto">
            <a:xfrm>
              <a:off x="1794"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63" name="Text Box 263"/>
            <p:cNvSpPr txBox="1">
              <a:spLocks noChangeArrowheads="1"/>
            </p:cNvSpPr>
            <p:nvPr/>
          </p:nvSpPr>
          <p:spPr bwMode="auto">
            <a:xfrm>
              <a:off x="1808" y="233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64" name="Rectangle 264"/>
            <p:cNvSpPr>
              <a:spLocks noChangeArrowheads="1"/>
            </p:cNvSpPr>
            <p:nvPr/>
          </p:nvSpPr>
          <p:spPr bwMode="auto">
            <a:xfrm>
              <a:off x="2026"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65" name="Text Box 265"/>
            <p:cNvSpPr txBox="1">
              <a:spLocks noChangeArrowheads="1"/>
            </p:cNvSpPr>
            <p:nvPr/>
          </p:nvSpPr>
          <p:spPr bwMode="auto">
            <a:xfrm>
              <a:off x="2040" y="233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66" name="Rectangle 266"/>
            <p:cNvSpPr>
              <a:spLocks noChangeArrowheads="1"/>
            </p:cNvSpPr>
            <p:nvPr/>
          </p:nvSpPr>
          <p:spPr bwMode="auto">
            <a:xfrm>
              <a:off x="2258"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67" name="Text Box 267"/>
            <p:cNvSpPr txBox="1">
              <a:spLocks noChangeArrowheads="1"/>
            </p:cNvSpPr>
            <p:nvPr/>
          </p:nvSpPr>
          <p:spPr bwMode="auto">
            <a:xfrm>
              <a:off x="2272" y="233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68" name="Rectangle 268"/>
            <p:cNvSpPr>
              <a:spLocks noChangeArrowheads="1"/>
            </p:cNvSpPr>
            <p:nvPr/>
          </p:nvSpPr>
          <p:spPr bwMode="auto">
            <a:xfrm>
              <a:off x="2258"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69" name="Text Box 269"/>
            <p:cNvSpPr txBox="1">
              <a:spLocks noChangeArrowheads="1"/>
            </p:cNvSpPr>
            <p:nvPr/>
          </p:nvSpPr>
          <p:spPr bwMode="auto">
            <a:xfrm>
              <a:off x="2272" y="2515"/>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70" name="Rectangle 270"/>
            <p:cNvSpPr>
              <a:spLocks noChangeArrowheads="1"/>
            </p:cNvSpPr>
            <p:nvPr/>
          </p:nvSpPr>
          <p:spPr bwMode="auto">
            <a:xfrm>
              <a:off x="2258" y="2728"/>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71" name="Text Box 271"/>
            <p:cNvSpPr txBox="1">
              <a:spLocks noChangeArrowheads="1"/>
            </p:cNvSpPr>
            <p:nvPr/>
          </p:nvSpPr>
          <p:spPr bwMode="auto">
            <a:xfrm>
              <a:off x="2272" y="2691"/>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72" name="Rectangle 272"/>
            <p:cNvSpPr>
              <a:spLocks noChangeArrowheads="1"/>
            </p:cNvSpPr>
            <p:nvPr/>
          </p:nvSpPr>
          <p:spPr bwMode="auto">
            <a:xfrm>
              <a:off x="2258" y="2904"/>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73" name="Text Box 273"/>
            <p:cNvSpPr txBox="1">
              <a:spLocks noChangeArrowheads="1"/>
            </p:cNvSpPr>
            <p:nvPr/>
          </p:nvSpPr>
          <p:spPr bwMode="auto">
            <a:xfrm>
              <a:off x="2272" y="2867"/>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74" name="Rectangle 274"/>
            <p:cNvSpPr>
              <a:spLocks noChangeArrowheads="1"/>
            </p:cNvSpPr>
            <p:nvPr/>
          </p:nvSpPr>
          <p:spPr bwMode="auto">
            <a:xfrm>
              <a:off x="2258"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75" name="Text Box 275"/>
            <p:cNvSpPr txBox="1">
              <a:spLocks noChangeArrowheads="1"/>
            </p:cNvSpPr>
            <p:nvPr/>
          </p:nvSpPr>
          <p:spPr bwMode="auto">
            <a:xfrm>
              <a:off x="2272" y="3043"/>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76" name="Rectangle 276"/>
            <p:cNvSpPr>
              <a:spLocks noChangeArrowheads="1"/>
            </p:cNvSpPr>
            <p:nvPr/>
          </p:nvSpPr>
          <p:spPr bwMode="auto">
            <a:xfrm>
              <a:off x="2258"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77" name="Text Box 277"/>
            <p:cNvSpPr txBox="1">
              <a:spLocks noChangeArrowheads="1"/>
            </p:cNvSpPr>
            <p:nvPr/>
          </p:nvSpPr>
          <p:spPr bwMode="auto">
            <a:xfrm>
              <a:off x="2272" y="3219"/>
              <a:ext cx="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2000">
                <a:ea typeface="华文彩云" panose="02010800040101010101" pitchFamily="2" charset="-122"/>
              </a:endParaRPr>
            </a:p>
          </p:txBody>
        </p:sp>
        <p:sp>
          <p:nvSpPr>
            <p:cNvPr id="278" name="Rectangle 278"/>
            <p:cNvSpPr>
              <a:spLocks noChangeArrowheads="1"/>
            </p:cNvSpPr>
            <p:nvPr/>
          </p:nvSpPr>
          <p:spPr bwMode="auto">
            <a:xfrm>
              <a:off x="638" y="2370"/>
              <a:ext cx="1852" cy="141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a:ea typeface="华文彩云" panose="02010800040101010101" pitchFamily="2" charset="-122"/>
              </a:endParaRPr>
            </a:p>
          </p:txBody>
        </p:sp>
        <p:sp>
          <p:nvSpPr>
            <p:cNvPr id="279" name="Line 279"/>
            <p:cNvSpPr>
              <a:spLocks noChangeShapeType="1"/>
            </p:cNvSpPr>
            <p:nvPr/>
          </p:nvSpPr>
          <p:spPr bwMode="auto">
            <a:xfrm>
              <a:off x="870" y="2378"/>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80" name="Line 280"/>
            <p:cNvSpPr>
              <a:spLocks noChangeShapeType="1"/>
            </p:cNvSpPr>
            <p:nvPr/>
          </p:nvSpPr>
          <p:spPr bwMode="auto">
            <a:xfrm>
              <a:off x="1101" y="2377"/>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81" name="Line 281"/>
            <p:cNvSpPr>
              <a:spLocks noChangeShapeType="1"/>
            </p:cNvSpPr>
            <p:nvPr/>
          </p:nvSpPr>
          <p:spPr bwMode="auto">
            <a:xfrm>
              <a:off x="1325" y="2368"/>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82" name="Line 282"/>
            <p:cNvSpPr>
              <a:spLocks noChangeShapeType="1"/>
            </p:cNvSpPr>
            <p:nvPr/>
          </p:nvSpPr>
          <p:spPr bwMode="auto">
            <a:xfrm>
              <a:off x="1556" y="2374"/>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83" name="Line 283"/>
            <p:cNvSpPr>
              <a:spLocks noChangeShapeType="1"/>
            </p:cNvSpPr>
            <p:nvPr/>
          </p:nvSpPr>
          <p:spPr bwMode="auto">
            <a:xfrm>
              <a:off x="1795" y="2379"/>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84" name="Line 284"/>
            <p:cNvSpPr>
              <a:spLocks noChangeShapeType="1"/>
            </p:cNvSpPr>
            <p:nvPr/>
          </p:nvSpPr>
          <p:spPr bwMode="auto">
            <a:xfrm>
              <a:off x="2026" y="2377"/>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85" name="Line 285"/>
            <p:cNvSpPr>
              <a:spLocks noChangeShapeType="1"/>
            </p:cNvSpPr>
            <p:nvPr/>
          </p:nvSpPr>
          <p:spPr bwMode="auto">
            <a:xfrm>
              <a:off x="2257" y="2377"/>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86" name="Line 286"/>
            <p:cNvSpPr>
              <a:spLocks noChangeShapeType="1"/>
            </p:cNvSpPr>
            <p:nvPr/>
          </p:nvSpPr>
          <p:spPr bwMode="auto">
            <a:xfrm>
              <a:off x="638" y="2550"/>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87" name="Line 287"/>
            <p:cNvSpPr>
              <a:spLocks noChangeShapeType="1"/>
            </p:cNvSpPr>
            <p:nvPr/>
          </p:nvSpPr>
          <p:spPr bwMode="auto">
            <a:xfrm>
              <a:off x="639" y="2728"/>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88" name="Line 288"/>
            <p:cNvSpPr>
              <a:spLocks noChangeShapeType="1"/>
            </p:cNvSpPr>
            <p:nvPr/>
          </p:nvSpPr>
          <p:spPr bwMode="auto">
            <a:xfrm>
              <a:off x="641" y="2899"/>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89" name="Line 289"/>
            <p:cNvSpPr>
              <a:spLocks noChangeShapeType="1"/>
            </p:cNvSpPr>
            <p:nvPr/>
          </p:nvSpPr>
          <p:spPr bwMode="auto">
            <a:xfrm>
              <a:off x="636" y="3078"/>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90" name="Line 290"/>
            <p:cNvSpPr>
              <a:spLocks noChangeShapeType="1"/>
            </p:cNvSpPr>
            <p:nvPr/>
          </p:nvSpPr>
          <p:spPr bwMode="auto">
            <a:xfrm>
              <a:off x="637" y="3266"/>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91" name="Line 291"/>
            <p:cNvSpPr>
              <a:spLocks noChangeShapeType="1"/>
            </p:cNvSpPr>
            <p:nvPr/>
          </p:nvSpPr>
          <p:spPr bwMode="auto">
            <a:xfrm>
              <a:off x="645" y="3427"/>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92" name="Line 292"/>
            <p:cNvSpPr>
              <a:spLocks noChangeShapeType="1"/>
            </p:cNvSpPr>
            <p:nvPr/>
          </p:nvSpPr>
          <p:spPr bwMode="auto">
            <a:xfrm>
              <a:off x="640" y="3606"/>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293" name="Text Box 293"/>
          <p:cNvSpPr txBox="1">
            <a:spLocks noChangeArrowheads="1"/>
          </p:cNvSpPr>
          <p:nvPr/>
        </p:nvSpPr>
        <p:spPr bwMode="auto">
          <a:xfrm>
            <a:off x="2564765" y="4335150"/>
            <a:ext cx="10075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1800" b="1" dirty="0">
                <a:solidFill>
                  <a:srgbClr val="0070C0"/>
                </a:solidFill>
              </a:rPr>
              <a:t>边缘图</a:t>
            </a:r>
            <a:endParaRPr lang="en-US" altLang="zh-CN" b="1" dirty="0">
              <a:solidFill>
                <a:srgbClr val="0070C0"/>
              </a:solidFill>
            </a:endParaRPr>
          </a:p>
        </p:txBody>
      </p:sp>
    </p:spTree>
    <p:extLst>
      <p:ext uri="{BB962C8B-B14F-4D97-AF65-F5344CB8AC3E}">
        <p14:creationId xmlns:p14="http://schemas.microsoft.com/office/powerpoint/2010/main" val="371444624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191" y="118383"/>
            <a:ext cx="8185484" cy="764323"/>
          </a:xfrm>
        </p:spPr>
        <p:txBody>
          <a:bodyPr/>
          <a:lstStyle/>
          <a:p>
            <a:r>
              <a:rPr lang="zh-CN" altLang="en-US" dirty="0"/>
              <a:t>倒角距离变换 </a:t>
            </a:r>
            <a:r>
              <a:rPr lang="en-US" altLang="zh-CN" sz="2800" dirty="0"/>
              <a:t>(Chamfer Distance Transform)</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311369" y="1123292"/>
                <a:ext cx="8410902" cy="5185435"/>
              </a:xfrm>
            </p:spPr>
            <p:txBody>
              <a:bodyPr/>
              <a:lstStyle/>
              <a:p>
                <a:r>
                  <a:rPr lang="zh-CN" altLang="en-US" dirty="0"/>
                  <a:t>倒角距离变换：</a:t>
                </a:r>
                <a:endParaRPr lang="en-US" altLang="zh-CN" dirty="0"/>
              </a:p>
              <a:p>
                <a:pPr lvl="1"/>
                <a:r>
                  <a:rPr lang="zh-CN" altLang="en-US" dirty="0"/>
                  <a:t>基于</a:t>
                </a:r>
                <a14:m>
                  <m:oMath xmlns:m="http://schemas.openxmlformats.org/officeDocument/2006/math">
                    <m:sSub>
                      <m:sSubPr>
                        <m:ctrlPr>
                          <a:rPr lang="en-US" altLang="zh-CN" i="1">
                            <a:latin typeface="Cambria Math" panose="02040503050406030204" pitchFamily="18" charset="0"/>
                          </a:rPr>
                        </m:ctrlPr>
                      </m:sSubPr>
                      <m:e>
                        <m:r>
                          <a:rPr lang="en-US" altLang="zh-CN">
                            <a:latin typeface="Cambria Math" panose="02040503050406030204" pitchFamily="18" charset="0"/>
                          </a:rPr>
                          <m:t>𝐷𝐹</m:t>
                        </m:r>
                      </m:e>
                      <m:sub>
                        <m:r>
                          <a:rPr lang="en-US" altLang="zh-CN">
                            <a:latin typeface="Cambria Math" panose="02040503050406030204" pitchFamily="18" charset="0"/>
                          </a:rPr>
                          <m:t>𝐼</m:t>
                        </m:r>
                      </m:sub>
                    </m:sSub>
                  </m:oMath>
                </a14:m>
                <a:r>
                  <a:rPr lang="zh-CN" altLang="en-US" dirty="0"/>
                  <a:t>，对模板形状进行倒角匹配</a:t>
                </a:r>
                <a:r>
                  <a:rPr lang="en-US" altLang="zh-CN" dirty="0"/>
                  <a:t>(Chamfer matching)</a:t>
                </a:r>
              </a:p>
              <a:p>
                <a:pPr lvl="1"/>
                <a:endParaRPr lang="en-US" altLang="zh-CN" dirty="0"/>
              </a:p>
              <a:p>
                <a:pPr lvl="1"/>
                <a:endParaRPr lang="en-US" altLang="zh-CN" dirty="0"/>
              </a:p>
              <a:p>
                <a:pPr lvl="2"/>
                <a14:m>
                  <m:oMath xmlns:m="http://schemas.openxmlformats.org/officeDocument/2006/math">
                    <m:r>
                      <a:rPr lang="en-US" altLang="zh-CN">
                        <a:latin typeface="Cambria Math" panose="02040503050406030204" pitchFamily="18" charset="0"/>
                      </a:rPr>
                      <m:t>𝑇</m:t>
                    </m:r>
                    <m:r>
                      <a:rPr lang="zh-CN" altLang="en-US">
                        <a:latin typeface="Cambria Math" panose="02040503050406030204" pitchFamily="18" charset="0"/>
                      </a:rPr>
                      <m:t>是</m:t>
                    </m:r>
                  </m:oMath>
                </a14:m>
                <a:r>
                  <a:rPr lang="zh-CN" altLang="en-US" dirty="0"/>
                  <a:t>模板形状（像素点的集合）</a:t>
                </a:r>
                <a:endParaRPr lang="en-US" altLang="zh-CN" dirty="0"/>
              </a:p>
              <a:p>
                <a:pPr lvl="2"/>
                <a14:m>
                  <m:oMath xmlns:m="http://schemas.openxmlformats.org/officeDocument/2006/math">
                    <m:r>
                      <a:rPr lang="en-US" altLang="zh-CN">
                        <a:latin typeface="Cambria Math" panose="02040503050406030204" pitchFamily="18" charset="0"/>
                      </a:rPr>
                      <m:t>𝐼</m:t>
                    </m:r>
                    <m:r>
                      <a:rPr lang="en-US" altLang="zh-CN">
                        <a:latin typeface="Cambria Math" panose="02040503050406030204" pitchFamily="18" charset="0"/>
                      </a:rPr>
                      <m:t> </m:t>
                    </m:r>
                    <m:r>
                      <a:rPr lang="zh-CN" altLang="en-US">
                        <a:latin typeface="Cambria Math" panose="02040503050406030204" pitchFamily="18" charset="0"/>
                      </a:rPr>
                      <m:t>是</m:t>
                    </m:r>
                  </m:oMath>
                </a14:m>
                <a:r>
                  <a:rPr lang="zh-CN" altLang="en-US" dirty="0"/>
                  <a:t>待匹配的边缘图像（像素点的集合）</a:t>
                </a:r>
                <a:endParaRPr lang="en-US" altLang="zh-CN" dirty="0"/>
              </a:p>
              <a:p>
                <a:pPr lvl="2"/>
                <a14:m>
                  <m:oMath xmlns:m="http://schemas.openxmlformats.org/officeDocument/2006/math">
                    <m:sSub>
                      <m:sSubPr>
                        <m:ctrlPr>
                          <a:rPr lang="en-US" altLang="zh-CN" i="1">
                            <a:latin typeface="Cambria Math" panose="02040503050406030204" pitchFamily="18" charset="0"/>
                          </a:rPr>
                        </m:ctrlPr>
                      </m:sSubPr>
                      <m:e>
                        <m:r>
                          <m:rPr>
                            <m:sty m:val="p"/>
                          </m:rPr>
                          <a:rPr lang="en-US" altLang="zh-CN">
                            <a:latin typeface="Cambria Math" panose="02040503050406030204" pitchFamily="18" charset="0"/>
                          </a:rPr>
                          <m:t>d</m:t>
                        </m:r>
                      </m:e>
                      <m:sub>
                        <m:r>
                          <a:rPr lang="en-US" altLang="zh-CN">
                            <a:latin typeface="Cambria Math" panose="02040503050406030204" pitchFamily="18" charset="0"/>
                          </a:rPr>
                          <m:t>𝐼</m:t>
                        </m:r>
                      </m:sub>
                    </m:sSub>
                    <m:r>
                      <a:rPr lang="en-US" altLang="zh-CN">
                        <a:latin typeface="Cambria Math" panose="02040503050406030204" pitchFamily="18" charset="0"/>
                      </a:rPr>
                      <m:t>(</m:t>
                    </m:r>
                    <m:r>
                      <a:rPr lang="en-US" altLang="zh-CN">
                        <a:latin typeface="Cambria Math" panose="02040503050406030204" pitchFamily="18" charset="0"/>
                      </a:rPr>
                      <m:t>𝑡</m:t>
                    </m:r>
                    <m:r>
                      <a:rPr lang="en-US" altLang="zh-CN">
                        <a:latin typeface="Cambria Math" panose="02040503050406030204" pitchFamily="18" charset="0"/>
                      </a:rPr>
                      <m:t>)</m:t>
                    </m:r>
                    <m:r>
                      <a:rPr lang="zh-CN" altLang="en-US">
                        <a:latin typeface="Cambria Math" panose="02040503050406030204" pitchFamily="18" charset="0"/>
                      </a:rPr>
                      <m:t>是</m:t>
                    </m:r>
                  </m:oMath>
                </a14:m>
                <a:r>
                  <a:rPr lang="zh-CN" altLang="en-US" dirty="0"/>
                  <a:t>模板中的点</a:t>
                </a:r>
                <a14:m>
                  <m:oMath xmlns:m="http://schemas.openxmlformats.org/officeDocument/2006/math">
                    <m:r>
                      <a:rPr lang="en-US" altLang="zh-CN">
                        <a:latin typeface="Cambria Math" panose="02040503050406030204" pitchFamily="18" charset="0"/>
                      </a:rPr>
                      <m:t>𝑡</m:t>
                    </m:r>
                  </m:oMath>
                </a14:m>
                <a:r>
                  <a:rPr lang="zh-CN" altLang="en-US" dirty="0"/>
                  <a:t>到</a:t>
                </a:r>
                <a14:m>
                  <m:oMath xmlns:m="http://schemas.openxmlformats.org/officeDocument/2006/math">
                    <m:r>
                      <a:rPr lang="en-US" altLang="zh-CN" smtClean="0">
                        <a:latin typeface="Cambria Math" panose="02040503050406030204" pitchFamily="18" charset="0"/>
                      </a:rPr>
                      <m:t> </m:t>
                    </m:r>
                    <m:r>
                      <a:rPr lang="en-US" altLang="zh-CN">
                        <a:latin typeface="Cambria Math" panose="02040503050406030204" pitchFamily="18" charset="0"/>
                      </a:rPr>
                      <m:t>𝐼</m:t>
                    </m:r>
                    <m:r>
                      <a:rPr lang="en-US" altLang="zh-CN" smtClean="0">
                        <a:latin typeface="Cambria Math" panose="02040503050406030204" pitchFamily="18" charset="0"/>
                      </a:rPr>
                      <m:t> </m:t>
                    </m:r>
                  </m:oMath>
                </a14:m>
                <a:r>
                  <a:rPr lang="zh-CN" altLang="en-US" dirty="0"/>
                  <a:t>中边缘点的最小的距离</a:t>
                </a:r>
                <a:endParaRPr lang="en-US" altLang="zh-CN" dirty="0"/>
              </a:p>
              <a:p>
                <a:pPr lvl="1"/>
                <a:r>
                  <a:rPr lang="zh-CN" altLang="en-US" dirty="0"/>
                  <a:t>计算复杂度：</a:t>
                </a:r>
                <a:r>
                  <a:rPr lang="en-US" altLang="zh-CN" dirty="0"/>
                  <a:t> </a:t>
                </a:r>
                <a14:m>
                  <m:oMath xmlns:m="http://schemas.openxmlformats.org/officeDocument/2006/math">
                    <m:r>
                      <a:rPr lang="en-US" altLang="zh-CN">
                        <a:latin typeface="Cambria Math" panose="02040503050406030204" pitchFamily="18" charset="0"/>
                      </a:rPr>
                      <m:t>𝑂</m:t>
                    </m:r>
                    <m:d>
                      <m:dPr>
                        <m:ctrlPr>
                          <a:rPr lang="en-US" altLang="zh-CN" i="1">
                            <a:latin typeface="Cambria Math" panose="02040503050406030204" pitchFamily="18" charset="0"/>
                          </a:rPr>
                        </m:ctrlPr>
                      </m:dPr>
                      <m:e>
                        <m:r>
                          <a:rPr lang="en-US" altLang="zh-CN">
                            <a:latin typeface="Cambria Math" panose="02040503050406030204" pitchFamily="18" charset="0"/>
                          </a:rPr>
                          <m:t>𝑀𝑁𝑃</m:t>
                        </m:r>
                      </m:e>
                    </m:d>
                    <m:r>
                      <a:rPr lang="en-US" altLang="zh-CN" smtClean="0">
                        <a:latin typeface="Cambria Math" panose="02040503050406030204" pitchFamily="18" charset="0"/>
                      </a:rPr>
                      <m:t> → </m:t>
                    </m:r>
                    <m:r>
                      <a:rPr lang="en-US" altLang="zh-CN">
                        <a:latin typeface="Cambria Math" panose="02040503050406030204" pitchFamily="18" charset="0"/>
                      </a:rPr>
                      <m:t>𝑂</m:t>
                    </m:r>
                    <m:r>
                      <a:rPr lang="en-US" altLang="zh-CN">
                        <a:latin typeface="Cambria Math" panose="02040503050406030204" pitchFamily="18" charset="0"/>
                      </a:rPr>
                      <m:t>(</m:t>
                    </m:r>
                    <m:r>
                      <a:rPr lang="en-US" altLang="zh-CN">
                        <a:latin typeface="Cambria Math" panose="02040503050406030204" pitchFamily="18" charset="0"/>
                      </a:rPr>
                      <m:t>𝑁𝑃</m:t>
                    </m:r>
                    <m:r>
                      <a:rPr lang="en-US" altLang="zh-CN">
                        <a:latin typeface="Cambria Math" panose="02040503050406030204" pitchFamily="18" charset="0"/>
                      </a:rPr>
                      <m:t>)</m:t>
                    </m:r>
                  </m:oMath>
                </a14:m>
                <a:endParaRPr lang="en-US" altLang="zh-CN" dirty="0"/>
              </a:p>
              <a:p>
                <a:pPr lvl="1"/>
                <a:endParaRPr lang="en-US" altLang="zh-CN" dirty="0"/>
              </a:p>
              <a:p>
                <a:pPr lvl="1"/>
                <a:endParaRPr lang="en-US" altLang="zh-CN"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311369" y="1123292"/>
                <a:ext cx="8410902" cy="5185435"/>
              </a:xfrm>
              <a:blipFill>
                <a:blip r:embed="rId2"/>
                <a:stretch>
                  <a:fillRect l="-942" t="-1293"/>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 name="文本框 3"/>
              <p:cNvSpPr txBox="1"/>
              <p:nvPr/>
            </p:nvSpPr>
            <p:spPr>
              <a:xfrm>
                <a:off x="1967630" y="1956404"/>
                <a:ext cx="5143396" cy="6721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𝑐h𝑎𝑚𝑓𝑒𝑟</m:t>
                          </m:r>
                        </m:sub>
                      </m:sSub>
                      <m:r>
                        <a:rPr lang="en-US" altLang="zh-CN" b="0" i="1" smtClean="0">
                          <a:latin typeface="Cambria Math" panose="02040503050406030204" pitchFamily="18" charset="0"/>
                        </a:rPr>
                        <m:t>(</m:t>
                      </m:r>
                      <m:r>
                        <a:rPr lang="en-US" altLang="zh-CN" b="1" i="1" smtClean="0">
                          <a:latin typeface="Cambria Math" panose="02040503050406030204" pitchFamily="18" charset="0"/>
                        </a:rPr>
                        <m:t>𝒙</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𝑇</m:t>
                              </m:r>
                            </m:e>
                          </m:d>
                        </m:den>
                      </m:f>
                      <m:nary>
                        <m:naryPr>
                          <m:chr m:val="∑"/>
                          <m:supHide m:val="on"/>
                          <m:ctrlPr>
                            <a:rPr lang="en-US" altLang="zh-CN" b="0" i="1" smtClean="0">
                              <a:latin typeface="Cambria Math" panose="02040503050406030204" pitchFamily="18" charset="0"/>
                            </a:rPr>
                          </m:ctrlPr>
                        </m:naryPr>
                        <m:sub>
                          <m:r>
                            <m:rPr>
                              <m:brk m:alnAt="7"/>
                            </m:rPr>
                            <a:rPr lang="en-US" altLang="zh-CN" b="1" i="1" smtClean="0">
                              <a:latin typeface="Cambria Math" panose="02040503050406030204" pitchFamily="18" charset="0"/>
                            </a:rPr>
                            <m:t>𝒕</m:t>
                          </m:r>
                          <m:r>
                            <m:rPr>
                              <m:brk m:alnAt="7"/>
                            </m:rP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𝑇</m:t>
                          </m:r>
                        </m:sub>
                        <m:sup/>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𝐼</m:t>
                              </m:r>
                            </m:sub>
                          </m:sSub>
                          <m:d>
                            <m:dPr>
                              <m:ctrlPr>
                                <a:rPr lang="en-US" altLang="zh-CN" b="0" i="1" smtClean="0">
                                  <a:latin typeface="Cambria Math" panose="02040503050406030204" pitchFamily="18" charset="0"/>
                                </a:rPr>
                              </m:ctrlPr>
                            </m:dPr>
                            <m:e>
                              <m:r>
                                <a:rPr lang="en-US" altLang="zh-CN" b="1" i="1" smtClean="0">
                                  <a:latin typeface="Cambria Math" panose="02040503050406030204" pitchFamily="18" charset="0"/>
                                </a:rPr>
                                <m:t>𝒕</m:t>
                              </m:r>
                              <m:r>
                                <a:rPr lang="en-US" altLang="zh-CN" b="1" i="1" smtClean="0">
                                  <a:latin typeface="Cambria Math" panose="02040503050406030204" pitchFamily="18" charset="0"/>
                                </a:rPr>
                                <m:t>+</m:t>
                              </m:r>
                              <m:r>
                                <a:rPr lang="en-US" altLang="zh-CN" b="1" i="1" smtClean="0">
                                  <a:latin typeface="Cambria Math" panose="02040503050406030204" pitchFamily="18" charset="0"/>
                                </a:rPr>
                                <m:t>𝒙</m:t>
                              </m:r>
                            </m:e>
                          </m:d>
                        </m:e>
                      </m:nary>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𝑇</m:t>
                              </m:r>
                            </m:e>
                          </m:d>
                        </m:den>
                      </m:f>
                      <m:nary>
                        <m:naryPr>
                          <m:chr m:val="∑"/>
                          <m:supHide m:val="on"/>
                          <m:ctrlPr>
                            <a:rPr lang="en-US" altLang="zh-CN" i="1">
                              <a:latin typeface="Cambria Math" panose="02040503050406030204" pitchFamily="18" charset="0"/>
                            </a:rPr>
                          </m:ctrlPr>
                        </m:naryPr>
                        <m:sub>
                          <m:r>
                            <m:rPr>
                              <m:brk m:alnAt="7"/>
                            </m:rPr>
                            <a:rPr lang="en-US" altLang="zh-CN" i="1">
                              <a:latin typeface="Cambria Math" panose="02040503050406030204" pitchFamily="18" charset="0"/>
                            </a:rPr>
                            <m:t>𝑡</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𝑇</m:t>
                          </m:r>
                        </m:sub>
                        <m:sup/>
                        <m:e>
                          <m:sSub>
                            <m:sSubPr>
                              <m:ctrlPr>
                                <a:rPr lang="en-US" altLang="zh-CN" i="1">
                                  <a:latin typeface="Cambria Math" panose="02040503050406030204" pitchFamily="18" charset="0"/>
                                </a:rPr>
                              </m:ctrlPr>
                            </m:sSubPr>
                            <m:e>
                              <m:r>
                                <a:rPr lang="en-US" altLang="zh-CN" i="1">
                                  <a:latin typeface="Cambria Math" panose="02040503050406030204" pitchFamily="18" charset="0"/>
                                </a:rPr>
                                <m:t>𝐷𝐹</m:t>
                              </m:r>
                            </m:e>
                            <m:sub>
                              <m:r>
                                <a:rPr lang="en-US" altLang="zh-CN" i="1">
                                  <a:latin typeface="Cambria Math" panose="02040503050406030204" pitchFamily="18" charset="0"/>
                                </a:rPr>
                                <m:t>𝐼</m:t>
                              </m:r>
                            </m:sub>
                          </m:sSub>
                          <m:r>
                            <a:rPr lang="en-US" altLang="zh-CN" i="1">
                              <a:latin typeface="Cambria Math" panose="02040503050406030204" pitchFamily="18" charset="0"/>
                            </a:rPr>
                            <m:t>(</m:t>
                          </m:r>
                          <m:r>
                            <a:rPr lang="en-US" altLang="zh-CN" b="1" i="1">
                              <a:latin typeface="Cambria Math" panose="02040503050406030204" pitchFamily="18" charset="0"/>
                            </a:rPr>
                            <m:t>𝒕</m:t>
                          </m:r>
                          <m:r>
                            <a:rPr lang="en-US" altLang="zh-CN" b="1" i="1">
                              <a:latin typeface="Cambria Math" panose="02040503050406030204" pitchFamily="18" charset="0"/>
                            </a:rPr>
                            <m:t>+</m:t>
                          </m:r>
                          <m:r>
                            <a:rPr lang="en-US" altLang="zh-CN" b="1" i="1">
                              <a:latin typeface="Cambria Math" panose="02040503050406030204" pitchFamily="18" charset="0"/>
                            </a:rPr>
                            <m:t>𝒙</m:t>
                          </m:r>
                          <m:r>
                            <a:rPr lang="en-US" altLang="zh-CN" i="1">
                              <a:latin typeface="Cambria Math" panose="02040503050406030204" pitchFamily="18" charset="0"/>
                            </a:rPr>
                            <m:t>)</m:t>
                          </m:r>
                        </m:e>
                      </m:nary>
                    </m:oMath>
                  </m:oMathPara>
                </a14:m>
                <a:endParaRPr lang="zh-CN" altLang="en-US" dirty="0"/>
              </a:p>
            </p:txBody>
          </p:sp>
        </mc:Choice>
        <mc:Fallback>
          <p:sp>
            <p:nvSpPr>
              <p:cNvPr id="4" name="文本框 3"/>
              <p:cNvSpPr txBox="1">
                <a:spLocks noRot="1" noChangeAspect="1" noMove="1" noResize="1" noEditPoints="1" noAdjustHandles="1" noChangeArrowheads="1" noChangeShapeType="1" noTextEdit="1"/>
              </p:cNvSpPr>
              <p:nvPr/>
            </p:nvSpPr>
            <p:spPr>
              <a:xfrm>
                <a:off x="1967630" y="1956404"/>
                <a:ext cx="5143396" cy="672172"/>
              </a:xfrm>
              <a:prstGeom prst="rect">
                <a:avLst/>
              </a:prstGeom>
              <a:blipFill>
                <a:blip r:embed="rId3"/>
                <a:stretch>
                  <a:fillRect/>
                </a:stretch>
              </a:blipFill>
            </p:spPr>
            <p:txBody>
              <a:bodyPr/>
              <a:lstStyle/>
              <a:p>
                <a:r>
                  <a:rPr lang="zh-CN" altLang="en-US">
                    <a:noFill/>
                  </a:rPr>
                  <a:t> </a:t>
                </a:r>
              </a:p>
            </p:txBody>
          </p:sp>
        </mc:Fallback>
      </mc:AlternateContent>
      <p:grpSp>
        <p:nvGrpSpPr>
          <p:cNvPr id="8" name="Group 4"/>
          <p:cNvGrpSpPr>
            <a:grpSpLocks/>
          </p:cNvGrpSpPr>
          <p:nvPr/>
        </p:nvGrpSpPr>
        <p:grpSpPr bwMode="auto">
          <a:xfrm>
            <a:off x="2894407" y="4468593"/>
            <a:ext cx="2246823" cy="1883137"/>
            <a:chOff x="636" y="2358"/>
            <a:chExt cx="1861" cy="1445"/>
          </a:xfrm>
        </p:grpSpPr>
        <p:sp>
          <p:nvSpPr>
            <p:cNvPr id="9" name="Rectangle 5"/>
            <p:cNvSpPr>
              <a:spLocks noChangeArrowheads="1"/>
            </p:cNvSpPr>
            <p:nvPr/>
          </p:nvSpPr>
          <p:spPr bwMode="auto">
            <a:xfrm>
              <a:off x="650"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0" name="Text Box 6"/>
            <p:cNvSpPr txBox="1">
              <a:spLocks noChangeArrowheads="1"/>
            </p:cNvSpPr>
            <p:nvPr/>
          </p:nvSpPr>
          <p:spPr bwMode="auto">
            <a:xfrm>
              <a:off x="664" y="323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3</a:t>
              </a:r>
            </a:p>
          </p:txBody>
        </p:sp>
        <p:sp>
          <p:nvSpPr>
            <p:cNvPr id="11" name="Rectangle 7"/>
            <p:cNvSpPr>
              <a:spLocks noChangeArrowheads="1"/>
            </p:cNvSpPr>
            <p:nvPr/>
          </p:nvSpPr>
          <p:spPr bwMode="auto">
            <a:xfrm>
              <a:off x="650"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2" name="Text Box 8"/>
            <p:cNvSpPr txBox="1">
              <a:spLocks noChangeArrowheads="1"/>
            </p:cNvSpPr>
            <p:nvPr/>
          </p:nvSpPr>
          <p:spPr bwMode="auto">
            <a:xfrm>
              <a:off x="664" y="341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4</a:t>
              </a:r>
            </a:p>
          </p:txBody>
        </p:sp>
        <p:sp>
          <p:nvSpPr>
            <p:cNvPr id="13" name="Rectangle 9"/>
            <p:cNvSpPr>
              <a:spLocks noChangeArrowheads="1"/>
            </p:cNvSpPr>
            <p:nvPr/>
          </p:nvSpPr>
          <p:spPr bwMode="auto">
            <a:xfrm>
              <a:off x="874"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4" name="Text Box 10"/>
            <p:cNvSpPr txBox="1">
              <a:spLocks noChangeArrowheads="1"/>
            </p:cNvSpPr>
            <p:nvPr/>
          </p:nvSpPr>
          <p:spPr bwMode="auto">
            <a:xfrm>
              <a:off x="888" y="323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2</a:t>
              </a:r>
            </a:p>
          </p:txBody>
        </p:sp>
        <p:sp>
          <p:nvSpPr>
            <p:cNvPr id="15" name="Rectangle 11"/>
            <p:cNvSpPr>
              <a:spLocks noChangeArrowheads="1"/>
            </p:cNvSpPr>
            <p:nvPr/>
          </p:nvSpPr>
          <p:spPr bwMode="auto">
            <a:xfrm>
              <a:off x="874"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6" name="Text Box 12"/>
            <p:cNvSpPr txBox="1">
              <a:spLocks noChangeArrowheads="1"/>
            </p:cNvSpPr>
            <p:nvPr/>
          </p:nvSpPr>
          <p:spPr bwMode="auto">
            <a:xfrm>
              <a:off x="888" y="341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3</a:t>
              </a:r>
            </a:p>
          </p:txBody>
        </p:sp>
        <p:sp>
          <p:nvSpPr>
            <p:cNvPr id="17" name="Rectangle 13"/>
            <p:cNvSpPr>
              <a:spLocks noChangeArrowheads="1"/>
            </p:cNvSpPr>
            <p:nvPr/>
          </p:nvSpPr>
          <p:spPr bwMode="auto">
            <a:xfrm>
              <a:off x="1098"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8" name="Text Box 14"/>
            <p:cNvSpPr txBox="1">
              <a:spLocks noChangeArrowheads="1"/>
            </p:cNvSpPr>
            <p:nvPr/>
          </p:nvSpPr>
          <p:spPr bwMode="auto">
            <a:xfrm>
              <a:off x="1112" y="323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2</a:t>
              </a:r>
            </a:p>
          </p:txBody>
        </p:sp>
        <p:sp>
          <p:nvSpPr>
            <p:cNvPr id="19" name="Rectangle 15"/>
            <p:cNvSpPr>
              <a:spLocks noChangeArrowheads="1"/>
            </p:cNvSpPr>
            <p:nvPr/>
          </p:nvSpPr>
          <p:spPr bwMode="auto">
            <a:xfrm>
              <a:off x="1098"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0" name="Text Box 16"/>
            <p:cNvSpPr txBox="1">
              <a:spLocks noChangeArrowheads="1"/>
            </p:cNvSpPr>
            <p:nvPr/>
          </p:nvSpPr>
          <p:spPr bwMode="auto">
            <a:xfrm>
              <a:off x="1112" y="341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3</a:t>
              </a:r>
            </a:p>
          </p:txBody>
        </p:sp>
        <p:sp>
          <p:nvSpPr>
            <p:cNvPr id="21" name="Rectangle 17"/>
            <p:cNvSpPr>
              <a:spLocks noChangeArrowheads="1"/>
            </p:cNvSpPr>
            <p:nvPr/>
          </p:nvSpPr>
          <p:spPr bwMode="auto">
            <a:xfrm>
              <a:off x="650"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2" name="Text Box 18"/>
            <p:cNvSpPr txBox="1">
              <a:spLocks noChangeArrowheads="1"/>
            </p:cNvSpPr>
            <p:nvPr/>
          </p:nvSpPr>
          <p:spPr bwMode="auto">
            <a:xfrm>
              <a:off x="664" y="359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5</a:t>
              </a:r>
            </a:p>
          </p:txBody>
        </p:sp>
        <p:sp>
          <p:nvSpPr>
            <p:cNvPr id="23" name="Rectangle 19"/>
            <p:cNvSpPr>
              <a:spLocks noChangeArrowheads="1"/>
            </p:cNvSpPr>
            <p:nvPr/>
          </p:nvSpPr>
          <p:spPr bwMode="auto">
            <a:xfrm>
              <a:off x="874"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4" name="Text Box 20"/>
            <p:cNvSpPr txBox="1">
              <a:spLocks noChangeArrowheads="1"/>
            </p:cNvSpPr>
            <p:nvPr/>
          </p:nvSpPr>
          <p:spPr bwMode="auto">
            <a:xfrm>
              <a:off x="888" y="359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4</a:t>
              </a:r>
            </a:p>
          </p:txBody>
        </p:sp>
        <p:sp>
          <p:nvSpPr>
            <p:cNvPr id="25" name="Rectangle 21"/>
            <p:cNvSpPr>
              <a:spLocks noChangeArrowheads="1"/>
            </p:cNvSpPr>
            <p:nvPr/>
          </p:nvSpPr>
          <p:spPr bwMode="auto">
            <a:xfrm>
              <a:off x="1098"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6" name="Text Box 22"/>
            <p:cNvSpPr txBox="1">
              <a:spLocks noChangeArrowheads="1"/>
            </p:cNvSpPr>
            <p:nvPr/>
          </p:nvSpPr>
          <p:spPr bwMode="auto">
            <a:xfrm>
              <a:off x="1112" y="359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4</a:t>
              </a:r>
            </a:p>
          </p:txBody>
        </p:sp>
        <p:sp>
          <p:nvSpPr>
            <p:cNvPr id="27" name="Rectangle 23"/>
            <p:cNvSpPr>
              <a:spLocks noChangeArrowheads="1"/>
            </p:cNvSpPr>
            <p:nvPr/>
          </p:nvSpPr>
          <p:spPr bwMode="auto">
            <a:xfrm>
              <a:off x="1330"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8" name="Text Box 24"/>
            <p:cNvSpPr txBox="1">
              <a:spLocks noChangeArrowheads="1"/>
            </p:cNvSpPr>
            <p:nvPr/>
          </p:nvSpPr>
          <p:spPr bwMode="auto">
            <a:xfrm>
              <a:off x="1344" y="323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2</a:t>
              </a:r>
            </a:p>
          </p:txBody>
        </p:sp>
        <p:sp>
          <p:nvSpPr>
            <p:cNvPr id="29" name="Rectangle 25"/>
            <p:cNvSpPr>
              <a:spLocks noChangeArrowheads="1"/>
            </p:cNvSpPr>
            <p:nvPr/>
          </p:nvSpPr>
          <p:spPr bwMode="auto">
            <a:xfrm>
              <a:off x="1330"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30" name="Text Box 26"/>
            <p:cNvSpPr txBox="1">
              <a:spLocks noChangeArrowheads="1"/>
            </p:cNvSpPr>
            <p:nvPr/>
          </p:nvSpPr>
          <p:spPr bwMode="auto">
            <a:xfrm>
              <a:off x="1344" y="341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2</a:t>
              </a:r>
            </a:p>
          </p:txBody>
        </p:sp>
        <p:sp>
          <p:nvSpPr>
            <p:cNvPr id="31" name="Rectangle 27"/>
            <p:cNvSpPr>
              <a:spLocks noChangeArrowheads="1"/>
            </p:cNvSpPr>
            <p:nvPr/>
          </p:nvSpPr>
          <p:spPr bwMode="auto">
            <a:xfrm>
              <a:off x="1330"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32" name="Text Box 28"/>
            <p:cNvSpPr txBox="1">
              <a:spLocks noChangeArrowheads="1"/>
            </p:cNvSpPr>
            <p:nvPr/>
          </p:nvSpPr>
          <p:spPr bwMode="auto">
            <a:xfrm>
              <a:off x="1344" y="359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dirty="0"/>
                <a:t>3</a:t>
              </a:r>
            </a:p>
          </p:txBody>
        </p:sp>
        <p:sp>
          <p:nvSpPr>
            <p:cNvPr id="33" name="Rectangle 29"/>
            <p:cNvSpPr>
              <a:spLocks noChangeArrowheads="1"/>
            </p:cNvSpPr>
            <p:nvPr/>
          </p:nvSpPr>
          <p:spPr bwMode="auto">
            <a:xfrm>
              <a:off x="1562"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34" name="Text Box 30"/>
            <p:cNvSpPr txBox="1">
              <a:spLocks noChangeArrowheads="1"/>
            </p:cNvSpPr>
            <p:nvPr/>
          </p:nvSpPr>
          <p:spPr bwMode="auto">
            <a:xfrm>
              <a:off x="1576" y="323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1</a:t>
              </a:r>
            </a:p>
          </p:txBody>
        </p:sp>
        <p:sp>
          <p:nvSpPr>
            <p:cNvPr id="35" name="Rectangle 31"/>
            <p:cNvSpPr>
              <a:spLocks noChangeArrowheads="1"/>
            </p:cNvSpPr>
            <p:nvPr/>
          </p:nvSpPr>
          <p:spPr bwMode="auto">
            <a:xfrm>
              <a:off x="1562"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36" name="Text Box 32"/>
            <p:cNvSpPr txBox="1">
              <a:spLocks noChangeArrowheads="1"/>
            </p:cNvSpPr>
            <p:nvPr/>
          </p:nvSpPr>
          <p:spPr bwMode="auto">
            <a:xfrm>
              <a:off x="1576" y="341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1</a:t>
              </a:r>
            </a:p>
          </p:txBody>
        </p:sp>
        <p:sp>
          <p:nvSpPr>
            <p:cNvPr id="37" name="Rectangle 33"/>
            <p:cNvSpPr>
              <a:spLocks noChangeArrowheads="1"/>
            </p:cNvSpPr>
            <p:nvPr/>
          </p:nvSpPr>
          <p:spPr bwMode="auto">
            <a:xfrm>
              <a:off x="1562"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38" name="Text Box 34"/>
            <p:cNvSpPr txBox="1">
              <a:spLocks noChangeArrowheads="1"/>
            </p:cNvSpPr>
            <p:nvPr/>
          </p:nvSpPr>
          <p:spPr bwMode="auto">
            <a:xfrm>
              <a:off x="1576" y="359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2</a:t>
              </a:r>
            </a:p>
          </p:txBody>
        </p:sp>
        <p:sp>
          <p:nvSpPr>
            <p:cNvPr id="39" name="Rectangle 35"/>
            <p:cNvSpPr>
              <a:spLocks noChangeArrowheads="1"/>
            </p:cNvSpPr>
            <p:nvPr/>
          </p:nvSpPr>
          <p:spPr bwMode="auto">
            <a:xfrm>
              <a:off x="650"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40" name="Text Box 36"/>
            <p:cNvSpPr txBox="1">
              <a:spLocks noChangeArrowheads="1"/>
            </p:cNvSpPr>
            <p:nvPr/>
          </p:nvSpPr>
          <p:spPr bwMode="auto">
            <a:xfrm>
              <a:off x="664" y="3062"/>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2</a:t>
              </a:r>
            </a:p>
          </p:txBody>
        </p:sp>
        <p:sp>
          <p:nvSpPr>
            <p:cNvPr id="41" name="Rectangle 37"/>
            <p:cNvSpPr>
              <a:spLocks noChangeArrowheads="1"/>
            </p:cNvSpPr>
            <p:nvPr/>
          </p:nvSpPr>
          <p:spPr bwMode="auto">
            <a:xfrm>
              <a:off x="874"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42" name="Text Box 38"/>
            <p:cNvSpPr txBox="1">
              <a:spLocks noChangeArrowheads="1"/>
            </p:cNvSpPr>
            <p:nvPr/>
          </p:nvSpPr>
          <p:spPr bwMode="auto">
            <a:xfrm>
              <a:off x="888" y="3062"/>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1</a:t>
              </a:r>
            </a:p>
          </p:txBody>
        </p:sp>
        <p:sp>
          <p:nvSpPr>
            <p:cNvPr id="43" name="Rectangle 39"/>
            <p:cNvSpPr>
              <a:spLocks noChangeArrowheads="1"/>
            </p:cNvSpPr>
            <p:nvPr/>
          </p:nvSpPr>
          <p:spPr bwMode="auto">
            <a:xfrm>
              <a:off x="1098"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44" name="Text Box 40"/>
            <p:cNvSpPr txBox="1">
              <a:spLocks noChangeArrowheads="1"/>
            </p:cNvSpPr>
            <p:nvPr/>
          </p:nvSpPr>
          <p:spPr bwMode="auto">
            <a:xfrm>
              <a:off x="1112" y="3062"/>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1</a:t>
              </a:r>
            </a:p>
          </p:txBody>
        </p:sp>
        <p:sp>
          <p:nvSpPr>
            <p:cNvPr id="45" name="Rectangle 41"/>
            <p:cNvSpPr>
              <a:spLocks noChangeArrowheads="1"/>
            </p:cNvSpPr>
            <p:nvPr/>
          </p:nvSpPr>
          <p:spPr bwMode="auto">
            <a:xfrm>
              <a:off x="1330"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46" name="Text Box 42"/>
            <p:cNvSpPr txBox="1">
              <a:spLocks noChangeArrowheads="1"/>
            </p:cNvSpPr>
            <p:nvPr/>
          </p:nvSpPr>
          <p:spPr bwMode="auto">
            <a:xfrm>
              <a:off x="1344" y="3062"/>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2</a:t>
              </a:r>
            </a:p>
          </p:txBody>
        </p:sp>
        <p:sp>
          <p:nvSpPr>
            <p:cNvPr id="47" name="Rectangle 43"/>
            <p:cNvSpPr>
              <a:spLocks noChangeArrowheads="1"/>
            </p:cNvSpPr>
            <p:nvPr/>
          </p:nvSpPr>
          <p:spPr bwMode="auto">
            <a:xfrm>
              <a:off x="1562"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48" name="Text Box 44"/>
            <p:cNvSpPr txBox="1">
              <a:spLocks noChangeArrowheads="1"/>
            </p:cNvSpPr>
            <p:nvPr/>
          </p:nvSpPr>
          <p:spPr bwMode="auto">
            <a:xfrm>
              <a:off x="1576" y="3062"/>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1</a:t>
              </a:r>
            </a:p>
          </p:txBody>
        </p:sp>
        <p:sp>
          <p:nvSpPr>
            <p:cNvPr id="49" name="Rectangle 45"/>
            <p:cNvSpPr>
              <a:spLocks noChangeArrowheads="1"/>
            </p:cNvSpPr>
            <p:nvPr/>
          </p:nvSpPr>
          <p:spPr bwMode="auto">
            <a:xfrm>
              <a:off x="650" y="2904"/>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50" name="Text Box 46"/>
            <p:cNvSpPr txBox="1">
              <a:spLocks noChangeArrowheads="1"/>
            </p:cNvSpPr>
            <p:nvPr/>
          </p:nvSpPr>
          <p:spPr bwMode="auto">
            <a:xfrm>
              <a:off x="664" y="2886"/>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1</a:t>
              </a:r>
            </a:p>
          </p:txBody>
        </p:sp>
        <p:sp>
          <p:nvSpPr>
            <p:cNvPr id="51" name="Rectangle 47"/>
            <p:cNvSpPr>
              <a:spLocks noChangeArrowheads="1"/>
            </p:cNvSpPr>
            <p:nvPr/>
          </p:nvSpPr>
          <p:spPr bwMode="auto">
            <a:xfrm>
              <a:off x="874" y="2904"/>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52" name="Text Box 48"/>
            <p:cNvSpPr txBox="1">
              <a:spLocks noChangeArrowheads="1"/>
            </p:cNvSpPr>
            <p:nvPr/>
          </p:nvSpPr>
          <p:spPr bwMode="auto">
            <a:xfrm>
              <a:off x="888" y="2886"/>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0</a:t>
              </a:r>
            </a:p>
          </p:txBody>
        </p:sp>
        <p:sp>
          <p:nvSpPr>
            <p:cNvPr id="53" name="Rectangle 49"/>
            <p:cNvSpPr>
              <a:spLocks noChangeArrowheads="1"/>
            </p:cNvSpPr>
            <p:nvPr/>
          </p:nvSpPr>
          <p:spPr bwMode="auto">
            <a:xfrm>
              <a:off x="1098" y="2904"/>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54" name="Text Box 50"/>
            <p:cNvSpPr txBox="1">
              <a:spLocks noChangeArrowheads="1"/>
            </p:cNvSpPr>
            <p:nvPr/>
          </p:nvSpPr>
          <p:spPr bwMode="auto">
            <a:xfrm>
              <a:off x="1112" y="2886"/>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0</a:t>
              </a:r>
            </a:p>
          </p:txBody>
        </p:sp>
        <p:sp>
          <p:nvSpPr>
            <p:cNvPr id="55" name="Rectangle 51"/>
            <p:cNvSpPr>
              <a:spLocks noChangeArrowheads="1"/>
            </p:cNvSpPr>
            <p:nvPr/>
          </p:nvSpPr>
          <p:spPr bwMode="auto">
            <a:xfrm>
              <a:off x="1330" y="2904"/>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56" name="Text Box 52"/>
            <p:cNvSpPr txBox="1">
              <a:spLocks noChangeArrowheads="1"/>
            </p:cNvSpPr>
            <p:nvPr/>
          </p:nvSpPr>
          <p:spPr bwMode="auto">
            <a:xfrm>
              <a:off x="1344" y="2886"/>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dirty="0"/>
                <a:t>1</a:t>
              </a:r>
            </a:p>
          </p:txBody>
        </p:sp>
        <p:sp>
          <p:nvSpPr>
            <p:cNvPr id="57" name="Rectangle 53"/>
            <p:cNvSpPr>
              <a:spLocks noChangeArrowheads="1"/>
            </p:cNvSpPr>
            <p:nvPr/>
          </p:nvSpPr>
          <p:spPr bwMode="auto">
            <a:xfrm>
              <a:off x="1562" y="2904"/>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58" name="Text Box 54"/>
            <p:cNvSpPr txBox="1">
              <a:spLocks noChangeArrowheads="1"/>
            </p:cNvSpPr>
            <p:nvPr/>
          </p:nvSpPr>
          <p:spPr bwMode="auto">
            <a:xfrm>
              <a:off x="1576" y="2886"/>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2</a:t>
              </a:r>
            </a:p>
          </p:txBody>
        </p:sp>
        <p:sp>
          <p:nvSpPr>
            <p:cNvPr id="59" name="Rectangle 55"/>
            <p:cNvSpPr>
              <a:spLocks noChangeArrowheads="1"/>
            </p:cNvSpPr>
            <p:nvPr/>
          </p:nvSpPr>
          <p:spPr bwMode="auto">
            <a:xfrm>
              <a:off x="1794" y="2904"/>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60" name="Text Box 56"/>
            <p:cNvSpPr txBox="1">
              <a:spLocks noChangeArrowheads="1"/>
            </p:cNvSpPr>
            <p:nvPr/>
          </p:nvSpPr>
          <p:spPr bwMode="auto">
            <a:xfrm>
              <a:off x="1808" y="2886"/>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1</a:t>
              </a:r>
            </a:p>
          </p:txBody>
        </p:sp>
        <p:sp>
          <p:nvSpPr>
            <p:cNvPr id="61" name="Rectangle 57"/>
            <p:cNvSpPr>
              <a:spLocks noChangeArrowheads="1"/>
            </p:cNvSpPr>
            <p:nvPr/>
          </p:nvSpPr>
          <p:spPr bwMode="auto">
            <a:xfrm>
              <a:off x="1794" y="3080"/>
              <a:ext cx="238"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62" name="Text Box 58"/>
            <p:cNvSpPr txBox="1">
              <a:spLocks noChangeArrowheads="1"/>
            </p:cNvSpPr>
            <p:nvPr/>
          </p:nvSpPr>
          <p:spPr bwMode="auto">
            <a:xfrm>
              <a:off x="1808" y="3062"/>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0</a:t>
              </a:r>
            </a:p>
          </p:txBody>
        </p:sp>
        <p:sp>
          <p:nvSpPr>
            <p:cNvPr id="63" name="Rectangle 59"/>
            <p:cNvSpPr>
              <a:spLocks noChangeArrowheads="1"/>
            </p:cNvSpPr>
            <p:nvPr/>
          </p:nvSpPr>
          <p:spPr bwMode="auto">
            <a:xfrm>
              <a:off x="1794" y="3256"/>
              <a:ext cx="237"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64" name="Text Box 60"/>
            <p:cNvSpPr txBox="1">
              <a:spLocks noChangeArrowheads="1"/>
            </p:cNvSpPr>
            <p:nvPr/>
          </p:nvSpPr>
          <p:spPr bwMode="auto">
            <a:xfrm>
              <a:off x="1808" y="323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0</a:t>
              </a:r>
            </a:p>
          </p:txBody>
        </p:sp>
        <p:sp>
          <p:nvSpPr>
            <p:cNvPr id="65" name="Rectangle 61"/>
            <p:cNvSpPr>
              <a:spLocks noChangeArrowheads="1"/>
            </p:cNvSpPr>
            <p:nvPr/>
          </p:nvSpPr>
          <p:spPr bwMode="auto">
            <a:xfrm>
              <a:off x="1794" y="3432"/>
              <a:ext cx="238"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66" name="Text Box 62"/>
            <p:cNvSpPr txBox="1">
              <a:spLocks noChangeArrowheads="1"/>
            </p:cNvSpPr>
            <p:nvPr/>
          </p:nvSpPr>
          <p:spPr bwMode="auto">
            <a:xfrm>
              <a:off x="1808" y="341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0</a:t>
              </a:r>
            </a:p>
          </p:txBody>
        </p:sp>
        <p:sp>
          <p:nvSpPr>
            <p:cNvPr id="67" name="Rectangle 63"/>
            <p:cNvSpPr>
              <a:spLocks noChangeArrowheads="1"/>
            </p:cNvSpPr>
            <p:nvPr/>
          </p:nvSpPr>
          <p:spPr bwMode="auto">
            <a:xfrm>
              <a:off x="1794"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68" name="Text Box 64"/>
            <p:cNvSpPr txBox="1">
              <a:spLocks noChangeArrowheads="1"/>
            </p:cNvSpPr>
            <p:nvPr/>
          </p:nvSpPr>
          <p:spPr bwMode="auto">
            <a:xfrm>
              <a:off x="1808" y="359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1</a:t>
              </a:r>
            </a:p>
          </p:txBody>
        </p:sp>
        <p:sp>
          <p:nvSpPr>
            <p:cNvPr id="69" name="Rectangle 65"/>
            <p:cNvSpPr>
              <a:spLocks noChangeArrowheads="1"/>
            </p:cNvSpPr>
            <p:nvPr/>
          </p:nvSpPr>
          <p:spPr bwMode="auto">
            <a:xfrm>
              <a:off x="1794"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70" name="Text Box 66"/>
            <p:cNvSpPr txBox="1">
              <a:spLocks noChangeArrowheads="1"/>
            </p:cNvSpPr>
            <p:nvPr/>
          </p:nvSpPr>
          <p:spPr bwMode="auto">
            <a:xfrm>
              <a:off x="1808" y="271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2</a:t>
              </a:r>
            </a:p>
          </p:txBody>
        </p:sp>
        <p:sp>
          <p:nvSpPr>
            <p:cNvPr id="71" name="Rectangle 67"/>
            <p:cNvSpPr>
              <a:spLocks noChangeArrowheads="1"/>
            </p:cNvSpPr>
            <p:nvPr/>
          </p:nvSpPr>
          <p:spPr bwMode="auto">
            <a:xfrm>
              <a:off x="1562"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72" name="Text Box 68"/>
            <p:cNvSpPr txBox="1">
              <a:spLocks noChangeArrowheads="1"/>
            </p:cNvSpPr>
            <p:nvPr/>
          </p:nvSpPr>
          <p:spPr bwMode="auto">
            <a:xfrm>
              <a:off x="1576" y="271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3</a:t>
              </a:r>
            </a:p>
          </p:txBody>
        </p:sp>
        <p:sp>
          <p:nvSpPr>
            <p:cNvPr id="73" name="Rectangle 69"/>
            <p:cNvSpPr>
              <a:spLocks noChangeArrowheads="1"/>
            </p:cNvSpPr>
            <p:nvPr/>
          </p:nvSpPr>
          <p:spPr bwMode="auto">
            <a:xfrm>
              <a:off x="1330"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74" name="Text Box 70"/>
            <p:cNvSpPr txBox="1">
              <a:spLocks noChangeArrowheads="1"/>
            </p:cNvSpPr>
            <p:nvPr/>
          </p:nvSpPr>
          <p:spPr bwMode="auto">
            <a:xfrm>
              <a:off x="1344" y="271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2</a:t>
              </a:r>
            </a:p>
          </p:txBody>
        </p:sp>
        <p:sp>
          <p:nvSpPr>
            <p:cNvPr id="75" name="Rectangle 71"/>
            <p:cNvSpPr>
              <a:spLocks noChangeArrowheads="1"/>
            </p:cNvSpPr>
            <p:nvPr/>
          </p:nvSpPr>
          <p:spPr bwMode="auto">
            <a:xfrm>
              <a:off x="1098"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76" name="Text Box 72"/>
            <p:cNvSpPr txBox="1">
              <a:spLocks noChangeArrowheads="1"/>
            </p:cNvSpPr>
            <p:nvPr/>
          </p:nvSpPr>
          <p:spPr bwMode="auto">
            <a:xfrm>
              <a:off x="1112" y="271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1</a:t>
              </a:r>
            </a:p>
          </p:txBody>
        </p:sp>
        <p:sp>
          <p:nvSpPr>
            <p:cNvPr id="77" name="Rectangle 73"/>
            <p:cNvSpPr>
              <a:spLocks noChangeArrowheads="1"/>
            </p:cNvSpPr>
            <p:nvPr/>
          </p:nvSpPr>
          <p:spPr bwMode="auto">
            <a:xfrm>
              <a:off x="874" y="2728"/>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78" name="Text Box 74"/>
            <p:cNvSpPr txBox="1">
              <a:spLocks noChangeArrowheads="1"/>
            </p:cNvSpPr>
            <p:nvPr/>
          </p:nvSpPr>
          <p:spPr bwMode="auto">
            <a:xfrm>
              <a:off x="888" y="271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0</a:t>
              </a:r>
            </a:p>
          </p:txBody>
        </p:sp>
        <p:sp>
          <p:nvSpPr>
            <p:cNvPr id="79" name="Rectangle 75"/>
            <p:cNvSpPr>
              <a:spLocks noChangeArrowheads="1"/>
            </p:cNvSpPr>
            <p:nvPr/>
          </p:nvSpPr>
          <p:spPr bwMode="auto">
            <a:xfrm>
              <a:off x="650"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80" name="Text Box 76"/>
            <p:cNvSpPr txBox="1">
              <a:spLocks noChangeArrowheads="1"/>
            </p:cNvSpPr>
            <p:nvPr/>
          </p:nvSpPr>
          <p:spPr bwMode="auto">
            <a:xfrm>
              <a:off x="664" y="271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1</a:t>
              </a:r>
            </a:p>
          </p:txBody>
        </p:sp>
        <p:sp>
          <p:nvSpPr>
            <p:cNvPr id="81" name="Rectangle 77"/>
            <p:cNvSpPr>
              <a:spLocks noChangeArrowheads="1"/>
            </p:cNvSpPr>
            <p:nvPr/>
          </p:nvSpPr>
          <p:spPr bwMode="auto">
            <a:xfrm>
              <a:off x="650"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82" name="Text Box 78"/>
            <p:cNvSpPr txBox="1">
              <a:spLocks noChangeArrowheads="1"/>
            </p:cNvSpPr>
            <p:nvPr/>
          </p:nvSpPr>
          <p:spPr bwMode="auto">
            <a:xfrm>
              <a:off x="664" y="253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1</a:t>
              </a:r>
            </a:p>
          </p:txBody>
        </p:sp>
        <p:sp>
          <p:nvSpPr>
            <p:cNvPr id="83" name="Rectangle 79"/>
            <p:cNvSpPr>
              <a:spLocks noChangeArrowheads="1"/>
            </p:cNvSpPr>
            <p:nvPr/>
          </p:nvSpPr>
          <p:spPr bwMode="auto">
            <a:xfrm>
              <a:off x="874" y="2552"/>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84" name="Text Box 80"/>
            <p:cNvSpPr txBox="1">
              <a:spLocks noChangeArrowheads="1"/>
            </p:cNvSpPr>
            <p:nvPr/>
          </p:nvSpPr>
          <p:spPr bwMode="auto">
            <a:xfrm>
              <a:off x="888" y="253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0</a:t>
              </a:r>
            </a:p>
          </p:txBody>
        </p:sp>
        <p:sp>
          <p:nvSpPr>
            <p:cNvPr id="85" name="Rectangle 81"/>
            <p:cNvSpPr>
              <a:spLocks noChangeArrowheads="1"/>
            </p:cNvSpPr>
            <p:nvPr/>
          </p:nvSpPr>
          <p:spPr bwMode="auto">
            <a:xfrm>
              <a:off x="1098"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86" name="Text Box 82"/>
            <p:cNvSpPr txBox="1">
              <a:spLocks noChangeArrowheads="1"/>
            </p:cNvSpPr>
            <p:nvPr/>
          </p:nvSpPr>
          <p:spPr bwMode="auto">
            <a:xfrm>
              <a:off x="1112" y="253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1</a:t>
              </a:r>
            </a:p>
          </p:txBody>
        </p:sp>
        <p:sp>
          <p:nvSpPr>
            <p:cNvPr id="87" name="Rectangle 83"/>
            <p:cNvSpPr>
              <a:spLocks noChangeArrowheads="1"/>
            </p:cNvSpPr>
            <p:nvPr/>
          </p:nvSpPr>
          <p:spPr bwMode="auto">
            <a:xfrm>
              <a:off x="1330"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88" name="Text Box 84"/>
            <p:cNvSpPr txBox="1">
              <a:spLocks noChangeArrowheads="1"/>
            </p:cNvSpPr>
            <p:nvPr/>
          </p:nvSpPr>
          <p:spPr bwMode="auto">
            <a:xfrm>
              <a:off x="1344" y="253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2</a:t>
              </a:r>
            </a:p>
          </p:txBody>
        </p:sp>
        <p:sp>
          <p:nvSpPr>
            <p:cNvPr id="89" name="Rectangle 85"/>
            <p:cNvSpPr>
              <a:spLocks noChangeArrowheads="1"/>
            </p:cNvSpPr>
            <p:nvPr/>
          </p:nvSpPr>
          <p:spPr bwMode="auto">
            <a:xfrm>
              <a:off x="1562"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90" name="Text Box 86"/>
            <p:cNvSpPr txBox="1">
              <a:spLocks noChangeArrowheads="1"/>
            </p:cNvSpPr>
            <p:nvPr/>
          </p:nvSpPr>
          <p:spPr bwMode="auto">
            <a:xfrm>
              <a:off x="1576" y="253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3</a:t>
              </a:r>
            </a:p>
          </p:txBody>
        </p:sp>
        <p:sp>
          <p:nvSpPr>
            <p:cNvPr id="91" name="Rectangle 87"/>
            <p:cNvSpPr>
              <a:spLocks noChangeArrowheads="1"/>
            </p:cNvSpPr>
            <p:nvPr/>
          </p:nvSpPr>
          <p:spPr bwMode="auto">
            <a:xfrm>
              <a:off x="1794"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92" name="Text Box 88"/>
            <p:cNvSpPr txBox="1">
              <a:spLocks noChangeArrowheads="1"/>
            </p:cNvSpPr>
            <p:nvPr/>
          </p:nvSpPr>
          <p:spPr bwMode="auto">
            <a:xfrm>
              <a:off x="1808" y="253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3</a:t>
              </a:r>
            </a:p>
          </p:txBody>
        </p:sp>
        <p:sp>
          <p:nvSpPr>
            <p:cNvPr id="93" name="Rectangle 89"/>
            <p:cNvSpPr>
              <a:spLocks noChangeArrowheads="1"/>
            </p:cNvSpPr>
            <p:nvPr/>
          </p:nvSpPr>
          <p:spPr bwMode="auto">
            <a:xfrm>
              <a:off x="2026"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94" name="Text Box 90"/>
            <p:cNvSpPr txBox="1">
              <a:spLocks noChangeArrowheads="1"/>
            </p:cNvSpPr>
            <p:nvPr/>
          </p:nvSpPr>
          <p:spPr bwMode="auto">
            <a:xfrm>
              <a:off x="2040" y="253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2</a:t>
              </a:r>
            </a:p>
          </p:txBody>
        </p:sp>
        <p:sp>
          <p:nvSpPr>
            <p:cNvPr id="95" name="Rectangle 91"/>
            <p:cNvSpPr>
              <a:spLocks noChangeArrowheads="1"/>
            </p:cNvSpPr>
            <p:nvPr/>
          </p:nvSpPr>
          <p:spPr bwMode="auto">
            <a:xfrm>
              <a:off x="2026"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96" name="Text Box 92"/>
            <p:cNvSpPr txBox="1">
              <a:spLocks noChangeArrowheads="1"/>
            </p:cNvSpPr>
            <p:nvPr/>
          </p:nvSpPr>
          <p:spPr bwMode="auto">
            <a:xfrm>
              <a:off x="2040" y="271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1</a:t>
              </a:r>
            </a:p>
          </p:txBody>
        </p:sp>
        <p:sp>
          <p:nvSpPr>
            <p:cNvPr id="97" name="Rectangle 93"/>
            <p:cNvSpPr>
              <a:spLocks noChangeArrowheads="1"/>
            </p:cNvSpPr>
            <p:nvPr/>
          </p:nvSpPr>
          <p:spPr bwMode="auto">
            <a:xfrm>
              <a:off x="2026" y="2904"/>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98" name="Text Box 94"/>
            <p:cNvSpPr txBox="1">
              <a:spLocks noChangeArrowheads="1"/>
            </p:cNvSpPr>
            <p:nvPr/>
          </p:nvSpPr>
          <p:spPr bwMode="auto">
            <a:xfrm>
              <a:off x="2040" y="2886"/>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0</a:t>
              </a:r>
            </a:p>
          </p:txBody>
        </p:sp>
        <p:sp>
          <p:nvSpPr>
            <p:cNvPr id="99" name="Rectangle 95"/>
            <p:cNvSpPr>
              <a:spLocks noChangeArrowheads="1"/>
            </p:cNvSpPr>
            <p:nvPr/>
          </p:nvSpPr>
          <p:spPr bwMode="auto">
            <a:xfrm>
              <a:off x="2026"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00" name="Text Box 96"/>
            <p:cNvSpPr txBox="1">
              <a:spLocks noChangeArrowheads="1"/>
            </p:cNvSpPr>
            <p:nvPr/>
          </p:nvSpPr>
          <p:spPr bwMode="auto">
            <a:xfrm>
              <a:off x="2040" y="3062"/>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1</a:t>
              </a:r>
            </a:p>
          </p:txBody>
        </p:sp>
        <p:sp>
          <p:nvSpPr>
            <p:cNvPr id="101" name="Rectangle 97"/>
            <p:cNvSpPr>
              <a:spLocks noChangeArrowheads="1"/>
            </p:cNvSpPr>
            <p:nvPr/>
          </p:nvSpPr>
          <p:spPr bwMode="auto">
            <a:xfrm>
              <a:off x="2026"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02" name="Text Box 98"/>
            <p:cNvSpPr txBox="1">
              <a:spLocks noChangeArrowheads="1"/>
            </p:cNvSpPr>
            <p:nvPr/>
          </p:nvSpPr>
          <p:spPr bwMode="auto">
            <a:xfrm>
              <a:off x="2040" y="323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1</a:t>
              </a:r>
            </a:p>
          </p:txBody>
        </p:sp>
        <p:sp>
          <p:nvSpPr>
            <p:cNvPr id="103" name="Rectangle 99"/>
            <p:cNvSpPr>
              <a:spLocks noChangeArrowheads="1"/>
            </p:cNvSpPr>
            <p:nvPr/>
          </p:nvSpPr>
          <p:spPr bwMode="auto">
            <a:xfrm>
              <a:off x="2026"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04" name="Text Box 100"/>
            <p:cNvSpPr txBox="1">
              <a:spLocks noChangeArrowheads="1"/>
            </p:cNvSpPr>
            <p:nvPr/>
          </p:nvSpPr>
          <p:spPr bwMode="auto">
            <a:xfrm>
              <a:off x="2040" y="341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1</a:t>
              </a:r>
            </a:p>
          </p:txBody>
        </p:sp>
        <p:sp>
          <p:nvSpPr>
            <p:cNvPr id="105" name="Rectangle 101"/>
            <p:cNvSpPr>
              <a:spLocks noChangeArrowheads="1"/>
            </p:cNvSpPr>
            <p:nvPr/>
          </p:nvSpPr>
          <p:spPr bwMode="auto">
            <a:xfrm>
              <a:off x="2026" y="3608"/>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06" name="Text Box 102"/>
            <p:cNvSpPr txBox="1">
              <a:spLocks noChangeArrowheads="1"/>
            </p:cNvSpPr>
            <p:nvPr/>
          </p:nvSpPr>
          <p:spPr bwMode="auto">
            <a:xfrm>
              <a:off x="2040" y="359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0</a:t>
              </a:r>
            </a:p>
          </p:txBody>
        </p:sp>
        <p:sp>
          <p:nvSpPr>
            <p:cNvPr id="107" name="Rectangle 103"/>
            <p:cNvSpPr>
              <a:spLocks noChangeArrowheads="1"/>
            </p:cNvSpPr>
            <p:nvPr/>
          </p:nvSpPr>
          <p:spPr bwMode="auto">
            <a:xfrm>
              <a:off x="2258"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08" name="Text Box 104"/>
            <p:cNvSpPr txBox="1">
              <a:spLocks noChangeArrowheads="1"/>
            </p:cNvSpPr>
            <p:nvPr/>
          </p:nvSpPr>
          <p:spPr bwMode="auto">
            <a:xfrm>
              <a:off x="2272" y="359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1</a:t>
              </a:r>
            </a:p>
          </p:txBody>
        </p:sp>
        <p:sp>
          <p:nvSpPr>
            <p:cNvPr id="109" name="Rectangle 105"/>
            <p:cNvSpPr>
              <a:spLocks noChangeArrowheads="1"/>
            </p:cNvSpPr>
            <p:nvPr/>
          </p:nvSpPr>
          <p:spPr bwMode="auto">
            <a:xfrm>
              <a:off x="2258"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10" name="Text Box 106"/>
            <p:cNvSpPr txBox="1">
              <a:spLocks noChangeArrowheads="1"/>
            </p:cNvSpPr>
            <p:nvPr/>
          </p:nvSpPr>
          <p:spPr bwMode="auto">
            <a:xfrm>
              <a:off x="2272" y="341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2</a:t>
              </a:r>
            </a:p>
          </p:txBody>
        </p:sp>
        <p:sp>
          <p:nvSpPr>
            <p:cNvPr id="111" name="Rectangle 107"/>
            <p:cNvSpPr>
              <a:spLocks noChangeArrowheads="1"/>
            </p:cNvSpPr>
            <p:nvPr/>
          </p:nvSpPr>
          <p:spPr bwMode="auto">
            <a:xfrm>
              <a:off x="650"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12" name="Text Box 108"/>
            <p:cNvSpPr txBox="1">
              <a:spLocks noChangeArrowheads="1"/>
            </p:cNvSpPr>
            <p:nvPr/>
          </p:nvSpPr>
          <p:spPr bwMode="auto">
            <a:xfrm>
              <a:off x="664" y="235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1</a:t>
              </a:r>
            </a:p>
          </p:txBody>
        </p:sp>
        <p:sp>
          <p:nvSpPr>
            <p:cNvPr id="113" name="Rectangle 109"/>
            <p:cNvSpPr>
              <a:spLocks noChangeArrowheads="1"/>
            </p:cNvSpPr>
            <p:nvPr/>
          </p:nvSpPr>
          <p:spPr bwMode="auto">
            <a:xfrm>
              <a:off x="874" y="2376"/>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14" name="Text Box 110"/>
            <p:cNvSpPr txBox="1">
              <a:spLocks noChangeArrowheads="1"/>
            </p:cNvSpPr>
            <p:nvPr/>
          </p:nvSpPr>
          <p:spPr bwMode="auto">
            <a:xfrm>
              <a:off x="888" y="235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0</a:t>
              </a:r>
            </a:p>
          </p:txBody>
        </p:sp>
        <p:sp>
          <p:nvSpPr>
            <p:cNvPr id="115" name="Rectangle 111"/>
            <p:cNvSpPr>
              <a:spLocks noChangeArrowheads="1"/>
            </p:cNvSpPr>
            <p:nvPr/>
          </p:nvSpPr>
          <p:spPr bwMode="auto">
            <a:xfrm>
              <a:off x="1098"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16" name="Text Box 112"/>
            <p:cNvSpPr txBox="1">
              <a:spLocks noChangeArrowheads="1"/>
            </p:cNvSpPr>
            <p:nvPr/>
          </p:nvSpPr>
          <p:spPr bwMode="auto">
            <a:xfrm>
              <a:off x="1112" y="235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1</a:t>
              </a:r>
            </a:p>
          </p:txBody>
        </p:sp>
        <p:sp>
          <p:nvSpPr>
            <p:cNvPr id="117" name="Rectangle 113"/>
            <p:cNvSpPr>
              <a:spLocks noChangeArrowheads="1"/>
            </p:cNvSpPr>
            <p:nvPr/>
          </p:nvSpPr>
          <p:spPr bwMode="auto">
            <a:xfrm>
              <a:off x="1330"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18" name="Text Box 114"/>
            <p:cNvSpPr txBox="1">
              <a:spLocks noChangeArrowheads="1"/>
            </p:cNvSpPr>
            <p:nvPr/>
          </p:nvSpPr>
          <p:spPr bwMode="auto">
            <a:xfrm>
              <a:off x="1344" y="235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2</a:t>
              </a:r>
            </a:p>
          </p:txBody>
        </p:sp>
        <p:sp>
          <p:nvSpPr>
            <p:cNvPr id="119" name="Rectangle 115"/>
            <p:cNvSpPr>
              <a:spLocks noChangeArrowheads="1"/>
            </p:cNvSpPr>
            <p:nvPr/>
          </p:nvSpPr>
          <p:spPr bwMode="auto">
            <a:xfrm>
              <a:off x="1562"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20" name="Text Box 116"/>
            <p:cNvSpPr txBox="1">
              <a:spLocks noChangeArrowheads="1"/>
            </p:cNvSpPr>
            <p:nvPr/>
          </p:nvSpPr>
          <p:spPr bwMode="auto">
            <a:xfrm>
              <a:off x="1576" y="235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3</a:t>
              </a:r>
            </a:p>
          </p:txBody>
        </p:sp>
        <p:sp>
          <p:nvSpPr>
            <p:cNvPr id="121" name="Rectangle 117"/>
            <p:cNvSpPr>
              <a:spLocks noChangeArrowheads="1"/>
            </p:cNvSpPr>
            <p:nvPr/>
          </p:nvSpPr>
          <p:spPr bwMode="auto">
            <a:xfrm>
              <a:off x="1794"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22" name="Text Box 118"/>
            <p:cNvSpPr txBox="1">
              <a:spLocks noChangeArrowheads="1"/>
            </p:cNvSpPr>
            <p:nvPr/>
          </p:nvSpPr>
          <p:spPr bwMode="auto">
            <a:xfrm>
              <a:off x="1808" y="235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4</a:t>
              </a:r>
            </a:p>
          </p:txBody>
        </p:sp>
        <p:sp>
          <p:nvSpPr>
            <p:cNvPr id="123" name="Rectangle 119"/>
            <p:cNvSpPr>
              <a:spLocks noChangeArrowheads="1"/>
            </p:cNvSpPr>
            <p:nvPr/>
          </p:nvSpPr>
          <p:spPr bwMode="auto">
            <a:xfrm>
              <a:off x="2026"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24" name="Text Box 120"/>
            <p:cNvSpPr txBox="1">
              <a:spLocks noChangeArrowheads="1"/>
            </p:cNvSpPr>
            <p:nvPr/>
          </p:nvSpPr>
          <p:spPr bwMode="auto">
            <a:xfrm>
              <a:off x="2040" y="235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3</a:t>
              </a:r>
            </a:p>
          </p:txBody>
        </p:sp>
        <p:sp>
          <p:nvSpPr>
            <p:cNvPr id="125" name="Rectangle 121"/>
            <p:cNvSpPr>
              <a:spLocks noChangeArrowheads="1"/>
            </p:cNvSpPr>
            <p:nvPr/>
          </p:nvSpPr>
          <p:spPr bwMode="auto">
            <a:xfrm>
              <a:off x="2258"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26" name="Text Box 122"/>
            <p:cNvSpPr txBox="1">
              <a:spLocks noChangeArrowheads="1"/>
            </p:cNvSpPr>
            <p:nvPr/>
          </p:nvSpPr>
          <p:spPr bwMode="auto">
            <a:xfrm>
              <a:off x="2282" y="235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2</a:t>
              </a:r>
            </a:p>
          </p:txBody>
        </p:sp>
        <p:sp>
          <p:nvSpPr>
            <p:cNvPr id="127" name="Rectangle 123"/>
            <p:cNvSpPr>
              <a:spLocks noChangeArrowheads="1"/>
            </p:cNvSpPr>
            <p:nvPr/>
          </p:nvSpPr>
          <p:spPr bwMode="auto">
            <a:xfrm>
              <a:off x="2258"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28" name="Text Box 124"/>
            <p:cNvSpPr txBox="1">
              <a:spLocks noChangeArrowheads="1"/>
            </p:cNvSpPr>
            <p:nvPr/>
          </p:nvSpPr>
          <p:spPr bwMode="auto">
            <a:xfrm>
              <a:off x="2272" y="253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1</a:t>
              </a:r>
            </a:p>
          </p:txBody>
        </p:sp>
        <p:sp>
          <p:nvSpPr>
            <p:cNvPr id="129" name="Rectangle 125"/>
            <p:cNvSpPr>
              <a:spLocks noChangeArrowheads="1"/>
            </p:cNvSpPr>
            <p:nvPr/>
          </p:nvSpPr>
          <p:spPr bwMode="auto">
            <a:xfrm>
              <a:off x="2258" y="2728"/>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30" name="Text Box 126"/>
            <p:cNvSpPr txBox="1">
              <a:spLocks noChangeArrowheads="1"/>
            </p:cNvSpPr>
            <p:nvPr/>
          </p:nvSpPr>
          <p:spPr bwMode="auto">
            <a:xfrm>
              <a:off x="2272" y="271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0</a:t>
              </a:r>
            </a:p>
          </p:txBody>
        </p:sp>
        <p:sp>
          <p:nvSpPr>
            <p:cNvPr id="131" name="Rectangle 127"/>
            <p:cNvSpPr>
              <a:spLocks noChangeArrowheads="1"/>
            </p:cNvSpPr>
            <p:nvPr/>
          </p:nvSpPr>
          <p:spPr bwMode="auto">
            <a:xfrm>
              <a:off x="2258" y="2904"/>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32" name="Text Box 128"/>
            <p:cNvSpPr txBox="1">
              <a:spLocks noChangeArrowheads="1"/>
            </p:cNvSpPr>
            <p:nvPr/>
          </p:nvSpPr>
          <p:spPr bwMode="auto">
            <a:xfrm>
              <a:off x="2272" y="2886"/>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1</a:t>
              </a:r>
            </a:p>
          </p:txBody>
        </p:sp>
        <p:sp>
          <p:nvSpPr>
            <p:cNvPr id="133" name="Rectangle 129"/>
            <p:cNvSpPr>
              <a:spLocks noChangeArrowheads="1"/>
            </p:cNvSpPr>
            <p:nvPr/>
          </p:nvSpPr>
          <p:spPr bwMode="auto">
            <a:xfrm>
              <a:off x="2258"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34" name="Text Box 130"/>
            <p:cNvSpPr txBox="1">
              <a:spLocks noChangeArrowheads="1"/>
            </p:cNvSpPr>
            <p:nvPr/>
          </p:nvSpPr>
          <p:spPr bwMode="auto">
            <a:xfrm>
              <a:off x="2272" y="3062"/>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2</a:t>
              </a:r>
            </a:p>
          </p:txBody>
        </p:sp>
        <p:sp>
          <p:nvSpPr>
            <p:cNvPr id="135" name="Rectangle 131"/>
            <p:cNvSpPr>
              <a:spLocks noChangeArrowheads="1"/>
            </p:cNvSpPr>
            <p:nvPr/>
          </p:nvSpPr>
          <p:spPr bwMode="auto">
            <a:xfrm>
              <a:off x="2258"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36" name="Text Box 132"/>
            <p:cNvSpPr txBox="1">
              <a:spLocks noChangeArrowheads="1"/>
            </p:cNvSpPr>
            <p:nvPr/>
          </p:nvSpPr>
          <p:spPr bwMode="auto">
            <a:xfrm>
              <a:off x="2272" y="323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r>
                <a:rPr lang="en-US" altLang="zh-CN" sz="1600"/>
                <a:t>2</a:t>
              </a:r>
            </a:p>
          </p:txBody>
        </p:sp>
        <p:sp>
          <p:nvSpPr>
            <p:cNvPr id="137" name="Rectangle 133"/>
            <p:cNvSpPr>
              <a:spLocks noChangeArrowheads="1"/>
            </p:cNvSpPr>
            <p:nvPr/>
          </p:nvSpPr>
          <p:spPr bwMode="auto">
            <a:xfrm>
              <a:off x="638" y="2370"/>
              <a:ext cx="1852" cy="141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38" name="Line 134"/>
            <p:cNvSpPr>
              <a:spLocks noChangeShapeType="1"/>
            </p:cNvSpPr>
            <p:nvPr/>
          </p:nvSpPr>
          <p:spPr bwMode="auto">
            <a:xfrm>
              <a:off x="870" y="2378"/>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139" name="Line 135"/>
            <p:cNvSpPr>
              <a:spLocks noChangeShapeType="1"/>
            </p:cNvSpPr>
            <p:nvPr/>
          </p:nvSpPr>
          <p:spPr bwMode="auto">
            <a:xfrm>
              <a:off x="1101" y="2377"/>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140" name="Line 136"/>
            <p:cNvSpPr>
              <a:spLocks noChangeShapeType="1"/>
            </p:cNvSpPr>
            <p:nvPr/>
          </p:nvSpPr>
          <p:spPr bwMode="auto">
            <a:xfrm>
              <a:off x="1325" y="2368"/>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141" name="Line 137"/>
            <p:cNvSpPr>
              <a:spLocks noChangeShapeType="1"/>
            </p:cNvSpPr>
            <p:nvPr/>
          </p:nvSpPr>
          <p:spPr bwMode="auto">
            <a:xfrm>
              <a:off x="1556" y="2374"/>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142" name="Line 138"/>
            <p:cNvSpPr>
              <a:spLocks noChangeShapeType="1"/>
            </p:cNvSpPr>
            <p:nvPr/>
          </p:nvSpPr>
          <p:spPr bwMode="auto">
            <a:xfrm>
              <a:off x="1795" y="2379"/>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143" name="Line 139"/>
            <p:cNvSpPr>
              <a:spLocks noChangeShapeType="1"/>
            </p:cNvSpPr>
            <p:nvPr/>
          </p:nvSpPr>
          <p:spPr bwMode="auto">
            <a:xfrm>
              <a:off x="2026" y="2377"/>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144" name="Line 140"/>
            <p:cNvSpPr>
              <a:spLocks noChangeShapeType="1"/>
            </p:cNvSpPr>
            <p:nvPr/>
          </p:nvSpPr>
          <p:spPr bwMode="auto">
            <a:xfrm>
              <a:off x="2257" y="2377"/>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145" name="Line 141"/>
            <p:cNvSpPr>
              <a:spLocks noChangeShapeType="1"/>
            </p:cNvSpPr>
            <p:nvPr/>
          </p:nvSpPr>
          <p:spPr bwMode="auto">
            <a:xfrm>
              <a:off x="638" y="2550"/>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146" name="Line 142"/>
            <p:cNvSpPr>
              <a:spLocks noChangeShapeType="1"/>
            </p:cNvSpPr>
            <p:nvPr/>
          </p:nvSpPr>
          <p:spPr bwMode="auto">
            <a:xfrm>
              <a:off x="639" y="2728"/>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147" name="Line 143"/>
            <p:cNvSpPr>
              <a:spLocks noChangeShapeType="1"/>
            </p:cNvSpPr>
            <p:nvPr/>
          </p:nvSpPr>
          <p:spPr bwMode="auto">
            <a:xfrm>
              <a:off x="641" y="2899"/>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148" name="Line 144"/>
            <p:cNvSpPr>
              <a:spLocks noChangeShapeType="1"/>
            </p:cNvSpPr>
            <p:nvPr/>
          </p:nvSpPr>
          <p:spPr bwMode="auto">
            <a:xfrm>
              <a:off x="636" y="3078"/>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149" name="Line 145"/>
            <p:cNvSpPr>
              <a:spLocks noChangeShapeType="1"/>
            </p:cNvSpPr>
            <p:nvPr/>
          </p:nvSpPr>
          <p:spPr bwMode="auto">
            <a:xfrm>
              <a:off x="637" y="3266"/>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150" name="Line 146"/>
            <p:cNvSpPr>
              <a:spLocks noChangeShapeType="1"/>
            </p:cNvSpPr>
            <p:nvPr/>
          </p:nvSpPr>
          <p:spPr bwMode="auto">
            <a:xfrm>
              <a:off x="645" y="3427"/>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151" name="Line 147"/>
            <p:cNvSpPr>
              <a:spLocks noChangeShapeType="1"/>
            </p:cNvSpPr>
            <p:nvPr/>
          </p:nvSpPr>
          <p:spPr bwMode="auto">
            <a:xfrm>
              <a:off x="640" y="3606"/>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grpSp>
      <p:sp>
        <p:nvSpPr>
          <p:cNvPr id="152" name="Text Box 148"/>
          <p:cNvSpPr txBox="1">
            <a:spLocks noChangeArrowheads="1"/>
          </p:cNvSpPr>
          <p:nvPr/>
        </p:nvSpPr>
        <p:spPr bwMode="auto">
          <a:xfrm>
            <a:off x="3191407" y="4190465"/>
            <a:ext cx="16284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1600" b="1" dirty="0">
                <a:solidFill>
                  <a:srgbClr val="0070C0"/>
                </a:solidFill>
              </a:rPr>
              <a:t>距离变换结果</a:t>
            </a:r>
            <a:endParaRPr lang="en-US" altLang="zh-CN" sz="2000" b="1" dirty="0">
              <a:solidFill>
                <a:srgbClr val="0070C0"/>
              </a:solidFill>
            </a:endParaRPr>
          </a:p>
        </p:txBody>
      </p:sp>
      <p:grpSp>
        <p:nvGrpSpPr>
          <p:cNvPr id="153" name="Group 149"/>
          <p:cNvGrpSpPr>
            <a:grpSpLocks/>
          </p:cNvGrpSpPr>
          <p:nvPr/>
        </p:nvGrpSpPr>
        <p:grpSpPr bwMode="auto">
          <a:xfrm>
            <a:off x="579093" y="4479431"/>
            <a:ext cx="2093683" cy="1883137"/>
            <a:chOff x="636" y="2358"/>
            <a:chExt cx="1861" cy="1445"/>
          </a:xfrm>
        </p:grpSpPr>
        <p:sp>
          <p:nvSpPr>
            <p:cNvPr id="154" name="Rectangle 150"/>
            <p:cNvSpPr>
              <a:spLocks noChangeArrowheads="1"/>
            </p:cNvSpPr>
            <p:nvPr/>
          </p:nvSpPr>
          <p:spPr bwMode="auto">
            <a:xfrm>
              <a:off x="650"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55" name="Text Box 151"/>
            <p:cNvSpPr txBox="1">
              <a:spLocks noChangeArrowheads="1"/>
            </p:cNvSpPr>
            <p:nvPr/>
          </p:nvSpPr>
          <p:spPr bwMode="auto">
            <a:xfrm>
              <a:off x="664" y="323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156" name="Rectangle 152"/>
            <p:cNvSpPr>
              <a:spLocks noChangeArrowheads="1"/>
            </p:cNvSpPr>
            <p:nvPr/>
          </p:nvSpPr>
          <p:spPr bwMode="auto">
            <a:xfrm>
              <a:off x="650"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57" name="Text Box 153"/>
            <p:cNvSpPr txBox="1">
              <a:spLocks noChangeArrowheads="1"/>
            </p:cNvSpPr>
            <p:nvPr/>
          </p:nvSpPr>
          <p:spPr bwMode="auto">
            <a:xfrm>
              <a:off x="664" y="341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158" name="Rectangle 154"/>
            <p:cNvSpPr>
              <a:spLocks noChangeArrowheads="1"/>
            </p:cNvSpPr>
            <p:nvPr/>
          </p:nvSpPr>
          <p:spPr bwMode="auto">
            <a:xfrm>
              <a:off x="874"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59" name="Text Box 155"/>
            <p:cNvSpPr txBox="1">
              <a:spLocks noChangeArrowheads="1"/>
            </p:cNvSpPr>
            <p:nvPr/>
          </p:nvSpPr>
          <p:spPr bwMode="auto">
            <a:xfrm>
              <a:off x="888" y="323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160" name="Rectangle 156"/>
            <p:cNvSpPr>
              <a:spLocks noChangeArrowheads="1"/>
            </p:cNvSpPr>
            <p:nvPr/>
          </p:nvSpPr>
          <p:spPr bwMode="auto">
            <a:xfrm>
              <a:off x="874"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61" name="Text Box 157"/>
            <p:cNvSpPr txBox="1">
              <a:spLocks noChangeArrowheads="1"/>
            </p:cNvSpPr>
            <p:nvPr/>
          </p:nvSpPr>
          <p:spPr bwMode="auto">
            <a:xfrm>
              <a:off x="888" y="341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162" name="Rectangle 158"/>
            <p:cNvSpPr>
              <a:spLocks noChangeArrowheads="1"/>
            </p:cNvSpPr>
            <p:nvPr/>
          </p:nvSpPr>
          <p:spPr bwMode="auto">
            <a:xfrm>
              <a:off x="1098"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63" name="Text Box 159"/>
            <p:cNvSpPr txBox="1">
              <a:spLocks noChangeArrowheads="1"/>
            </p:cNvSpPr>
            <p:nvPr/>
          </p:nvSpPr>
          <p:spPr bwMode="auto">
            <a:xfrm>
              <a:off x="1112" y="323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164" name="Rectangle 160"/>
            <p:cNvSpPr>
              <a:spLocks noChangeArrowheads="1"/>
            </p:cNvSpPr>
            <p:nvPr/>
          </p:nvSpPr>
          <p:spPr bwMode="auto">
            <a:xfrm>
              <a:off x="1098"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65" name="Text Box 161"/>
            <p:cNvSpPr txBox="1">
              <a:spLocks noChangeArrowheads="1"/>
            </p:cNvSpPr>
            <p:nvPr/>
          </p:nvSpPr>
          <p:spPr bwMode="auto">
            <a:xfrm>
              <a:off x="1112" y="341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166" name="Rectangle 162"/>
            <p:cNvSpPr>
              <a:spLocks noChangeArrowheads="1"/>
            </p:cNvSpPr>
            <p:nvPr/>
          </p:nvSpPr>
          <p:spPr bwMode="auto">
            <a:xfrm>
              <a:off x="650"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67" name="Text Box 163"/>
            <p:cNvSpPr txBox="1">
              <a:spLocks noChangeArrowheads="1"/>
            </p:cNvSpPr>
            <p:nvPr/>
          </p:nvSpPr>
          <p:spPr bwMode="auto">
            <a:xfrm>
              <a:off x="664" y="359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168" name="Rectangle 164"/>
            <p:cNvSpPr>
              <a:spLocks noChangeArrowheads="1"/>
            </p:cNvSpPr>
            <p:nvPr/>
          </p:nvSpPr>
          <p:spPr bwMode="auto">
            <a:xfrm>
              <a:off x="874"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69" name="Text Box 165"/>
            <p:cNvSpPr txBox="1">
              <a:spLocks noChangeArrowheads="1"/>
            </p:cNvSpPr>
            <p:nvPr/>
          </p:nvSpPr>
          <p:spPr bwMode="auto">
            <a:xfrm>
              <a:off x="888" y="359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170" name="Rectangle 166"/>
            <p:cNvSpPr>
              <a:spLocks noChangeArrowheads="1"/>
            </p:cNvSpPr>
            <p:nvPr/>
          </p:nvSpPr>
          <p:spPr bwMode="auto">
            <a:xfrm>
              <a:off x="1098"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71" name="Text Box 167"/>
            <p:cNvSpPr txBox="1">
              <a:spLocks noChangeArrowheads="1"/>
            </p:cNvSpPr>
            <p:nvPr/>
          </p:nvSpPr>
          <p:spPr bwMode="auto">
            <a:xfrm>
              <a:off x="1112" y="359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172" name="Rectangle 168"/>
            <p:cNvSpPr>
              <a:spLocks noChangeArrowheads="1"/>
            </p:cNvSpPr>
            <p:nvPr/>
          </p:nvSpPr>
          <p:spPr bwMode="auto">
            <a:xfrm>
              <a:off x="1330"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73" name="Text Box 169"/>
            <p:cNvSpPr txBox="1">
              <a:spLocks noChangeArrowheads="1"/>
            </p:cNvSpPr>
            <p:nvPr/>
          </p:nvSpPr>
          <p:spPr bwMode="auto">
            <a:xfrm>
              <a:off x="1344" y="323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174" name="Rectangle 170"/>
            <p:cNvSpPr>
              <a:spLocks noChangeArrowheads="1"/>
            </p:cNvSpPr>
            <p:nvPr/>
          </p:nvSpPr>
          <p:spPr bwMode="auto">
            <a:xfrm>
              <a:off x="1330"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75" name="Text Box 171"/>
            <p:cNvSpPr txBox="1">
              <a:spLocks noChangeArrowheads="1"/>
            </p:cNvSpPr>
            <p:nvPr/>
          </p:nvSpPr>
          <p:spPr bwMode="auto">
            <a:xfrm>
              <a:off x="1344" y="341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176" name="Rectangle 172"/>
            <p:cNvSpPr>
              <a:spLocks noChangeArrowheads="1"/>
            </p:cNvSpPr>
            <p:nvPr/>
          </p:nvSpPr>
          <p:spPr bwMode="auto">
            <a:xfrm>
              <a:off x="1330"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77" name="Text Box 173"/>
            <p:cNvSpPr txBox="1">
              <a:spLocks noChangeArrowheads="1"/>
            </p:cNvSpPr>
            <p:nvPr/>
          </p:nvSpPr>
          <p:spPr bwMode="auto">
            <a:xfrm>
              <a:off x="1344" y="359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178" name="Rectangle 174"/>
            <p:cNvSpPr>
              <a:spLocks noChangeArrowheads="1"/>
            </p:cNvSpPr>
            <p:nvPr/>
          </p:nvSpPr>
          <p:spPr bwMode="auto">
            <a:xfrm>
              <a:off x="1562"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79" name="Text Box 175"/>
            <p:cNvSpPr txBox="1">
              <a:spLocks noChangeArrowheads="1"/>
            </p:cNvSpPr>
            <p:nvPr/>
          </p:nvSpPr>
          <p:spPr bwMode="auto">
            <a:xfrm>
              <a:off x="1576" y="323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180" name="Rectangle 176"/>
            <p:cNvSpPr>
              <a:spLocks noChangeArrowheads="1"/>
            </p:cNvSpPr>
            <p:nvPr/>
          </p:nvSpPr>
          <p:spPr bwMode="auto">
            <a:xfrm>
              <a:off x="1562"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81" name="Text Box 177"/>
            <p:cNvSpPr txBox="1">
              <a:spLocks noChangeArrowheads="1"/>
            </p:cNvSpPr>
            <p:nvPr/>
          </p:nvSpPr>
          <p:spPr bwMode="auto">
            <a:xfrm>
              <a:off x="1576" y="341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182" name="Rectangle 178"/>
            <p:cNvSpPr>
              <a:spLocks noChangeArrowheads="1"/>
            </p:cNvSpPr>
            <p:nvPr/>
          </p:nvSpPr>
          <p:spPr bwMode="auto">
            <a:xfrm>
              <a:off x="1562"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83" name="Text Box 179"/>
            <p:cNvSpPr txBox="1">
              <a:spLocks noChangeArrowheads="1"/>
            </p:cNvSpPr>
            <p:nvPr/>
          </p:nvSpPr>
          <p:spPr bwMode="auto">
            <a:xfrm>
              <a:off x="1576" y="359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184" name="Rectangle 180"/>
            <p:cNvSpPr>
              <a:spLocks noChangeArrowheads="1"/>
            </p:cNvSpPr>
            <p:nvPr/>
          </p:nvSpPr>
          <p:spPr bwMode="auto">
            <a:xfrm>
              <a:off x="650"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85" name="Text Box 181"/>
            <p:cNvSpPr txBox="1">
              <a:spLocks noChangeArrowheads="1"/>
            </p:cNvSpPr>
            <p:nvPr/>
          </p:nvSpPr>
          <p:spPr bwMode="auto">
            <a:xfrm>
              <a:off x="664" y="3062"/>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186" name="Rectangle 182"/>
            <p:cNvSpPr>
              <a:spLocks noChangeArrowheads="1"/>
            </p:cNvSpPr>
            <p:nvPr/>
          </p:nvSpPr>
          <p:spPr bwMode="auto">
            <a:xfrm>
              <a:off x="874"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87" name="Text Box 183"/>
            <p:cNvSpPr txBox="1">
              <a:spLocks noChangeArrowheads="1"/>
            </p:cNvSpPr>
            <p:nvPr/>
          </p:nvSpPr>
          <p:spPr bwMode="auto">
            <a:xfrm>
              <a:off x="888" y="3062"/>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188" name="Rectangle 184"/>
            <p:cNvSpPr>
              <a:spLocks noChangeArrowheads="1"/>
            </p:cNvSpPr>
            <p:nvPr/>
          </p:nvSpPr>
          <p:spPr bwMode="auto">
            <a:xfrm>
              <a:off x="1098"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89" name="Text Box 185"/>
            <p:cNvSpPr txBox="1">
              <a:spLocks noChangeArrowheads="1"/>
            </p:cNvSpPr>
            <p:nvPr/>
          </p:nvSpPr>
          <p:spPr bwMode="auto">
            <a:xfrm>
              <a:off x="1112" y="3062"/>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190" name="Rectangle 186"/>
            <p:cNvSpPr>
              <a:spLocks noChangeArrowheads="1"/>
            </p:cNvSpPr>
            <p:nvPr/>
          </p:nvSpPr>
          <p:spPr bwMode="auto">
            <a:xfrm>
              <a:off x="1330"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91" name="Text Box 187"/>
            <p:cNvSpPr txBox="1">
              <a:spLocks noChangeArrowheads="1"/>
            </p:cNvSpPr>
            <p:nvPr/>
          </p:nvSpPr>
          <p:spPr bwMode="auto">
            <a:xfrm>
              <a:off x="1344" y="3062"/>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192" name="Rectangle 188"/>
            <p:cNvSpPr>
              <a:spLocks noChangeArrowheads="1"/>
            </p:cNvSpPr>
            <p:nvPr/>
          </p:nvSpPr>
          <p:spPr bwMode="auto">
            <a:xfrm>
              <a:off x="1562"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93" name="Text Box 189"/>
            <p:cNvSpPr txBox="1">
              <a:spLocks noChangeArrowheads="1"/>
            </p:cNvSpPr>
            <p:nvPr/>
          </p:nvSpPr>
          <p:spPr bwMode="auto">
            <a:xfrm>
              <a:off x="1576" y="3062"/>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194" name="Rectangle 190"/>
            <p:cNvSpPr>
              <a:spLocks noChangeArrowheads="1"/>
            </p:cNvSpPr>
            <p:nvPr/>
          </p:nvSpPr>
          <p:spPr bwMode="auto">
            <a:xfrm>
              <a:off x="650" y="2904"/>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95" name="Text Box 191"/>
            <p:cNvSpPr txBox="1">
              <a:spLocks noChangeArrowheads="1"/>
            </p:cNvSpPr>
            <p:nvPr/>
          </p:nvSpPr>
          <p:spPr bwMode="auto">
            <a:xfrm>
              <a:off x="664" y="2886"/>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196" name="Rectangle 192"/>
            <p:cNvSpPr>
              <a:spLocks noChangeArrowheads="1"/>
            </p:cNvSpPr>
            <p:nvPr/>
          </p:nvSpPr>
          <p:spPr bwMode="auto">
            <a:xfrm>
              <a:off x="874" y="2904"/>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97" name="Text Box 193"/>
            <p:cNvSpPr txBox="1">
              <a:spLocks noChangeArrowheads="1"/>
            </p:cNvSpPr>
            <p:nvPr/>
          </p:nvSpPr>
          <p:spPr bwMode="auto">
            <a:xfrm>
              <a:off x="888" y="2886"/>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198" name="Rectangle 194"/>
            <p:cNvSpPr>
              <a:spLocks noChangeArrowheads="1"/>
            </p:cNvSpPr>
            <p:nvPr/>
          </p:nvSpPr>
          <p:spPr bwMode="auto">
            <a:xfrm>
              <a:off x="1098" y="2904"/>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199" name="Text Box 195"/>
            <p:cNvSpPr txBox="1">
              <a:spLocks noChangeArrowheads="1"/>
            </p:cNvSpPr>
            <p:nvPr/>
          </p:nvSpPr>
          <p:spPr bwMode="auto">
            <a:xfrm>
              <a:off x="1112" y="2886"/>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00" name="Rectangle 196"/>
            <p:cNvSpPr>
              <a:spLocks noChangeArrowheads="1"/>
            </p:cNvSpPr>
            <p:nvPr/>
          </p:nvSpPr>
          <p:spPr bwMode="auto">
            <a:xfrm>
              <a:off x="1330" y="2904"/>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01" name="Text Box 197"/>
            <p:cNvSpPr txBox="1">
              <a:spLocks noChangeArrowheads="1"/>
            </p:cNvSpPr>
            <p:nvPr/>
          </p:nvSpPr>
          <p:spPr bwMode="auto">
            <a:xfrm>
              <a:off x="1344" y="2886"/>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02" name="Rectangle 198"/>
            <p:cNvSpPr>
              <a:spLocks noChangeArrowheads="1"/>
            </p:cNvSpPr>
            <p:nvPr/>
          </p:nvSpPr>
          <p:spPr bwMode="auto">
            <a:xfrm>
              <a:off x="1562" y="2904"/>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03" name="Text Box 199"/>
            <p:cNvSpPr txBox="1">
              <a:spLocks noChangeArrowheads="1"/>
            </p:cNvSpPr>
            <p:nvPr/>
          </p:nvSpPr>
          <p:spPr bwMode="auto">
            <a:xfrm>
              <a:off x="1576" y="2886"/>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04" name="Rectangle 200"/>
            <p:cNvSpPr>
              <a:spLocks noChangeArrowheads="1"/>
            </p:cNvSpPr>
            <p:nvPr/>
          </p:nvSpPr>
          <p:spPr bwMode="auto">
            <a:xfrm>
              <a:off x="1794" y="2904"/>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05" name="Text Box 201"/>
            <p:cNvSpPr txBox="1">
              <a:spLocks noChangeArrowheads="1"/>
            </p:cNvSpPr>
            <p:nvPr/>
          </p:nvSpPr>
          <p:spPr bwMode="auto">
            <a:xfrm>
              <a:off x="1808" y="2886"/>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06" name="Rectangle 202"/>
            <p:cNvSpPr>
              <a:spLocks noChangeArrowheads="1"/>
            </p:cNvSpPr>
            <p:nvPr/>
          </p:nvSpPr>
          <p:spPr bwMode="auto">
            <a:xfrm>
              <a:off x="1794" y="3080"/>
              <a:ext cx="238"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07" name="Text Box 203"/>
            <p:cNvSpPr txBox="1">
              <a:spLocks noChangeArrowheads="1"/>
            </p:cNvSpPr>
            <p:nvPr/>
          </p:nvSpPr>
          <p:spPr bwMode="auto">
            <a:xfrm>
              <a:off x="1808" y="3062"/>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08" name="Rectangle 204"/>
            <p:cNvSpPr>
              <a:spLocks noChangeArrowheads="1"/>
            </p:cNvSpPr>
            <p:nvPr/>
          </p:nvSpPr>
          <p:spPr bwMode="auto">
            <a:xfrm>
              <a:off x="1794" y="3256"/>
              <a:ext cx="237"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09" name="Text Box 205"/>
            <p:cNvSpPr txBox="1">
              <a:spLocks noChangeArrowheads="1"/>
            </p:cNvSpPr>
            <p:nvPr/>
          </p:nvSpPr>
          <p:spPr bwMode="auto">
            <a:xfrm>
              <a:off x="1808" y="323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10" name="Rectangle 206"/>
            <p:cNvSpPr>
              <a:spLocks noChangeArrowheads="1"/>
            </p:cNvSpPr>
            <p:nvPr/>
          </p:nvSpPr>
          <p:spPr bwMode="auto">
            <a:xfrm>
              <a:off x="1794" y="3432"/>
              <a:ext cx="238"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11" name="Text Box 207"/>
            <p:cNvSpPr txBox="1">
              <a:spLocks noChangeArrowheads="1"/>
            </p:cNvSpPr>
            <p:nvPr/>
          </p:nvSpPr>
          <p:spPr bwMode="auto">
            <a:xfrm>
              <a:off x="1808" y="341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12" name="Rectangle 208"/>
            <p:cNvSpPr>
              <a:spLocks noChangeArrowheads="1"/>
            </p:cNvSpPr>
            <p:nvPr/>
          </p:nvSpPr>
          <p:spPr bwMode="auto">
            <a:xfrm>
              <a:off x="1794"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13" name="Text Box 209"/>
            <p:cNvSpPr txBox="1">
              <a:spLocks noChangeArrowheads="1"/>
            </p:cNvSpPr>
            <p:nvPr/>
          </p:nvSpPr>
          <p:spPr bwMode="auto">
            <a:xfrm>
              <a:off x="1808" y="359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14" name="Rectangle 210"/>
            <p:cNvSpPr>
              <a:spLocks noChangeArrowheads="1"/>
            </p:cNvSpPr>
            <p:nvPr/>
          </p:nvSpPr>
          <p:spPr bwMode="auto">
            <a:xfrm>
              <a:off x="1794"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15" name="Text Box 211"/>
            <p:cNvSpPr txBox="1">
              <a:spLocks noChangeArrowheads="1"/>
            </p:cNvSpPr>
            <p:nvPr/>
          </p:nvSpPr>
          <p:spPr bwMode="auto">
            <a:xfrm>
              <a:off x="1808" y="271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16" name="Rectangle 212"/>
            <p:cNvSpPr>
              <a:spLocks noChangeArrowheads="1"/>
            </p:cNvSpPr>
            <p:nvPr/>
          </p:nvSpPr>
          <p:spPr bwMode="auto">
            <a:xfrm>
              <a:off x="1562"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17" name="Text Box 213"/>
            <p:cNvSpPr txBox="1">
              <a:spLocks noChangeArrowheads="1"/>
            </p:cNvSpPr>
            <p:nvPr/>
          </p:nvSpPr>
          <p:spPr bwMode="auto">
            <a:xfrm>
              <a:off x="1576" y="271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18" name="Rectangle 214"/>
            <p:cNvSpPr>
              <a:spLocks noChangeArrowheads="1"/>
            </p:cNvSpPr>
            <p:nvPr/>
          </p:nvSpPr>
          <p:spPr bwMode="auto">
            <a:xfrm>
              <a:off x="1330"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19" name="Text Box 215"/>
            <p:cNvSpPr txBox="1">
              <a:spLocks noChangeArrowheads="1"/>
            </p:cNvSpPr>
            <p:nvPr/>
          </p:nvSpPr>
          <p:spPr bwMode="auto">
            <a:xfrm>
              <a:off x="1344" y="271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20" name="Rectangle 216"/>
            <p:cNvSpPr>
              <a:spLocks noChangeArrowheads="1"/>
            </p:cNvSpPr>
            <p:nvPr/>
          </p:nvSpPr>
          <p:spPr bwMode="auto">
            <a:xfrm>
              <a:off x="1098"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21" name="Text Box 217"/>
            <p:cNvSpPr txBox="1">
              <a:spLocks noChangeArrowheads="1"/>
            </p:cNvSpPr>
            <p:nvPr/>
          </p:nvSpPr>
          <p:spPr bwMode="auto">
            <a:xfrm>
              <a:off x="1112" y="271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22" name="Rectangle 218"/>
            <p:cNvSpPr>
              <a:spLocks noChangeArrowheads="1"/>
            </p:cNvSpPr>
            <p:nvPr/>
          </p:nvSpPr>
          <p:spPr bwMode="auto">
            <a:xfrm>
              <a:off x="874" y="2728"/>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23" name="Text Box 219"/>
            <p:cNvSpPr txBox="1">
              <a:spLocks noChangeArrowheads="1"/>
            </p:cNvSpPr>
            <p:nvPr/>
          </p:nvSpPr>
          <p:spPr bwMode="auto">
            <a:xfrm>
              <a:off x="888" y="271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24" name="Rectangle 220"/>
            <p:cNvSpPr>
              <a:spLocks noChangeArrowheads="1"/>
            </p:cNvSpPr>
            <p:nvPr/>
          </p:nvSpPr>
          <p:spPr bwMode="auto">
            <a:xfrm>
              <a:off x="650"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25" name="Text Box 221"/>
            <p:cNvSpPr txBox="1">
              <a:spLocks noChangeArrowheads="1"/>
            </p:cNvSpPr>
            <p:nvPr/>
          </p:nvSpPr>
          <p:spPr bwMode="auto">
            <a:xfrm>
              <a:off x="664" y="271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26" name="Rectangle 222"/>
            <p:cNvSpPr>
              <a:spLocks noChangeArrowheads="1"/>
            </p:cNvSpPr>
            <p:nvPr/>
          </p:nvSpPr>
          <p:spPr bwMode="auto">
            <a:xfrm>
              <a:off x="650"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27" name="Text Box 223"/>
            <p:cNvSpPr txBox="1">
              <a:spLocks noChangeArrowheads="1"/>
            </p:cNvSpPr>
            <p:nvPr/>
          </p:nvSpPr>
          <p:spPr bwMode="auto">
            <a:xfrm>
              <a:off x="664" y="253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28" name="Rectangle 224"/>
            <p:cNvSpPr>
              <a:spLocks noChangeArrowheads="1"/>
            </p:cNvSpPr>
            <p:nvPr/>
          </p:nvSpPr>
          <p:spPr bwMode="auto">
            <a:xfrm>
              <a:off x="874" y="2552"/>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29" name="Text Box 225"/>
            <p:cNvSpPr txBox="1">
              <a:spLocks noChangeArrowheads="1"/>
            </p:cNvSpPr>
            <p:nvPr/>
          </p:nvSpPr>
          <p:spPr bwMode="auto">
            <a:xfrm>
              <a:off x="888" y="253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30" name="Rectangle 226"/>
            <p:cNvSpPr>
              <a:spLocks noChangeArrowheads="1"/>
            </p:cNvSpPr>
            <p:nvPr/>
          </p:nvSpPr>
          <p:spPr bwMode="auto">
            <a:xfrm>
              <a:off x="1098"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31" name="Text Box 227"/>
            <p:cNvSpPr txBox="1">
              <a:spLocks noChangeArrowheads="1"/>
            </p:cNvSpPr>
            <p:nvPr/>
          </p:nvSpPr>
          <p:spPr bwMode="auto">
            <a:xfrm>
              <a:off x="1112" y="253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32" name="Rectangle 228"/>
            <p:cNvSpPr>
              <a:spLocks noChangeArrowheads="1"/>
            </p:cNvSpPr>
            <p:nvPr/>
          </p:nvSpPr>
          <p:spPr bwMode="auto">
            <a:xfrm>
              <a:off x="1330"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33" name="Text Box 229"/>
            <p:cNvSpPr txBox="1">
              <a:spLocks noChangeArrowheads="1"/>
            </p:cNvSpPr>
            <p:nvPr/>
          </p:nvSpPr>
          <p:spPr bwMode="auto">
            <a:xfrm>
              <a:off x="1344" y="253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34" name="Rectangle 230"/>
            <p:cNvSpPr>
              <a:spLocks noChangeArrowheads="1"/>
            </p:cNvSpPr>
            <p:nvPr/>
          </p:nvSpPr>
          <p:spPr bwMode="auto">
            <a:xfrm>
              <a:off x="1562"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35" name="Text Box 231"/>
            <p:cNvSpPr txBox="1">
              <a:spLocks noChangeArrowheads="1"/>
            </p:cNvSpPr>
            <p:nvPr/>
          </p:nvSpPr>
          <p:spPr bwMode="auto">
            <a:xfrm>
              <a:off x="1576" y="253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36" name="Rectangle 232"/>
            <p:cNvSpPr>
              <a:spLocks noChangeArrowheads="1"/>
            </p:cNvSpPr>
            <p:nvPr/>
          </p:nvSpPr>
          <p:spPr bwMode="auto">
            <a:xfrm>
              <a:off x="1794"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37" name="Text Box 233"/>
            <p:cNvSpPr txBox="1">
              <a:spLocks noChangeArrowheads="1"/>
            </p:cNvSpPr>
            <p:nvPr/>
          </p:nvSpPr>
          <p:spPr bwMode="auto">
            <a:xfrm>
              <a:off x="1808" y="253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38" name="Rectangle 234"/>
            <p:cNvSpPr>
              <a:spLocks noChangeArrowheads="1"/>
            </p:cNvSpPr>
            <p:nvPr/>
          </p:nvSpPr>
          <p:spPr bwMode="auto">
            <a:xfrm>
              <a:off x="2026"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39" name="Text Box 235"/>
            <p:cNvSpPr txBox="1">
              <a:spLocks noChangeArrowheads="1"/>
            </p:cNvSpPr>
            <p:nvPr/>
          </p:nvSpPr>
          <p:spPr bwMode="auto">
            <a:xfrm>
              <a:off x="2040" y="253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40" name="Rectangle 236"/>
            <p:cNvSpPr>
              <a:spLocks noChangeArrowheads="1"/>
            </p:cNvSpPr>
            <p:nvPr/>
          </p:nvSpPr>
          <p:spPr bwMode="auto">
            <a:xfrm>
              <a:off x="2026" y="272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41" name="Text Box 237"/>
            <p:cNvSpPr txBox="1">
              <a:spLocks noChangeArrowheads="1"/>
            </p:cNvSpPr>
            <p:nvPr/>
          </p:nvSpPr>
          <p:spPr bwMode="auto">
            <a:xfrm>
              <a:off x="2040" y="271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42" name="Rectangle 238"/>
            <p:cNvSpPr>
              <a:spLocks noChangeArrowheads="1"/>
            </p:cNvSpPr>
            <p:nvPr/>
          </p:nvSpPr>
          <p:spPr bwMode="auto">
            <a:xfrm>
              <a:off x="2026" y="2904"/>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43" name="Text Box 239"/>
            <p:cNvSpPr txBox="1">
              <a:spLocks noChangeArrowheads="1"/>
            </p:cNvSpPr>
            <p:nvPr/>
          </p:nvSpPr>
          <p:spPr bwMode="auto">
            <a:xfrm>
              <a:off x="2040" y="2886"/>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44" name="Rectangle 240"/>
            <p:cNvSpPr>
              <a:spLocks noChangeArrowheads="1"/>
            </p:cNvSpPr>
            <p:nvPr/>
          </p:nvSpPr>
          <p:spPr bwMode="auto">
            <a:xfrm>
              <a:off x="2026"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45" name="Text Box 241"/>
            <p:cNvSpPr txBox="1">
              <a:spLocks noChangeArrowheads="1"/>
            </p:cNvSpPr>
            <p:nvPr/>
          </p:nvSpPr>
          <p:spPr bwMode="auto">
            <a:xfrm>
              <a:off x="2040" y="3062"/>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46" name="Rectangle 242"/>
            <p:cNvSpPr>
              <a:spLocks noChangeArrowheads="1"/>
            </p:cNvSpPr>
            <p:nvPr/>
          </p:nvSpPr>
          <p:spPr bwMode="auto">
            <a:xfrm>
              <a:off x="2026"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47" name="Text Box 243"/>
            <p:cNvSpPr txBox="1">
              <a:spLocks noChangeArrowheads="1"/>
            </p:cNvSpPr>
            <p:nvPr/>
          </p:nvSpPr>
          <p:spPr bwMode="auto">
            <a:xfrm>
              <a:off x="2040" y="323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48" name="Rectangle 244"/>
            <p:cNvSpPr>
              <a:spLocks noChangeArrowheads="1"/>
            </p:cNvSpPr>
            <p:nvPr/>
          </p:nvSpPr>
          <p:spPr bwMode="auto">
            <a:xfrm>
              <a:off x="2026"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49" name="Text Box 245"/>
            <p:cNvSpPr txBox="1">
              <a:spLocks noChangeArrowheads="1"/>
            </p:cNvSpPr>
            <p:nvPr/>
          </p:nvSpPr>
          <p:spPr bwMode="auto">
            <a:xfrm>
              <a:off x="2040" y="341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50" name="Rectangle 246"/>
            <p:cNvSpPr>
              <a:spLocks noChangeArrowheads="1"/>
            </p:cNvSpPr>
            <p:nvPr/>
          </p:nvSpPr>
          <p:spPr bwMode="auto">
            <a:xfrm>
              <a:off x="2026" y="3608"/>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51" name="Text Box 247"/>
            <p:cNvSpPr txBox="1">
              <a:spLocks noChangeArrowheads="1"/>
            </p:cNvSpPr>
            <p:nvPr/>
          </p:nvSpPr>
          <p:spPr bwMode="auto">
            <a:xfrm>
              <a:off x="2040" y="359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52" name="Rectangle 248"/>
            <p:cNvSpPr>
              <a:spLocks noChangeArrowheads="1"/>
            </p:cNvSpPr>
            <p:nvPr/>
          </p:nvSpPr>
          <p:spPr bwMode="auto">
            <a:xfrm>
              <a:off x="2258" y="3608"/>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53" name="Text Box 249"/>
            <p:cNvSpPr txBox="1">
              <a:spLocks noChangeArrowheads="1"/>
            </p:cNvSpPr>
            <p:nvPr/>
          </p:nvSpPr>
          <p:spPr bwMode="auto">
            <a:xfrm>
              <a:off x="2272" y="359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54" name="Rectangle 250"/>
            <p:cNvSpPr>
              <a:spLocks noChangeArrowheads="1"/>
            </p:cNvSpPr>
            <p:nvPr/>
          </p:nvSpPr>
          <p:spPr bwMode="auto">
            <a:xfrm>
              <a:off x="2258" y="343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55" name="Text Box 251"/>
            <p:cNvSpPr txBox="1">
              <a:spLocks noChangeArrowheads="1"/>
            </p:cNvSpPr>
            <p:nvPr/>
          </p:nvSpPr>
          <p:spPr bwMode="auto">
            <a:xfrm>
              <a:off x="2272" y="341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56" name="Rectangle 252"/>
            <p:cNvSpPr>
              <a:spLocks noChangeArrowheads="1"/>
            </p:cNvSpPr>
            <p:nvPr/>
          </p:nvSpPr>
          <p:spPr bwMode="auto">
            <a:xfrm>
              <a:off x="650"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57" name="Text Box 253"/>
            <p:cNvSpPr txBox="1">
              <a:spLocks noChangeArrowheads="1"/>
            </p:cNvSpPr>
            <p:nvPr/>
          </p:nvSpPr>
          <p:spPr bwMode="auto">
            <a:xfrm>
              <a:off x="664" y="235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58" name="Rectangle 254"/>
            <p:cNvSpPr>
              <a:spLocks noChangeArrowheads="1"/>
            </p:cNvSpPr>
            <p:nvPr/>
          </p:nvSpPr>
          <p:spPr bwMode="auto">
            <a:xfrm>
              <a:off x="874" y="2376"/>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59" name="Text Box 255"/>
            <p:cNvSpPr txBox="1">
              <a:spLocks noChangeArrowheads="1"/>
            </p:cNvSpPr>
            <p:nvPr/>
          </p:nvSpPr>
          <p:spPr bwMode="auto">
            <a:xfrm>
              <a:off x="888" y="235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60" name="Rectangle 256"/>
            <p:cNvSpPr>
              <a:spLocks noChangeArrowheads="1"/>
            </p:cNvSpPr>
            <p:nvPr/>
          </p:nvSpPr>
          <p:spPr bwMode="auto">
            <a:xfrm>
              <a:off x="1098"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61" name="Text Box 257"/>
            <p:cNvSpPr txBox="1">
              <a:spLocks noChangeArrowheads="1"/>
            </p:cNvSpPr>
            <p:nvPr/>
          </p:nvSpPr>
          <p:spPr bwMode="auto">
            <a:xfrm>
              <a:off x="1112" y="235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62" name="Rectangle 258"/>
            <p:cNvSpPr>
              <a:spLocks noChangeArrowheads="1"/>
            </p:cNvSpPr>
            <p:nvPr/>
          </p:nvSpPr>
          <p:spPr bwMode="auto">
            <a:xfrm>
              <a:off x="1330"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63" name="Text Box 259"/>
            <p:cNvSpPr txBox="1">
              <a:spLocks noChangeArrowheads="1"/>
            </p:cNvSpPr>
            <p:nvPr/>
          </p:nvSpPr>
          <p:spPr bwMode="auto">
            <a:xfrm>
              <a:off x="1344" y="235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64" name="Rectangle 260"/>
            <p:cNvSpPr>
              <a:spLocks noChangeArrowheads="1"/>
            </p:cNvSpPr>
            <p:nvPr/>
          </p:nvSpPr>
          <p:spPr bwMode="auto">
            <a:xfrm>
              <a:off x="1562"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65" name="Text Box 261"/>
            <p:cNvSpPr txBox="1">
              <a:spLocks noChangeArrowheads="1"/>
            </p:cNvSpPr>
            <p:nvPr/>
          </p:nvSpPr>
          <p:spPr bwMode="auto">
            <a:xfrm>
              <a:off x="1576" y="235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66" name="Rectangle 262"/>
            <p:cNvSpPr>
              <a:spLocks noChangeArrowheads="1"/>
            </p:cNvSpPr>
            <p:nvPr/>
          </p:nvSpPr>
          <p:spPr bwMode="auto">
            <a:xfrm>
              <a:off x="1794"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67" name="Text Box 263"/>
            <p:cNvSpPr txBox="1">
              <a:spLocks noChangeArrowheads="1"/>
            </p:cNvSpPr>
            <p:nvPr/>
          </p:nvSpPr>
          <p:spPr bwMode="auto">
            <a:xfrm>
              <a:off x="1808" y="235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68" name="Rectangle 264"/>
            <p:cNvSpPr>
              <a:spLocks noChangeArrowheads="1"/>
            </p:cNvSpPr>
            <p:nvPr/>
          </p:nvSpPr>
          <p:spPr bwMode="auto">
            <a:xfrm>
              <a:off x="2026"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69" name="Text Box 265"/>
            <p:cNvSpPr txBox="1">
              <a:spLocks noChangeArrowheads="1"/>
            </p:cNvSpPr>
            <p:nvPr/>
          </p:nvSpPr>
          <p:spPr bwMode="auto">
            <a:xfrm>
              <a:off x="2040" y="235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70" name="Rectangle 266"/>
            <p:cNvSpPr>
              <a:spLocks noChangeArrowheads="1"/>
            </p:cNvSpPr>
            <p:nvPr/>
          </p:nvSpPr>
          <p:spPr bwMode="auto">
            <a:xfrm>
              <a:off x="2258" y="237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71" name="Text Box 267"/>
            <p:cNvSpPr txBox="1">
              <a:spLocks noChangeArrowheads="1"/>
            </p:cNvSpPr>
            <p:nvPr/>
          </p:nvSpPr>
          <p:spPr bwMode="auto">
            <a:xfrm>
              <a:off x="2272" y="235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72" name="Rectangle 268"/>
            <p:cNvSpPr>
              <a:spLocks noChangeArrowheads="1"/>
            </p:cNvSpPr>
            <p:nvPr/>
          </p:nvSpPr>
          <p:spPr bwMode="auto">
            <a:xfrm>
              <a:off x="2258" y="2552"/>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73" name="Text Box 269"/>
            <p:cNvSpPr txBox="1">
              <a:spLocks noChangeArrowheads="1"/>
            </p:cNvSpPr>
            <p:nvPr/>
          </p:nvSpPr>
          <p:spPr bwMode="auto">
            <a:xfrm>
              <a:off x="2272" y="2534"/>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74" name="Rectangle 270"/>
            <p:cNvSpPr>
              <a:spLocks noChangeArrowheads="1"/>
            </p:cNvSpPr>
            <p:nvPr/>
          </p:nvSpPr>
          <p:spPr bwMode="auto">
            <a:xfrm>
              <a:off x="2258" y="2728"/>
              <a:ext cx="230" cy="178"/>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75" name="Text Box 271"/>
            <p:cNvSpPr txBox="1">
              <a:spLocks noChangeArrowheads="1"/>
            </p:cNvSpPr>
            <p:nvPr/>
          </p:nvSpPr>
          <p:spPr bwMode="auto">
            <a:xfrm>
              <a:off x="2272" y="271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76" name="Rectangle 272"/>
            <p:cNvSpPr>
              <a:spLocks noChangeArrowheads="1"/>
            </p:cNvSpPr>
            <p:nvPr/>
          </p:nvSpPr>
          <p:spPr bwMode="auto">
            <a:xfrm>
              <a:off x="2258" y="2904"/>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77" name="Text Box 273"/>
            <p:cNvSpPr txBox="1">
              <a:spLocks noChangeArrowheads="1"/>
            </p:cNvSpPr>
            <p:nvPr/>
          </p:nvSpPr>
          <p:spPr bwMode="auto">
            <a:xfrm>
              <a:off x="2272" y="2886"/>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78" name="Rectangle 274"/>
            <p:cNvSpPr>
              <a:spLocks noChangeArrowheads="1"/>
            </p:cNvSpPr>
            <p:nvPr/>
          </p:nvSpPr>
          <p:spPr bwMode="auto">
            <a:xfrm>
              <a:off x="2258" y="3080"/>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79" name="Text Box 275"/>
            <p:cNvSpPr txBox="1">
              <a:spLocks noChangeArrowheads="1"/>
            </p:cNvSpPr>
            <p:nvPr/>
          </p:nvSpPr>
          <p:spPr bwMode="auto">
            <a:xfrm>
              <a:off x="2272" y="3062"/>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80" name="Rectangle 276"/>
            <p:cNvSpPr>
              <a:spLocks noChangeArrowheads="1"/>
            </p:cNvSpPr>
            <p:nvPr/>
          </p:nvSpPr>
          <p:spPr bwMode="auto">
            <a:xfrm>
              <a:off x="2258" y="3256"/>
              <a:ext cx="23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81" name="Text Box 277"/>
            <p:cNvSpPr txBox="1">
              <a:spLocks noChangeArrowheads="1"/>
            </p:cNvSpPr>
            <p:nvPr/>
          </p:nvSpPr>
          <p:spPr bwMode="auto">
            <a:xfrm>
              <a:off x="2272" y="3238"/>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282" name="Rectangle 278"/>
            <p:cNvSpPr>
              <a:spLocks noChangeArrowheads="1"/>
            </p:cNvSpPr>
            <p:nvPr/>
          </p:nvSpPr>
          <p:spPr bwMode="auto">
            <a:xfrm>
              <a:off x="638" y="2370"/>
              <a:ext cx="1852" cy="141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283" name="Line 279"/>
            <p:cNvSpPr>
              <a:spLocks noChangeShapeType="1"/>
            </p:cNvSpPr>
            <p:nvPr/>
          </p:nvSpPr>
          <p:spPr bwMode="auto">
            <a:xfrm>
              <a:off x="870" y="2378"/>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284" name="Line 280"/>
            <p:cNvSpPr>
              <a:spLocks noChangeShapeType="1"/>
            </p:cNvSpPr>
            <p:nvPr/>
          </p:nvSpPr>
          <p:spPr bwMode="auto">
            <a:xfrm>
              <a:off x="1101" y="2377"/>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285" name="Line 281"/>
            <p:cNvSpPr>
              <a:spLocks noChangeShapeType="1"/>
            </p:cNvSpPr>
            <p:nvPr/>
          </p:nvSpPr>
          <p:spPr bwMode="auto">
            <a:xfrm>
              <a:off x="1325" y="2368"/>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286" name="Line 282"/>
            <p:cNvSpPr>
              <a:spLocks noChangeShapeType="1"/>
            </p:cNvSpPr>
            <p:nvPr/>
          </p:nvSpPr>
          <p:spPr bwMode="auto">
            <a:xfrm>
              <a:off x="1556" y="2374"/>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287" name="Line 283"/>
            <p:cNvSpPr>
              <a:spLocks noChangeShapeType="1"/>
            </p:cNvSpPr>
            <p:nvPr/>
          </p:nvSpPr>
          <p:spPr bwMode="auto">
            <a:xfrm>
              <a:off x="1795" y="2379"/>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288" name="Line 284"/>
            <p:cNvSpPr>
              <a:spLocks noChangeShapeType="1"/>
            </p:cNvSpPr>
            <p:nvPr/>
          </p:nvSpPr>
          <p:spPr bwMode="auto">
            <a:xfrm>
              <a:off x="2026" y="2377"/>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289" name="Line 285"/>
            <p:cNvSpPr>
              <a:spLocks noChangeShapeType="1"/>
            </p:cNvSpPr>
            <p:nvPr/>
          </p:nvSpPr>
          <p:spPr bwMode="auto">
            <a:xfrm>
              <a:off x="2257" y="2377"/>
              <a:ext cx="0" cy="14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290" name="Line 286"/>
            <p:cNvSpPr>
              <a:spLocks noChangeShapeType="1"/>
            </p:cNvSpPr>
            <p:nvPr/>
          </p:nvSpPr>
          <p:spPr bwMode="auto">
            <a:xfrm>
              <a:off x="638" y="2550"/>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291" name="Line 287"/>
            <p:cNvSpPr>
              <a:spLocks noChangeShapeType="1"/>
            </p:cNvSpPr>
            <p:nvPr/>
          </p:nvSpPr>
          <p:spPr bwMode="auto">
            <a:xfrm>
              <a:off x="639" y="2728"/>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292" name="Line 288"/>
            <p:cNvSpPr>
              <a:spLocks noChangeShapeType="1"/>
            </p:cNvSpPr>
            <p:nvPr/>
          </p:nvSpPr>
          <p:spPr bwMode="auto">
            <a:xfrm>
              <a:off x="641" y="2899"/>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293" name="Line 289"/>
            <p:cNvSpPr>
              <a:spLocks noChangeShapeType="1"/>
            </p:cNvSpPr>
            <p:nvPr/>
          </p:nvSpPr>
          <p:spPr bwMode="auto">
            <a:xfrm>
              <a:off x="636" y="3078"/>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294" name="Line 290"/>
            <p:cNvSpPr>
              <a:spLocks noChangeShapeType="1"/>
            </p:cNvSpPr>
            <p:nvPr/>
          </p:nvSpPr>
          <p:spPr bwMode="auto">
            <a:xfrm>
              <a:off x="637" y="3266"/>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295" name="Line 291"/>
            <p:cNvSpPr>
              <a:spLocks noChangeShapeType="1"/>
            </p:cNvSpPr>
            <p:nvPr/>
          </p:nvSpPr>
          <p:spPr bwMode="auto">
            <a:xfrm>
              <a:off x="645" y="3427"/>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296" name="Line 292"/>
            <p:cNvSpPr>
              <a:spLocks noChangeShapeType="1"/>
            </p:cNvSpPr>
            <p:nvPr/>
          </p:nvSpPr>
          <p:spPr bwMode="auto">
            <a:xfrm>
              <a:off x="640" y="3606"/>
              <a:ext cx="18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grpSp>
      <p:sp>
        <p:nvSpPr>
          <p:cNvPr id="297" name="Text Box 293"/>
          <p:cNvSpPr txBox="1">
            <a:spLocks noChangeArrowheads="1"/>
          </p:cNvSpPr>
          <p:nvPr/>
        </p:nvSpPr>
        <p:spPr bwMode="auto">
          <a:xfrm>
            <a:off x="1145696" y="4191469"/>
            <a:ext cx="9197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1600" b="1" dirty="0">
                <a:solidFill>
                  <a:srgbClr val="0070C0"/>
                </a:solidFill>
              </a:rPr>
              <a:t>边缘图</a:t>
            </a:r>
            <a:endParaRPr lang="en-US" altLang="zh-CN" sz="2000" b="1" dirty="0">
              <a:solidFill>
                <a:srgbClr val="0070C0"/>
              </a:solidFill>
            </a:endParaRPr>
          </a:p>
        </p:txBody>
      </p:sp>
      <p:sp>
        <p:nvSpPr>
          <p:cNvPr id="620" name="Rectangle 180"/>
          <p:cNvSpPr>
            <a:spLocks noChangeArrowheads="1"/>
          </p:cNvSpPr>
          <p:nvPr/>
        </p:nvSpPr>
        <p:spPr bwMode="auto">
          <a:xfrm>
            <a:off x="5280434" y="5430079"/>
            <a:ext cx="249156" cy="23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621" name="Text Box 181"/>
          <p:cNvSpPr txBox="1">
            <a:spLocks noChangeArrowheads="1"/>
          </p:cNvSpPr>
          <p:nvPr/>
        </p:nvSpPr>
        <p:spPr bwMode="auto">
          <a:xfrm>
            <a:off x="5295600" y="5406621"/>
            <a:ext cx="223157" cy="27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622" name="Rectangle 182"/>
          <p:cNvSpPr>
            <a:spLocks noChangeArrowheads="1"/>
          </p:cNvSpPr>
          <p:nvPr/>
        </p:nvSpPr>
        <p:spPr bwMode="auto">
          <a:xfrm>
            <a:off x="5523091" y="5430079"/>
            <a:ext cx="249156" cy="23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623" name="Text Box 183"/>
          <p:cNvSpPr txBox="1">
            <a:spLocks noChangeArrowheads="1"/>
          </p:cNvSpPr>
          <p:nvPr/>
        </p:nvSpPr>
        <p:spPr bwMode="auto">
          <a:xfrm>
            <a:off x="5538257" y="5406621"/>
            <a:ext cx="223157" cy="27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624" name="Rectangle 184"/>
          <p:cNvSpPr>
            <a:spLocks noChangeArrowheads="1"/>
          </p:cNvSpPr>
          <p:nvPr/>
        </p:nvSpPr>
        <p:spPr bwMode="auto">
          <a:xfrm>
            <a:off x="5765747" y="5430079"/>
            <a:ext cx="249156" cy="23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625" name="Text Box 185"/>
          <p:cNvSpPr txBox="1">
            <a:spLocks noChangeArrowheads="1"/>
          </p:cNvSpPr>
          <p:nvPr/>
        </p:nvSpPr>
        <p:spPr bwMode="auto">
          <a:xfrm>
            <a:off x="5780913" y="5406621"/>
            <a:ext cx="223157" cy="27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630" name="Rectangle 190"/>
          <p:cNvSpPr>
            <a:spLocks noChangeArrowheads="1"/>
          </p:cNvSpPr>
          <p:nvPr/>
        </p:nvSpPr>
        <p:spPr bwMode="auto">
          <a:xfrm>
            <a:off x="5280434" y="5200714"/>
            <a:ext cx="249156" cy="23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631" name="Text Box 191"/>
          <p:cNvSpPr txBox="1">
            <a:spLocks noChangeArrowheads="1"/>
          </p:cNvSpPr>
          <p:nvPr/>
        </p:nvSpPr>
        <p:spPr bwMode="auto">
          <a:xfrm>
            <a:off x="5295600" y="5177256"/>
            <a:ext cx="223157" cy="27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632" name="Rectangle 192"/>
          <p:cNvSpPr>
            <a:spLocks noChangeArrowheads="1"/>
          </p:cNvSpPr>
          <p:nvPr/>
        </p:nvSpPr>
        <p:spPr bwMode="auto">
          <a:xfrm>
            <a:off x="5523091" y="5200714"/>
            <a:ext cx="249156" cy="231971"/>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633" name="Text Box 193"/>
          <p:cNvSpPr txBox="1">
            <a:spLocks noChangeArrowheads="1"/>
          </p:cNvSpPr>
          <p:nvPr/>
        </p:nvSpPr>
        <p:spPr bwMode="auto">
          <a:xfrm>
            <a:off x="5538257" y="5177256"/>
            <a:ext cx="223157" cy="27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634" name="Rectangle 194"/>
          <p:cNvSpPr>
            <a:spLocks noChangeArrowheads="1"/>
          </p:cNvSpPr>
          <p:nvPr/>
        </p:nvSpPr>
        <p:spPr bwMode="auto">
          <a:xfrm>
            <a:off x="5765747" y="5200714"/>
            <a:ext cx="249156" cy="231971"/>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635" name="Text Box 195"/>
          <p:cNvSpPr txBox="1">
            <a:spLocks noChangeArrowheads="1"/>
          </p:cNvSpPr>
          <p:nvPr/>
        </p:nvSpPr>
        <p:spPr bwMode="auto">
          <a:xfrm>
            <a:off x="5780913" y="5177256"/>
            <a:ext cx="223157" cy="27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656" name="Rectangle 216"/>
          <p:cNvSpPr>
            <a:spLocks noChangeArrowheads="1"/>
          </p:cNvSpPr>
          <p:nvPr/>
        </p:nvSpPr>
        <p:spPr bwMode="auto">
          <a:xfrm>
            <a:off x="5765747" y="4971349"/>
            <a:ext cx="249156" cy="23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657" name="Text Box 217"/>
          <p:cNvSpPr txBox="1">
            <a:spLocks noChangeArrowheads="1"/>
          </p:cNvSpPr>
          <p:nvPr/>
        </p:nvSpPr>
        <p:spPr bwMode="auto">
          <a:xfrm>
            <a:off x="5780913" y="4947892"/>
            <a:ext cx="223157" cy="27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658" name="Rectangle 218"/>
          <p:cNvSpPr>
            <a:spLocks noChangeArrowheads="1"/>
          </p:cNvSpPr>
          <p:nvPr/>
        </p:nvSpPr>
        <p:spPr bwMode="auto">
          <a:xfrm>
            <a:off x="5523091" y="4971349"/>
            <a:ext cx="249156" cy="231971"/>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659" name="Text Box 219"/>
          <p:cNvSpPr txBox="1">
            <a:spLocks noChangeArrowheads="1"/>
          </p:cNvSpPr>
          <p:nvPr/>
        </p:nvSpPr>
        <p:spPr bwMode="auto">
          <a:xfrm>
            <a:off x="5538257" y="4947892"/>
            <a:ext cx="223157" cy="27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660" name="Rectangle 220"/>
          <p:cNvSpPr>
            <a:spLocks noChangeArrowheads="1"/>
          </p:cNvSpPr>
          <p:nvPr/>
        </p:nvSpPr>
        <p:spPr bwMode="auto">
          <a:xfrm>
            <a:off x="5280434" y="4971349"/>
            <a:ext cx="249156" cy="23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661" name="Text Box 221"/>
          <p:cNvSpPr txBox="1">
            <a:spLocks noChangeArrowheads="1"/>
          </p:cNvSpPr>
          <p:nvPr/>
        </p:nvSpPr>
        <p:spPr bwMode="auto">
          <a:xfrm>
            <a:off x="5295600" y="4947892"/>
            <a:ext cx="223157" cy="27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662" name="Rectangle 222"/>
          <p:cNvSpPr>
            <a:spLocks noChangeArrowheads="1"/>
          </p:cNvSpPr>
          <p:nvPr/>
        </p:nvSpPr>
        <p:spPr bwMode="auto">
          <a:xfrm>
            <a:off x="5280434" y="4741985"/>
            <a:ext cx="249156" cy="23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663" name="Text Box 223"/>
          <p:cNvSpPr txBox="1">
            <a:spLocks noChangeArrowheads="1"/>
          </p:cNvSpPr>
          <p:nvPr/>
        </p:nvSpPr>
        <p:spPr bwMode="auto">
          <a:xfrm>
            <a:off x="5295600" y="4718527"/>
            <a:ext cx="223157" cy="27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664" name="Rectangle 224"/>
          <p:cNvSpPr>
            <a:spLocks noChangeArrowheads="1"/>
          </p:cNvSpPr>
          <p:nvPr/>
        </p:nvSpPr>
        <p:spPr bwMode="auto">
          <a:xfrm>
            <a:off x="5523091" y="4741985"/>
            <a:ext cx="249156" cy="231971"/>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665" name="Text Box 225"/>
          <p:cNvSpPr txBox="1">
            <a:spLocks noChangeArrowheads="1"/>
          </p:cNvSpPr>
          <p:nvPr/>
        </p:nvSpPr>
        <p:spPr bwMode="auto">
          <a:xfrm>
            <a:off x="5538257" y="4718527"/>
            <a:ext cx="223157" cy="27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666" name="Rectangle 226"/>
          <p:cNvSpPr>
            <a:spLocks noChangeArrowheads="1"/>
          </p:cNvSpPr>
          <p:nvPr/>
        </p:nvSpPr>
        <p:spPr bwMode="auto">
          <a:xfrm>
            <a:off x="5765747" y="4741985"/>
            <a:ext cx="249156" cy="23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667" name="Text Box 227"/>
          <p:cNvSpPr txBox="1">
            <a:spLocks noChangeArrowheads="1"/>
          </p:cNvSpPr>
          <p:nvPr/>
        </p:nvSpPr>
        <p:spPr bwMode="auto">
          <a:xfrm>
            <a:off x="5780913" y="4718527"/>
            <a:ext cx="223157" cy="27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692" name="Rectangle 252"/>
          <p:cNvSpPr>
            <a:spLocks noChangeArrowheads="1"/>
          </p:cNvSpPr>
          <p:nvPr/>
        </p:nvSpPr>
        <p:spPr bwMode="auto">
          <a:xfrm>
            <a:off x="5280434" y="4512620"/>
            <a:ext cx="249156" cy="23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693" name="Text Box 253"/>
          <p:cNvSpPr txBox="1">
            <a:spLocks noChangeArrowheads="1"/>
          </p:cNvSpPr>
          <p:nvPr/>
        </p:nvSpPr>
        <p:spPr bwMode="auto">
          <a:xfrm>
            <a:off x="5295600" y="4489162"/>
            <a:ext cx="223157" cy="27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694" name="Rectangle 254"/>
          <p:cNvSpPr>
            <a:spLocks noChangeArrowheads="1"/>
          </p:cNvSpPr>
          <p:nvPr/>
        </p:nvSpPr>
        <p:spPr bwMode="auto">
          <a:xfrm>
            <a:off x="5523091" y="4512620"/>
            <a:ext cx="249156" cy="231971"/>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695" name="Text Box 255"/>
          <p:cNvSpPr txBox="1">
            <a:spLocks noChangeArrowheads="1"/>
          </p:cNvSpPr>
          <p:nvPr/>
        </p:nvSpPr>
        <p:spPr bwMode="auto">
          <a:xfrm>
            <a:off x="5538257" y="4489162"/>
            <a:ext cx="223157" cy="27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696" name="Rectangle 256"/>
          <p:cNvSpPr>
            <a:spLocks noChangeArrowheads="1"/>
          </p:cNvSpPr>
          <p:nvPr/>
        </p:nvSpPr>
        <p:spPr bwMode="auto">
          <a:xfrm>
            <a:off x="5765747" y="4512620"/>
            <a:ext cx="249156" cy="23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1800">
              <a:ea typeface="华文彩云" panose="02010800040101010101" pitchFamily="2" charset="-122"/>
            </a:endParaRPr>
          </a:p>
        </p:txBody>
      </p:sp>
      <p:sp>
        <p:nvSpPr>
          <p:cNvPr id="697" name="Text Box 257"/>
          <p:cNvSpPr txBox="1">
            <a:spLocks noChangeArrowheads="1"/>
          </p:cNvSpPr>
          <p:nvPr/>
        </p:nvSpPr>
        <p:spPr bwMode="auto">
          <a:xfrm>
            <a:off x="5780913" y="4489162"/>
            <a:ext cx="223157" cy="27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eaLnBrk="1" hangingPunct="1"/>
            <a:endParaRPr lang="en-CA" altLang="zh-CN" sz="1600">
              <a:ea typeface="华文彩云" panose="02010800040101010101" pitchFamily="2" charset="-122"/>
            </a:endParaRPr>
          </a:p>
        </p:txBody>
      </p:sp>
      <p:sp>
        <p:nvSpPr>
          <p:cNvPr id="720" name="Line 280"/>
          <p:cNvSpPr>
            <a:spLocks noChangeShapeType="1"/>
          </p:cNvSpPr>
          <p:nvPr/>
        </p:nvSpPr>
        <p:spPr bwMode="auto">
          <a:xfrm>
            <a:off x="5768997" y="4513923"/>
            <a:ext cx="0" cy="918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726" name="Line 286"/>
          <p:cNvSpPr>
            <a:spLocks noChangeShapeType="1"/>
          </p:cNvSpPr>
          <p:nvPr/>
        </p:nvSpPr>
        <p:spPr bwMode="auto">
          <a:xfrm>
            <a:off x="5528710" y="4739378"/>
            <a:ext cx="252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733" name="Line 280"/>
          <p:cNvSpPr>
            <a:spLocks noChangeShapeType="1"/>
          </p:cNvSpPr>
          <p:nvPr/>
        </p:nvSpPr>
        <p:spPr bwMode="auto">
          <a:xfrm>
            <a:off x="5525845" y="4517350"/>
            <a:ext cx="0" cy="918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734" name="Line 286"/>
          <p:cNvSpPr>
            <a:spLocks noChangeShapeType="1"/>
          </p:cNvSpPr>
          <p:nvPr/>
        </p:nvSpPr>
        <p:spPr bwMode="auto">
          <a:xfrm>
            <a:off x="5525845" y="4971349"/>
            <a:ext cx="252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735" name="Line 286"/>
          <p:cNvSpPr>
            <a:spLocks noChangeShapeType="1"/>
          </p:cNvSpPr>
          <p:nvPr/>
        </p:nvSpPr>
        <p:spPr bwMode="auto">
          <a:xfrm>
            <a:off x="5520007" y="5203728"/>
            <a:ext cx="252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736" name="Line 286"/>
          <p:cNvSpPr>
            <a:spLocks noChangeShapeType="1"/>
          </p:cNvSpPr>
          <p:nvPr/>
        </p:nvSpPr>
        <p:spPr bwMode="auto">
          <a:xfrm>
            <a:off x="5530084" y="4519788"/>
            <a:ext cx="252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737" name="Line 286"/>
          <p:cNvSpPr>
            <a:spLocks noChangeShapeType="1"/>
          </p:cNvSpPr>
          <p:nvPr/>
        </p:nvSpPr>
        <p:spPr bwMode="auto">
          <a:xfrm>
            <a:off x="5524001" y="5430189"/>
            <a:ext cx="252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738" name="Line 286"/>
          <p:cNvSpPr>
            <a:spLocks noChangeShapeType="1"/>
          </p:cNvSpPr>
          <p:nvPr/>
        </p:nvSpPr>
        <p:spPr bwMode="auto">
          <a:xfrm>
            <a:off x="5764664" y="5430768"/>
            <a:ext cx="252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739" name="Line 286"/>
          <p:cNvSpPr>
            <a:spLocks noChangeShapeType="1"/>
          </p:cNvSpPr>
          <p:nvPr/>
        </p:nvSpPr>
        <p:spPr bwMode="auto">
          <a:xfrm>
            <a:off x="5768774" y="5205383"/>
            <a:ext cx="252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740" name="Line 280"/>
          <p:cNvSpPr>
            <a:spLocks noChangeShapeType="1"/>
          </p:cNvSpPr>
          <p:nvPr/>
        </p:nvSpPr>
        <p:spPr bwMode="auto">
          <a:xfrm>
            <a:off x="6014903" y="5200714"/>
            <a:ext cx="0" cy="234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400"/>
          </a:p>
        </p:txBody>
      </p:sp>
      <p:sp>
        <p:nvSpPr>
          <p:cNvPr id="741" name="Text Box 293"/>
          <p:cNvSpPr txBox="1">
            <a:spLocks noChangeArrowheads="1"/>
          </p:cNvSpPr>
          <p:nvPr/>
        </p:nvSpPr>
        <p:spPr bwMode="auto">
          <a:xfrm>
            <a:off x="5186139" y="4181402"/>
            <a:ext cx="9197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1600" b="1" dirty="0">
                <a:solidFill>
                  <a:srgbClr val="0070C0"/>
                </a:solidFill>
              </a:rPr>
              <a:t>模板</a:t>
            </a:r>
            <a:endParaRPr lang="en-US" altLang="zh-CN" sz="2000" b="1" dirty="0">
              <a:solidFill>
                <a:srgbClr val="0070C0"/>
              </a:solidFill>
            </a:endParaRPr>
          </a:p>
        </p:txBody>
      </p:sp>
      <p:sp>
        <p:nvSpPr>
          <p:cNvPr id="6" name="文本框 5"/>
          <p:cNvSpPr txBox="1"/>
          <p:nvPr/>
        </p:nvSpPr>
        <p:spPr>
          <a:xfrm>
            <a:off x="5466975" y="5162159"/>
            <a:ext cx="364202" cy="307777"/>
          </a:xfrm>
          <a:prstGeom prst="rect">
            <a:avLst/>
          </a:prstGeom>
          <a:noFill/>
        </p:spPr>
        <p:txBody>
          <a:bodyPr wrap="none" rtlCol="0">
            <a:spAutoFit/>
          </a:bodyPr>
          <a:lstStyle/>
          <a:p>
            <a:r>
              <a:rPr lang="zh-CN" altLang="en-US" sz="1400" b="1" dirty="0">
                <a:solidFill>
                  <a:srgbClr val="FF0000"/>
                </a:solidFill>
              </a:rPr>
              <a:t>＋</a:t>
            </a:r>
            <a:endParaRPr lang="zh-CN" altLang="en-US" b="1" dirty="0">
              <a:solidFill>
                <a:srgbClr val="FF0000"/>
              </a:solidFill>
            </a:endParaRPr>
          </a:p>
        </p:txBody>
      </p:sp>
      <p:sp>
        <p:nvSpPr>
          <p:cNvPr id="887" name="Text Box 148"/>
          <p:cNvSpPr txBox="1">
            <a:spLocks noChangeArrowheads="1"/>
          </p:cNvSpPr>
          <p:nvPr/>
        </p:nvSpPr>
        <p:spPr bwMode="auto">
          <a:xfrm>
            <a:off x="6700638" y="4175889"/>
            <a:ext cx="16284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nchor="ct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1600" b="1" dirty="0">
                <a:solidFill>
                  <a:srgbClr val="0070C0"/>
                </a:solidFill>
              </a:rPr>
              <a:t>倒角变换距离</a:t>
            </a:r>
            <a:endParaRPr lang="en-US" altLang="zh-CN" sz="2000" b="1" dirty="0">
              <a:solidFill>
                <a:srgbClr val="0070C0"/>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2909385690"/>
              </p:ext>
            </p:extLst>
          </p:nvPr>
        </p:nvGraphicFramePr>
        <p:xfrm>
          <a:off x="6267208" y="4479431"/>
          <a:ext cx="2358624" cy="1829296"/>
        </p:xfrm>
        <a:graphic>
          <a:graphicData uri="http://schemas.openxmlformats.org/drawingml/2006/table">
            <a:tbl>
              <a:tblPr firstRow="1" bandRow="1">
                <a:tableStyleId>{5940675A-B579-460E-94D1-54222C63F5DA}</a:tableStyleId>
              </a:tblPr>
              <a:tblGrid>
                <a:gridCol w="294828">
                  <a:extLst>
                    <a:ext uri="{9D8B030D-6E8A-4147-A177-3AD203B41FA5}">
                      <a16:colId xmlns:a16="http://schemas.microsoft.com/office/drawing/2014/main" val="1768988616"/>
                    </a:ext>
                  </a:extLst>
                </a:gridCol>
                <a:gridCol w="294828">
                  <a:extLst>
                    <a:ext uri="{9D8B030D-6E8A-4147-A177-3AD203B41FA5}">
                      <a16:colId xmlns:a16="http://schemas.microsoft.com/office/drawing/2014/main" val="3700337294"/>
                    </a:ext>
                  </a:extLst>
                </a:gridCol>
                <a:gridCol w="294828">
                  <a:extLst>
                    <a:ext uri="{9D8B030D-6E8A-4147-A177-3AD203B41FA5}">
                      <a16:colId xmlns:a16="http://schemas.microsoft.com/office/drawing/2014/main" val="778463899"/>
                    </a:ext>
                  </a:extLst>
                </a:gridCol>
                <a:gridCol w="294828">
                  <a:extLst>
                    <a:ext uri="{9D8B030D-6E8A-4147-A177-3AD203B41FA5}">
                      <a16:colId xmlns:a16="http://schemas.microsoft.com/office/drawing/2014/main" val="2936723710"/>
                    </a:ext>
                  </a:extLst>
                </a:gridCol>
                <a:gridCol w="294828">
                  <a:extLst>
                    <a:ext uri="{9D8B030D-6E8A-4147-A177-3AD203B41FA5}">
                      <a16:colId xmlns:a16="http://schemas.microsoft.com/office/drawing/2014/main" val="4259019150"/>
                    </a:ext>
                  </a:extLst>
                </a:gridCol>
                <a:gridCol w="294828">
                  <a:extLst>
                    <a:ext uri="{9D8B030D-6E8A-4147-A177-3AD203B41FA5}">
                      <a16:colId xmlns:a16="http://schemas.microsoft.com/office/drawing/2014/main" val="1420597223"/>
                    </a:ext>
                  </a:extLst>
                </a:gridCol>
                <a:gridCol w="294828">
                  <a:extLst>
                    <a:ext uri="{9D8B030D-6E8A-4147-A177-3AD203B41FA5}">
                      <a16:colId xmlns:a16="http://schemas.microsoft.com/office/drawing/2014/main" val="199393733"/>
                    </a:ext>
                  </a:extLst>
                </a:gridCol>
                <a:gridCol w="294828">
                  <a:extLst>
                    <a:ext uri="{9D8B030D-6E8A-4147-A177-3AD203B41FA5}">
                      <a16:colId xmlns:a16="http://schemas.microsoft.com/office/drawing/2014/main" val="3022063251"/>
                    </a:ext>
                  </a:extLst>
                </a:gridCol>
              </a:tblGrid>
              <a:tr h="228662">
                <a:tc>
                  <a:txBody>
                    <a:bodyPr/>
                    <a:lstStyle/>
                    <a:p>
                      <a:r>
                        <a:rPr lang="en-US" altLang="zh-CN" sz="800" dirty="0"/>
                        <a:t>1</a:t>
                      </a:r>
                      <a:endParaRPr lang="zh-CN" altLang="en-US" sz="800" dirty="0"/>
                    </a:p>
                  </a:txBody>
                  <a:tcPr/>
                </a:tc>
                <a:tc>
                  <a:txBody>
                    <a:bodyPr/>
                    <a:lstStyle/>
                    <a:p>
                      <a:r>
                        <a:rPr lang="en-US" altLang="zh-CN" sz="800" dirty="0"/>
                        <a:t>1</a:t>
                      </a:r>
                      <a:endParaRPr lang="zh-CN" altLang="en-US" sz="800" dirty="0"/>
                    </a:p>
                  </a:txBody>
                  <a:tcPr/>
                </a:tc>
                <a:tc>
                  <a:txBody>
                    <a:bodyPr/>
                    <a:lstStyle/>
                    <a:p>
                      <a:r>
                        <a:rPr lang="en-US" altLang="zh-CN" sz="800" dirty="0"/>
                        <a:t>3</a:t>
                      </a:r>
                      <a:endParaRPr lang="zh-CN" altLang="en-US" sz="800" dirty="0"/>
                    </a:p>
                  </a:txBody>
                  <a:tcPr/>
                </a:tc>
                <a:tc>
                  <a:txBody>
                    <a:bodyPr/>
                    <a:lstStyle/>
                    <a:p>
                      <a:endParaRPr lang="zh-CN" altLang="en-US" sz="800" dirty="0"/>
                    </a:p>
                  </a:txBody>
                  <a:tcPr/>
                </a:tc>
                <a:tc>
                  <a:txBody>
                    <a:bodyPr/>
                    <a:lstStyle/>
                    <a:p>
                      <a:endParaRPr lang="zh-CN" altLang="en-US" sz="800"/>
                    </a:p>
                  </a:txBody>
                  <a:tcPr/>
                </a:tc>
                <a:tc>
                  <a:txBody>
                    <a:bodyPr/>
                    <a:lstStyle/>
                    <a:p>
                      <a:endParaRPr lang="zh-CN" altLang="en-US" sz="800"/>
                    </a:p>
                  </a:txBody>
                  <a:tcPr/>
                </a:tc>
                <a:tc>
                  <a:txBody>
                    <a:bodyPr/>
                    <a:lstStyle/>
                    <a:p>
                      <a:endParaRPr lang="zh-CN" altLang="en-US" sz="800"/>
                    </a:p>
                  </a:txBody>
                  <a:tcPr/>
                </a:tc>
                <a:tc>
                  <a:txBody>
                    <a:bodyPr/>
                    <a:lstStyle/>
                    <a:p>
                      <a:endParaRPr lang="zh-CN" altLang="en-US" sz="800"/>
                    </a:p>
                  </a:txBody>
                  <a:tcPr/>
                </a:tc>
                <a:extLst>
                  <a:ext uri="{0D108BD9-81ED-4DB2-BD59-A6C34878D82A}">
                    <a16:rowId xmlns:a16="http://schemas.microsoft.com/office/drawing/2014/main" val="1963822265"/>
                  </a:ext>
                </a:extLst>
              </a:tr>
              <a:tr h="228662">
                <a:tc>
                  <a:txBody>
                    <a:bodyPr/>
                    <a:lstStyle/>
                    <a:p>
                      <a:r>
                        <a:rPr lang="en-US" altLang="zh-CN" sz="800" dirty="0"/>
                        <a:t>2</a:t>
                      </a:r>
                      <a:endParaRPr lang="zh-CN" altLang="en-US" sz="800" dirty="0"/>
                    </a:p>
                  </a:txBody>
                  <a:tcPr/>
                </a:tc>
                <a:tc>
                  <a:txBody>
                    <a:bodyPr/>
                    <a:lstStyle/>
                    <a:p>
                      <a:r>
                        <a:rPr lang="en-US" altLang="zh-CN" sz="800" dirty="0"/>
                        <a:t>1</a:t>
                      </a:r>
                      <a:endParaRPr lang="zh-CN" altLang="en-US" sz="800" dirty="0"/>
                    </a:p>
                  </a:txBody>
                  <a:tcPr/>
                </a:tc>
                <a:tc>
                  <a:txBody>
                    <a:bodyPr/>
                    <a:lstStyle/>
                    <a:p>
                      <a:r>
                        <a:rPr lang="en-US" altLang="zh-CN" sz="800" dirty="0"/>
                        <a:t>4</a:t>
                      </a:r>
                      <a:endParaRPr lang="zh-CN" altLang="en-US" sz="800" dirty="0"/>
                    </a:p>
                  </a:txBody>
                  <a:tcPr/>
                </a:tc>
                <a:tc>
                  <a:txBody>
                    <a:bodyPr/>
                    <a:lstStyle/>
                    <a:p>
                      <a:endParaRPr lang="zh-CN" altLang="en-US" sz="800" dirty="0"/>
                    </a:p>
                  </a:txBody>
                  <a:tcPr/>
                </a:tc>
                <a:tc>
                  <a:txBody>
                    <a:bodyPr/>
                    <a:lstStyle/>
                    <a:p>
                      <a:endParaRPr lang="zh-CN" altLang="en-US" sz="800" dirty="0"/>
                    </a:p>
                  </a:txBody>
                  <a:tcPr/>
                </a:tc>
                <a:tc>
                  <a:txBody>
                    <a:bodyPr/>
                    <a:lstStyle/>
                    <a:p>
                      <a:endParaRPr lang="zh-CN" altLang="en-US" sz="800"/>
                    </a:p>
                  </a:txBody>
                  <a:tcPr/>
                </a:tc>
                <a:tc>
                  <a:txBody>
                    <a:bodyPr/>
                    <a:lstStyle/>
                    <a:p>
                      <a:endParaRPr lang="zh-CN" altLang="en-US" sz="800"/>
                    </a:p>
                  </a:txBody>
                  <a:tcPr/>
                </a:tc>
                <a:tc>
                  <a:txBody>
                    <a:bodyPr/>
                    <a:lstStyle/>
                    <a:p>
                      <a:endParaRPr lang="zh-CN" altLang="en-US" sz="800"/>
                    </a:p>
                  </a:txBody>
                  <a:tcPr/>
                </a:tc>
                <a:extLst>
                  <a:ext uri="{0D108BD9-81ED-4DB2-BD59-A6C34878D82A}">
                    <a16:rowId xmlns:a16="http://schemas.microsoft.com/office/drawing/2014/main" val="725361612"/>
                  </a:ext>
                </a:extLst>
              </a:tr>
              <a:tr h="228662">
                <a:tc>
                  <a:txBody>
                    <a:bodyPr/>
                    <a:lstStyle/>
                    <a:p>
                      <a:r>
                        <a:rPr lang="en-US" altLang="zh-CN" sz="800" dirty="0"/>
                        <a:t>3</a:t>
                      </a:r>
                      <a:endParaRPr lang="zh-CN" altLang="en-US" sz="800" dirty="0"/>
                    </a:p>
                  </a:txBody>
                  <a:tcPr/>
                </a:tc>
                <a:tc>
                  <a:txBody>
                    <a:bodyPr/>
                    <a:lstStyle/>
                    <a:p>
                      <a:r>
                        <a:rPr lang="en-US" altLang="zh-CN" sz="800" dirty="0"/>
                        <a:t>1</a:t>
                      </a:r>
                      <a:endParaRPr lang="zh-CN" altLang="en-US" sz="800" dirty="0"/>
                    </a:p>
                  </a:txBody>
                  <a:tcPr/>
                </a:tc>
                <a:tc>
                  <a:txBody>
                    <a:bodyPr/>
                    <a:lstStyle/>
                    <a:p>
                      <a:r>
                        <a:rPr lang="en-US" altLang="zh-CN" sz="800" dirty="0"/>
                        <a:t>5</a:t>
                      </a:r>
                      <a:endParaRPr lang="zh-CN" altLang="en-US" sz="800" dirty="0"/>
                    </a:p>
                  </a:txBody>
                  <a:tcPr/>
                </a:tc>
                <a:tc>
                  <a:txBody>
                    <a:bodyPr/>
                    <a:lstStyle/>
                    <a:p>
                      <a:endParaRPr lang="zh-CN" altLang="en-US" sz="800" dirty="0"/>
                    </a:p>
                  </a:txBody>
                  <a:tcPr/>
                </a:tc>
                <a:tc>
                  <a:txBody>
                    <a:bodyPr/>
                    <a:lstStyle/>
                    <a:p>
                      <a:endParaRPr lang="zh-CN" altLang="en-US" sz="800" dirty="0"/>
                    </a:p>
                  </a:txBody>
                  <a:tcPr/>
                </a:tc>
                <a:tc>
                  <a:txBody>
                    <a:bodyPr/>
                    <a:lstStyle/>
                    <a:p>
                      <a:endParaRPr lang="zh-CN" altLang="en-US" sz="800" dirty="0"/>
                    </a:p>
                  </a:txBody>
                  <a:tcPr/>
                </a:tc>
                <a:tc>
                  <a:txBody>
                    <a:bodyPr/>
                    <a:lstStyle/>
                    <a:p>
                      <a:endParaRPr lang="zh-CN" altLang="en-US" sz="800"/>
                    </a:p>
                  </a:txBody>
                  <a:tcPr/>
                </a:tc>
                <a:tc>
                  <a:txBody>
                    <a:bodyPr/>
                    <a:lstStyle/>
                    <a:p>
                      <a:endParaRPr lang="zh-CN" altLang="en-US" sz="800"/>
                    </a:p>
                  </a:txBody>
                  <a:tcPr/>
                </a:tc>
                <a:extLst>
                  <a:ext uri="{0D108BD9-81ED-4DB2-BD59-A6C34878D82A}">
                    <a16:rowId xmlns:a16="http://schemas.microsoft.com/office/drawing/2014/main" val="2547516507"/>
                  </a:ext>
                </a:extLst>
              </a:tr>
              <a:tr h="228662">
                <a:tc>
                  <a:txBody>
                    <a:bodyPr/>
                    <a:lstStyle/>
                    <a:p>
                      <a:r>
                        <a:rPr lang="en-US" altLang="zh-CN" sz="800" dirty="0"/>
                        <a:t>4</a:t>
                      </a:r>
                      <a:endParaRPr lang="zh-CN" altLang="en-US" sz="800" dirty="0"/>
                    </a:p>
                  </a:txBody>
                  <a:tcPr/>
                </a:tc>
                <a:tc>
                  <a:txBody>
                    <a:bodyPr/>
                    <a:lstStyle/>
                    <a:p>
                      <a:r>
                        <a:rPr lang="en-US" altLang="zh-CN" sz="800" dirty="0"/>
                        <a:t>0</a:t>
                      </a:r>
                      <a:endParaRPr lang="zh-CN" altLang="en-US" sz="800" dirty="0"/>
                    </a:p>
                  </a:txBody>
                  <a:tcPr/>
                </a:tc>
                <a:tc>
                  <a:txBody>
                    <a:bodyPr/>
                    <a:lstStyle/>
                    <a:p>
                      <a:r>
                        <a:rPr lang="en-US" altLang="zh-CN" sz="800" dirty="0"/>
                        <a:t>4</a:t>
                      </a:r>
                      <a:endParaRPr lang="zh-CN" altLang="en-US" sz="800" dirty="0"/>
                    </a:p>
                  </a:txBody>
                  <a:tcPr/>
                </a:tc>
                <a:tc>
                  <a:txBody>
                    <a:bodyPr/>
                    <a:lstStyle/>
                    <a:p>
                      <a:endParaRPr lang="zh-CN" altLang="en-US" sz="800" dirty="0"/>
                    </a:p>
                  </a:txBody>
                  <a:tcPr/>
                </a:tc>
                <a:tc>
                  <a:txBody>
                    <a:bodyPr/>
                    <a:lstStyle/>
                    <a:p>
                      <a:endParaRPr lang="zh-CN" altLang="en-US" sz="800" dirty="0"/>
                    </a:p>
                  </a:txBody>
                  <a:tcPr/>
                </a:tc>
                <a:tc>
                  <a:txBody>
                    <a:bodyPr/>
                    <a:lstStyle/>
                    <a:p>
                      <a:endParaRPr lang="zh-CN" altLang="en-US" sz="800" dirty="0"/>
                    </a:p>
                  </a:txBody>
                  <a:tcPr/>
                </a:tc>
                <a:tc>
                  <a:txBody>
                    <a:bodyPr/>
                    <a:lstStyle/>
                    <a:p>
                      <a:endParaRPr lang="zh-CN" altLang="en-US" sz="800" dirty="0"/>
                    </a:p>
                  </a:txBody>
                  <a:tcPr/>
                </a:tc>
                <a:tc>
                  <a:txBody>
                    <a:bodyPr/>
                    <a:lstStyle/>
                    <a:p>
                      <a:endParaRPr lang="zh-CN" altLang="en-US" sz="800"/>
                    </a:p>
                  </a:txBody>
                  <a:tcPr/>
                </a:tc>
                <a:extLst>
                  <a:ext uri="{0D108BD9-81ED-4DB2-BD59-A6C34878D82A}">
                    <a16:rowId xmlns:a16="http://schemas.microsoft.com/office/drawing/2014/main" val="1225522541"/>
                  </a:ext>
                </a:extLst>
              </a:tr>
              <a:tr h="228662">
                <a:tc>
                  <a:txBody>
                    <a:bodyPr/>
                    <a:lstStyle/>
                    <a:p>
                      <a:r>
                        <a:rPr lang="en-US" altLang="zh-CN" sz="800" dirty="0"/>
                        <a:t>6</a:t>
                      </a:r>
                      <a:endParaRPr lang="zh-CN" altLang="en-US" sz="800" dirty="0"/>
                    </a:p>
                  </a:txBody>
                  <a:tcPr/>
                </a:tc>
                <a:tc>
                  <a:txBody>
                    <a:bodyPr/>
                    <a:lstStyle/>
                    <a:p>
                      <a:r>
                        <a:rPr lang="en-US" altLang="zh-CN" sz="800" dirty="0"/>
                        <a:t>2</a:t>
                      </a:r>
                      <a:endParaRPr lang="zh-CN" altLang="en-US" sz="800" dirty="0"/>
                    </a:p>
                  </a:txBody>
                  <a:tcPr/>
                </a:tc>
                <a:tc>
                  <a:txBody>
                    <a:bodyPr/>
                    <a:lstStyle/>
                    <a:p>
                      <a:r>
                        <a:rPr lang="en-US" altLang="zh-CN" sz="800" dirty="0"/>
                        <a:t>5</a:t>
                      </a:r>
                      <a:endParaRPr lang="zh-CN" altLang="en-US" sz="800" dirty="0"/>
                    </a:p>
                  </a:txBody>
                  <a:tcPr/>
                </a:tc>
                <a:tc>
                  <a:txBody>
                    <a:bodyPr/>
                    <a:lstStyle/>
                    <a:p>
                      <a:endParaRPr lang="zh-CN" altLang="en-US" sz="800" dirty="0"/>
                    </a:p>
                  </a:txBody>
                  <a:tcPr/>
                </a:tc>
                <a:tc>
                  <a:txBody>
                    <a:bodyPr/>
                    <a:lstStyle/>
                    <a:p>
                      <a:endParaRPr lang="zh-CN" altLang="en-US" sz="800" dirty="0"/>
                    </a:p>
                  </a:txBody>
                  <a:tcPr/>
                </a:tc>
                <a:tc>
                  <a:txBody>
                    <a:bodyPr/>
                    <a:lstStyle/>
                    <a:p>
                      <a:endParaRPr lang="zh-CN" altLang="en-US" sz="800"/>
                    </a:p>
                  </a:txBody>
                  <a:tcPr/>
                </a:tc>
                <a:tc>
                  <a:txBody>
                    <a:bodyPr/>
                    <a:lstStyle/>
                    <a:p>
                      <a:endParaRPr lang="zh-CN" altLang="en-US" sz="800" dirty="0"/>
                    </a:p>
                  </a:txBody>
                  <a:tcPr/>
                </a:tc>
                <a:tc>
                  <a:txBody>
                    <a:bodyPr/>
                    <a:lstStyle/>
                    <a:p>
                      <a:endParaRPr lang="zh-CN" altLang="en-US" sz="800"/>
                    </a:p>
                  </a:txBody>
                  <a:tcPr/>
                </a:tc>
                <a:extLst>
                  <a:ext uri="{0D108BD9-81ED-4DB2-BD59-A6C34878D82A}">
                    <a16:rowId xmlns:a16="http://schemas.microsoft.com/office/drawing/2014/main" val="419189375"/>
                  </a:ext>
                </a:extLst>
              </a:tr>
              <a:tr h="228662">
                <a:tc>
                  <a:txBody>
                    <a:bodyPr/>
                    <a:lstStyle/>
                    <a:p>
                      <a:r>
                        <a:rPr lang="en-US" altLang="zh-CN" sz="800" dirty="0"/>
                        <a:t>9</a:t>
                      </a:r>
                      <a:endParaRPr lang="zh-CN" altLang="en-US" sz="800" dirty="0"/>
                    </a:p>
                  </a:txBody>
                  <a:tcPr/>
                </a:tc>
                <a:tc>
                  <a:txBody>
                    <a:bodyPr/>
                    <a:lstStyle/>
                    <a:p>
                      <a:r>
                        <a:rPr lang="en-US" altLang="zh-CN" sz="800" dirty="0"/>
                        <a:t>5</a:t>
                      </a:r>
                      <a:endParaRPr lang="zh-CN" altLang="en-US" sz="800" dirty="0"/>
                    </a:p>
                  </a:txBody>
                  <a:tcPr/>
                </a:tc>
                <a:tc>
                  <a:txBody>
                    <a:bodyPr/>
                    <a:lstStyle/>
                    <a:p>
                      <a:r>
                        <a:rPr lang="en-US" altLang="zh-CN" sz="800" dirty="0"/>
                        <a:t>6</a:t>
                      </a:r>
                      <a:endParaRPr lang="zh-CN" altLang="en-US" sz="800" dirty="0"/>
                    </a:p>
                  </a:txBody>
                  <a:tcPr/>
                </a:tc>
                <a:tc>
                  <a:txBody>
                    <a:bodyPr/>
                    <a:lstStyle/>
                    <a:p>
                      <a:endParaRPr lang="zh-CN" altLang="en-US" sz="800" dirty="0"/>
                    </a:p>
                  </a:txBody>
                  <a:tcPr/>
                </a:tc>
                <a:tc>
                  <a:txBody>
                    <a:bodyPr/>
                    <a:lstStyle/>
                    <a:p>
                      <a:endParaRPr lang="zh-CN" altLang="en-US" sz="800"/>
                    </a:p>
                  </a:txBody>
                  <a:tcPr/>
                </a:tc>
                <a:tc>
                  <a:txBody>
                    <a:bodyPr/>
                    <a:lstStyle/>
                    <a:p>
                      <a:endParaRPr lang="zh-CN" altLang="en-US" sz="800" dirty="0"/>
                    </a:p>
                  </a:txBody>
                  <a:tcPr/>
                </a:tc>
                <a:tc>
                  <a:txBody>
                    <a:bodyPr/>
                    <a:lstStyle/>
                    <a:p>
                      <a:endParaRPr lang="zh-CN" altLang="en-US" sz="800"/>
                    </a:p>
                  </a:txBody>
                  <a:tcPr/>
                </a:tc>
                <a:tc>
                  <a:txBody>
                    <a:bodyPr/>
                    <a:lstStyle/>
                    <a:p>
                      <a:endParaRPr lang="zh-CN" altLang="en-US" sz="800" dirty="0"/>
                    </a:p>
                  </a:txBody>
                  <a:tcPr/>
                </a:tc>
                <a:extLst>
                  <a:ext uri="{0D108BD9-81ED-4DB2-BD59-A6C34878D82A}">
                    <a16:rowId xmlns:a16="http://schemas.microsoft.com/office/drawing/2014/main" val="3814334591"/>
                  </a:ext>
                </a:extLst>
              </a:tr>
              <a:tr h="228662">
                <a:tc>
                  <a:txBody>
                    <a:bodyPr/>
                    <a:lstStyle/>
                    <a:p>
                      <a:r>
                        <a:rPr lang="en-US" altLang="zh-CN" sz="800" dirty="0"/>
                        <a:t>13</a:t>
                      </a:r>
                      <a:endParaRPr lang="zh-CN" altLang="en-US" sz="800" dirty="0"/>
                    </a:p>
                  </a:txBody>
                  <a:tcPr/>
                </a:tc>
                <a:tc>
                  <a:txBody>
                    <a:bodyPr/>
                    <a:lstStyle/>
                    <a:p>
                      <a:r>
                        <a:rPr lang="en-US" altLang="zh-CN" sz="800" dirty="0"/>
                        <a:t>9</a:t>
                      </a:r>
                      <a:endParaRPr lang="zh-CN" altLang="en-US" sz="800" dirty="0"/>
                    </a:p>
                  </a:txBody>
                  <a:tcPr/>
                </a:tc>
                <a:tc>
                  <a:txBody>
                    <a:bodyPr/>
                    <a:lstStyle/>
                    <a:p>
                      <a:r>
                        <a:rPr lang="en-US" altLang="zh-CN" sz="800" dirty="0"/>
                        <a:t>8</a:t>
                      </a:r>
                      <a:endParaRPr lang="zh-CN" altLang="en-US" sz="800" dirty="0"/>
                    </a:p>
                  </a:txBody>
                  <a:tcPr/>
                </a:tc>
                <a:tc>
                  <a:txBody>
                    <a:bodyPr/>
                    <a:lstStyle/>
                    <a:p>
                      <a:endParaRPr lang="zh-CN" altLang="en-US" sz="800" dirty="0"/>
                    </a:p>
                  </a:txBody>
                  <a:tcPr/>
                </a:tc>
                <a:tc>
                  <a:txBody>
                    <a:bodyPr/>
                    <a:lstStyle/>
                    <a:p>
                      <a:endParaRPr lang="zh-CN" altLang="en-US" sz="800"/>
                    </a:p>
                  </a:txBody>
                  <a:tcPr/>
                </a:tc>
                <a:tc>
                  <a:txBody>
                    <a:bodyPr/>
                    <a:lstStyle/>
                    <a:p>
                      <a:endParaRPr lang="zh-CN" altLang="en-US" sz="800" dirty="0"/>
                    </a:p>
                  </a:txBody>
                  <a:tcPr/>
                </a:tc>
                <a:tc>
                  <a:txBody>
                    <a:bodyPr/>
                    <a:lstStyle/>
                    <a:p>
                      <a:endParaRPr lang="zh-CN" altLang="en-US" sz="800" dirty="0"/>
                    </a:p>
                  </a:txBody>
                  <a:tcPr/>
                </a:tc>
                <a:tc>
                  <a:txBody>
                    <a:bodyPr/>
                    <a:lstStyle/>
                    <a:p>
                      <a:endParaRPr lang="zh-CN" altLang="en-US" sz="800" dirty="0"/>
                    </a:p>
                  </a:txBody>
                  <a:tcPr/>
                </a:tc>
                <a:extLst>
                  <a:ext uri="{0D108BD9-81ED-4DB2-BD59-A6C34878D82A}">
                    <a16:rowId xmlns:a16="http://schemas.microsoft.com/office/drawing/2014/main" val="3021665647"/>
                  </a:ext>
                </a:extLst>
              </a:tr>
              <a:tr h="228662">
                <a:tc>
                  <a:txBody>
                    <a:bodyPr/>
                    <a:lstStyle/>
                    <a:p>
                      <a:r>
                        <a:rPr lang="en-US" altLang="zh-CN" sz="800" dirty="0"/>
                        <a:t>18</a:t>
                      </a:r>
                      <a:endParaRPr lang="zh-CN" altLang="en-US" sz="800" dirty="0"/>
                    </a:p>
                  </a:txBody>
                  <a:tcPr/>
                </a:tc>
                <a:tc>
                  <a:txBody>
                    <a:bodyPr/>
                    <a:lstStyle/>
                    <a:p>
                      <a:r>
                        <a:rPr lang="en-US" altLang="zh-CN" sz="800" dirty="0"/>
                        <a:t>14</a:t>
                      </a:r>
                      <a:endParaRPr lang="zh-CN" altLang="en-US" sz="800" dirty="0"/>
                    </a:p>
                  </a:txBody>
                  <a:tcPr/>
                </a:tc>
                <a:tc>
                  <a:txBody>
                    <a:bodyPr/>
                    <a:lstStyle/>
                    <a:p>
                      <a:r>
                        <a:rPr lang="en-US" altLang="zh-CN" sz="800" dirty="0"/>
                        <a:t>13</a:t>
                      </a:r>
                      <a:endParaRPr lang="zh-CN" altLang="en-US" sz="800" dirty="0"/>
                    </a:p>
                  </a:txBody>
                  <a:tcPr/>
                </a:tc>
                <a:tc>
                  <a:txBody>
                    <a:bodyPr/>
                    <a:lstStyle/>
                    <a:p>
                      <a:endParaRPr lang="zh-CN" altLang="en-US" sz="800" dirty="0"/>
                    </a:p>
                  </a:txBody>
                  <a:tcPr/>
                </a:tc>
                <a:tc>
                  <a:txBody>
                    <a:bodyPr/>
                    <a:lstStyle/>
                    <a:p>
                      <a:endParaRPr lang="zh-CN" altLang="en-US" sz="800"/>
                    </a:p>
                  </a:txBody>
                  <a:tcPr/>
                </a:tc>
                <a:tc>
                  <a:txBody>
                    <a:bodyPr/>
                    <a:lstStyle/>
                    <a:p>
                      <a:endParaRPr lang="zh-CN" altLang="en-US" sz="800"/>
                    </a:p>
                  </a:txBody>
                  <a:tcPr/>
                </a:tc>
                <a:tc>
                  <a:txBody>
                    <a:bodyPr/>
                    <a:lstStyle/>
                    <a:p>
                      <a:endParaRPr lang="zh-CN" altLang="en-US" sz="800" dirty="0"/>
                    </a:p>
                  </a:txBody>
                  <a:tcPr/>
                </a:tc>
                <a:tc>
                  <a:txBody>
                    <a:bodyPr/>
                    <a:lstStyle/>
                    <a:p>
                      <a:endParaRPr lang="zh-CN" altLang="en-US" sz="800" dirty="0"/>
                    </a:p>
                  </a:txBody>
                  <a:tcPr/>
                </a:tc>
                <a:extLst>
                  <a:ext uri="{0D108BD9-81ED-4DB2-BD59-A6C34878D82A}">
                    <a16:rowId xmlns:a16="http://schemas.microsoft.com/office/drawing/2014/main" val="3424359355"/>
                  </a:ext>
                </a:extLst>
              </a:tr>
            </a:tbl>
          </a:graphicData>
        </a:graphic>
      </p:graphicFrame>
      <p:sp>
        <p:nvSpPr>
          <p:cNvPr id="888" name="文本框 887"/>
          <p:cNvSpPr txBox="1"/>
          <p:nvPr/>
        </p:nvSpPr>
        <p:spPr>
          <a:xfrm>
            <a:off x="5339512" y="5734545"/>
            <a:ext cx="748923" cy="261610"/>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zh-CN" altLang="en-US" sz="1100" dirty="0"/>
              <a:t>参考原点</a:t>
            </a:r>
          </a:p>
        </p:txBody>
      </p:sp>
      <p:cxnSp>
        <p:nvCxnSpPr>
          <p:cNvPr id="891" name="直接箭头连接符 890"/>
          <p:cNvCxnSpPr>
            <a:stCxn id="888" idx="0"/>
            <a:endCxn id="6" idx="2"/>
          </p:cNvCxnSpPr>
          <p:nvPr/>
        </p:nvCxnSpPr>
        <p:spPr bwMode="auto">
          <a:xfrm flipH="1" flipV="1">
            <a:off x="5649076" y="5469936"/>
            <a:ext cx="64898" cy="264609"/>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894" name="文本框 893"/>
          <p:cNvSpPr txBox="1"/>
          <p:nvPr/>
        </p:nvSpPr>
        <p:spPr>
          <a:xfrm>
            <a:off x="6276969" y="6293696"/>
            <a:ext cx="2339102" cy="307777"/>
          </a:xfrm>
          <a:prstGeom prst="rect">
            <a:avLst/>
          </a:prstGeom>
          <a:noFill/>
        </p:spPr>
        <p:txBody>
          <a:bodyPr wrap="none" rtlCol="0">
            <a:spAutoFit/>
          </a:bodyPr>
          <a:lstStyle/>
          <a:p>
            <a:r>
              <a:rPr lang="zh-CN" altLang="en-US" sz="1400" dirty="0"/>
              <a:t>（自行计算后面五列结果）</a:t>
            </a:r>
          </a:p>
        </p:txBody>
      </p:sp>
    </p:spTree>
    <p:extLst>
      <p:ext uri="{BB962C8B-B14F-4D97-AF65-F5344CB8AC3E}">
        <p14:creationId xmlns:p14="http://schemas.microsoft.com/office/powerpoint/2010/main" val="404560991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1F497D"/>
                </a:solidFill>
              </a:rPr>
              <a:t>倒角距离变换 </a:t>
            </a:r>
            <a:r>
              <a:rPr lang="en-US" altLang="zh-CN" sz="2800" dirty="0">
                <a:solidFill>
                  <a:srgbClr val="1F497D"/>
                </a:solidFill>
              </a:rPr>
              <a:t>(Chamfer Distance Transform)</a:t>
            </a:r>
            <a:endParaRPr lang="zh-CN" altLang="en-US" dirty="0"/>
          </a:p>
        </p:txBody>
      </p:sp>
      <p:sp>
        <p:nvSpPr>
          <p:cNvPr id="3" name="内容占位符 2"/>
          <p:cNvSpPr>
            <a:spLocks noGrp="1"/>
          </p:cNvSpPr>
          <p:nvPr>
            <p:ph idx="1"/>
          </p:nvPr>
        </p:nvSpPr>
        <p:spPr/>
        <p:txBody>
          <a:bodyPr/>
          <a:lstStyle/>
          <a:p>
            <a:r>
              <a:rPr lang="zh-CN" altLang="en-US" dirty="0"/>
              <a:t>距离变换实例</a:t>
            </a:r>
            <a:endParaRPr lang="en-US" altLang="zh-CN" dirty="0"/>
          </a:p>
          <a:p>
            <a:pPr lvl="1"/>
            <a:r>
              <a:rPr lang="zh-CN" altLang="en-US" dirty="0"/>
              <a:t>在距离变换的结果中，每个位置的值表示这个位置到最近的边缘点（或者其他二值化的图片结构）的距离</a:t>
            </a:r>
          </a:p>
        </p:txBody>
      </p:sp>
      <p:pic>
        <p:nvPicPr>
          <p:cNvPr id="4" name="Picture 15" descr="edge_m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034" y="3209967"/>
            <a:ext cx="21971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mouse_dist_transform_color.jpg"/>
          <p:cNvPicPr>
            <a:picLocks noChangeAspect="1"/>
          </p:cNvPicPr>
          <p:nvPr/>
        </p:nvPicPr>
        <p:blipFill>
          <a:blip r:embed="rId3">
            <a:extLst>
              <a:ext uri="{28A0092B-C50C-407E-A947-70E740481C1C}">
                <a14:useLocalDpi xmlns:a14="http://schemas.microsoft.com/office/drawing/2010/main" val="0"/>
              </a:ext>
            </a:extLst>
          </a:blip>
          <a:srcRect l="26807" t="5269" r="22260" b="9105"/>
          <a:stretch>
            <a:fillRect/>
          </a:stretch>
        </p:blipFill>
        <p:spPr bwMode="auto">
          <a:xfrm>
            <a:off x="6155429" y="3146283"/>
            <a:ext cx="2247901" cy="194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mou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2729" y="3209967"/>
            <a:ext cx="2224087"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2"/>
          <p:cNvSpPr txBox="1">
            <a:spLocks noChangeArrowheads="1"/>
          </p:cNvSpPr>
          <p:nvPr/>
        </p:nvSpPr>
        <p:spPr bwMode="auto">
          <a:xfrm>
            <a:off x="1008935" y="5091155"/>
            <a:ext cx="19716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000" dirty="0"/>
              <a:t>原图</a:t>
            </a:r>
            <a:endParaRPr lang="en-US" altLang="zh-CN" sz="2000" dirty="0"/>
          </a:p>
        </p:txBody>
      </p:sp>
      <p:sp>
        <p:nvSpPr>
          <p:cNvPr id="8" name="TextBox 14"/>
          <p:cNvSpPr txBox="1">
            <a:spLocks noChangeArrowheads="1"/>
          </p:cNvSpPr>
          <p:nvPr/>
        </p:nvSpPr>
        <p:spPr bwMode="auto">
          <a:xfrm>
            <a:off x="5910262" y="5100940"/>
            <a:ext cx="26654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000" dirty="0"/>
              <a:t>距离变换结果</a:t>
            </a:r>
            <a:endParaRPr lang="en-US" altLang="zh-CN" sz="2000" dirty="0"/>
          </a:p>
        </p:txBody>
      </p:sp>
      <p:sp>
        <p:nvSpPr>
          <p:cNvPr id="9" name="TextBox 15"/>
          <p:cNvSpPr txBox="1">
            <a:spLocks noChangeArrowheads="1"/>
          </p:cNvSpPr>
          <p:nvPr/>
        </p:nvSpPr>
        <p:spPr bwMode="auto">
          <a:xfrm>
            <a:off x="3339817" y="5073692"/>
            <a:ext cx="26654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000" dirty="0"/>
              <a:t>边缘检测结果</a:t>
            </a:r>
            <a:endParaRPr lang="en-US" altLang="zh-CN" sz="2000" dirty="0"/>
          </a:p>
        </p:txBody>
      </p:sp>
      <mc:AlternateContent xmlns:mc="http://schemas.openxmlformats.org/markup-compatibility/2006" xmlns:a14="http://schemas.microsoft.com/office/drawing/2010/main">
        <mc:Choice Requires="a14">
          <p:sp>
            <p:nvSpPr>
              <p:cNvPr id="10" name="矩形 9"/>
              <p:cNvSpPr/>
              <p:nvPr/>
            </p:nvSpPr>
            <p:spPr>
              <a:xfrm>
                <a:off x="3073568" y="2562524"/>
                <a:ext cx="294587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𝐷𝐹</m:t>
                          </m:r>
                        </m:e>
                        <m:sub>
                          <m:r>
                            <a:rPr lang="en-US" altLang="zh-CN" i="1">
                              <a:latin typeface="Cambria Math" panose="02040503050406030204" pitchFamily="18" charset="0"/>
                            </a:rPr>
                            <m:t>𝐼</m:t>
                          </m:r>
                        </m:sub>
                      </m:sSub>
                      <m:d>
                        <m:dPr>
                          <m:ctrlPr>
                            <a:rPr lang="en-US" altLang="zh-CN" i="1">
                              <a:latin typeface="Cambria Math" panose="02040503050406030204" pitchFamily="18" charset="0"/>
                            </a:rPr>
                          </m:ctrlPr>
                        </m:dPr>
                        <m:e>
                          <m:r>
                            <a:rPr lang="en-US" altLang="zh-CN" b="1" i="1">
                              <a:latin typeface="Cambria Math" panose="02040503050406030204" pitchFamily="18" charset="0"/>
                            </a:rPr>
                            <m:t>𝒑</m:t>
                          </m:r>
                        </m:e>
                      </m:d>
                      <m:r>
                        <a:rPr lang="en-US" altLang="zh-CN" i="1">
                          <a:latin typeface="Cambria Math" panose="02040503050406030204" pitchFamily="18" charset="0"/>
                        </a:rPr>
                        <m:t>=</m:t>
                      </m:r>
                      <m:func>
                        <m:funcPr>
                          <m:ctrlPr>
                            <a:rPr lang="en-US" altLang="zh-CN" i="1">
                              <a:latin typeface="Cambria Math" panose="02040503050406030204" pitchFamily="18" charset="0"/>
                            </a:rPr>
                          </m:ctrlPr>
                        </m:funcPr>
                        <m:fName>
                          <m:sSub>
                            <m:sSubPr>
                              <m:ctrlPr>
                                <a:rPr lang="en-US" altLang="zh-CN" i="1">
                                  <a:latin typeface="Cambria Math" panose="02040503050406030204" pitchFamily="18" charset="0"/>
                                </a:rPr>
                              </m:ctrlPr>
                            </m:sSubPr>
                            <m:e>
                              <m:r>
                                <m:rPr>
                                  <m:sty m:val="p"/>
                                </m:rPr>
                                <a:rPr lang="en-US" altLang="zh-CN">
                                  <a:latin typeface="Cambria Math" panose="02040503050406030204" pitchFamily="18" charset="0"/>
                                </a:rPr>
                                <m:t>min</m:t>
                              </m:r>
                            </m:e>
                            <m:sub>
                              <m:r>
                                <a:rPr lang="en-US" altLang="zh-CN" b="1" i="1">
                                  <a:latin typeface="Cambria Math" panose="02040503050406030204" pitchFamily="18" charset="0"/>
                                </a:rPr>
                                <m:t>𝒙</m:t>
                              </m:r>
                              <m:r>
                                <a:rPr lang="en-US" altLang="zh-CN" i="1">
                                  <a:latin typeface="Cambria Math" panose="02040503050406030204" pitchFamily="18" charset="0"/>
                                  <a:ea typeface="Cambria Math" panose="02040503050406030204" pitchFamily="18" charset="0"/>
                                </a:rPr>
                                <m:t>∈</m:t>
                              </m:r>
                              <m:r>
                                <a:rPr lang="en-US" altLang="zh-CN" b="1" i="1">
                                  <a:latin typeface="Cambria Math" panose="02040503050406030204" pitchFamily="18" charset="0"/>
                                  <a:ea typeface="Cambria Math" panose="02040503050406030204" pitchFamily="18" charset="0"/>
                                </a:rPr>
                                <m:t>𝑬</m:t>
                              </m:r>
                            </m:sub>
                          </m:sSub>
                        </m:fName>
                        <m:e>
                          <m:r>
                            <a:rPr lang="en-US" altLang="zh-CN" i="1">
                              <a:latin typeface="Cambria Math" panose="02040503050406030204" pitchFamily="18" charset="0"/>
                            </a:rPr>
                            <m:t>𝑑𝑖𝑠𝑡</m:t>
                          </m:r>
                          <m:r>
                            <a:rPr lang="en-US" altLang="zh-CN" i="1">
                              <a:latin typeface="Cambria Math" panose="02040503050406030204" pitchFamily="18" charset="0"/>
                            </a:rPr>
                            <m:t>(</m:t>
                          </m:r>
                          <m:r>
                            <a:rPr lang="en-US" altLang="zh-CN" b="1" i="1">
                              <a:latin typeface="Cambria Math" panose="02040503050406030204" pitchFamily="18" charset="0"/>
                            </a:rPr>
                            <m:t>𝒑</m:t>
                          </m:r>
                          <m:r>
                            <a:rPr lang="en-US" altLang="zh-CN" i="1">
                              <a:latin typeface="Cambria Math" panose="02040503050406030204" pitchFamily="18" charset="0"/>
                            </a:rPr>
                            <m:t>,</m:t>
                          </m:r>
                          <m:r>
                            <a:rPr lang="en-US" altLang="zh-CN" b="1" i="1">
                              <a:latin typeface="Cambria Math" panose="02040503050406030204" pitchFamily="18" charset="0"/>
                            </a:rPr>
                            <m:t>𝒙</m:t>
                          </m:r>
                          <m:r>
                            <a:rPr lang="en-US" altLang="zh-CN" i="1">
                              <a:latin typeface="Cambria Math" panose="02040503050406030204" pitchFamily="18" charset="0"/>
                            </a:rPr>
                            <m:t>)</m:t>
                          </m:r>
                        </m:e>
                      </m:func>
                    </m:oMath>
                  </m:oMathPara>
                </a14:m>
                <a:endParaRPr lang="zh-CN" altLang="en-US" dirty="0"/>
              </a:p>
            </p:txBody>
          </p:sp>
        </mc:Choice>
        <mc:Fallback xmlns="">
          <p:sp>
            <p:nvSpPr>
              <p:cNvPr id="10" name="矩形 9"/>
              <p:cNvSpPr>
                <a:spLocks noRot="1" noChangeAspect="1" noMove="1" noResize="1" noEditPoints="1" noAdjustHandles="1" noChangeArrowheads="1" noChangeShapeType="1" noTextEdit="1"/>
              </p:cNvSpPr>
              <p:nvPr/>
            </p:nvSpPr>
            <p:spPr>
              <a:xfrm>
                <a:off x="3073568" y="2562524"/>
                <a:ext cx="2945871" cy="369332"/>
              </a:xfrm>
              <a:prstGeom prst="rect">
                <a:avLst/>
              </a:prstGeom>
              <a:blipFill>
                <a:blip r:embed="rId5"/>
                <a:stretch>
                  <a:fillRect b="-1475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00968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pPr>
                  <a:spcAft>
                    <a:spcPts val="600"/>
                  </a:spcAft>
                </a:pPr>
                <a:r>
                  <a:rPr lang="en-US" altLang="zh-CN" dirty="0"/>
                  <a:t>1-D</a:t>
                </a:r>
                <a:r>
                  <a:rPr lang="zh-CN" altLang="en-US" dirty="0"/>
                  <a:t>距离变换</a:t>
                </a:r>
                <a:endParaRPr lang="en-US" altLang="zh-CN" dirty="0"/>
              </a:p>
              <a:p>
                <a:pPr lvl="1">
                  <a:spcAft>
                    <a:spcPts val="600"/>
                  </a:spcAft>
                </a:pPr>
                <a:r>
                  <a:rPr lang="en-US" altLang="zh-CN" dirty="0"/>
                  <a:t>1-D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1</m:t>
                        </m:r>
                      </m:sub>
                    </m:sSub>
                    <m:r>
                      <a:rPr lang="zh-CN" altLang="en-US" i="1">
                        <a:latin typeface="Cambria Math" panose="02040503050406030204" pitchFamily="18" charset="0"/>
                      </a:rPr>
                      <m:t>范数</m:t>
                    </m:r>
                  </m:oMath>
                </a14:m>
                <a:r>
                  <a:rPr lang="zh-CN" altLang="en-US" dirty="0"/>
                  <a:t>的距离变换是一个计算复杂度为</a:t>
                </a:r>
                <a:r>
                  <a:rPr lang="en-US" altLang="zh-CN" dirty="0"/>
                  <a:t>O(n)</a:t>
                </a:r>
                <a:r>
                  <a:rPr lang="zh-CN" altLang="en-US" dirty="0"/>
                  <a:t>的算法</a:t>
                </a:r>
                <a:endParaRPr lang="en-US" altLang="zh-CN" dirty="0"/>
              </a:p>
              <a:p>
                <a:pPr lvl="1">
                  <a:spcAft>
                    <a:spcPts val="600"/>
                  </a:spcAft>
                </a:pPr>
                <a:r>
                  <a:rPr lang="zh-CN" altLang="en-US" dirty="0"/>
                  <a:t>算法步骤</a:t>
                </a:r>
                <a:endParaRPr lang="en-US" altLang="zh-CN" dirty="0"/>
              </a:p>
              <a:p>
                <a:pPr marL="1366837" lvl="2" indent="-457200">
                  <a:spcAft>
                    <a:spcPts val="600"/>
                  </a:spcAft>
                  <a:buFont typeface="+mj-lt"/>
                  <a:buAutoNum type="arabicPeriod"/>
                </a:pPr>
                <a:r>
                  <a:rPr lang="zh-CN" altLang="en-US" sz="2000" dirty="0"/>
                  <a:t>对图中任意位置的值进行初始化，当</a:t>
                </a:r>
                <a:r>
                  <a:rPr lang="en-US" altLang="zh-CN" sz="2000" dirty="0"/>
                  <a:t>j</a:t>
                </a:r>
                <a:r>
                  <a:rPr lang="zh-CN" altLang="en-US" sz="2000" dirty="0"/>
                  <a:t>在特征</a:t>
                </a:r>
                <a:r>
                  <a:rPr lang="en-US" altLang="zh-CN" sz="2000" dirty="0"/>
                  <a:t>P</a:t>
                </a:r>
                <a:r>
                  <a:rPr lang="zh-CN" altLang="en-US" sz="2000" dirty="0"/>
                  <a:t>中时初始化为</a:t>
                </a:r>
                <a:r>
                  <a:rPr lang="en-US" altLang="zh-CN" sz="2000" dirty="0"/>
                  <a:t>0</a:t>
                </a:r>
                <a:r>
                  <a:rPr lang="zh-CN" altLang="en-US" sz="2000" dirty="0"/>
                  <a:t>，否则初始化为</a:t>
                </a:r>
                <a:r>
                  <a:rPr lang="en-US" altLang="zh-CN" sz="2000" dirty="0" err="1"/>
                  <a:t>inf</a:t>
                </a:r>
                <a:r>
                  <a:rPr lang="zh-CN" altLang="en-US" sz="2000" dirty="0"/>
                  <a:t>。将第</a:t>
                </a:r>
                <a14:m>
                  <m:oMath xmlns:m="http://schemas.openxmlformats.org/officeDocument/2006/math">
                    <m:r>
                      <a:rPr lang="en-US" altLang="zh-CN" sz="2000" b="0" i="0" smtClean="0">
                        <a:latin typeface="Cambria Math" panose="02040503050406030204" pitchFamily="18" charset="0"/>
                      </a:rPr>
                      <m:t> </m:t>
                    </m:r>
                    <m:r>
                      <a:rPr lang="en-US" altLang="zh-CN" sz="2000" i="1">
                        <a:latin typeface="Cambria Math" panose="02040503050406030204" pitchFamily="18" charset="0"/>
                      </a:rPr>
                      <m:t>𝑗</m:t>
                    </m:r>
                    <m:r>
                      <a:rPr lang="en-US" altLang="zh-CN" sz="2000" b="0" i="1" smtClean="0">
                        <a:latin typeface="Cambria Math" panose="02040503050406030204" pitchFamily="18" charset="0"/>
                      </a:rPr>
                      <m:t> </m:t>
                    </m:r>
                  </m:oMath>
                </a14:m>
                <a:r>
                  <a:rPr lang="zh-CN" altLang="en-US" sz="2000" dirty="0"/>
                  <a:t>个位置的值记为</a:t>
                </a:r>
                <a14:m>
                  <m:oMath xmlns:m="http://schemas.openxmlformats.org/officeDocument/2006/math">
                    <m:r>
                      <a:rPr lang="en-US" altLang="zh-CN" sz="2000" i="1">
                        <a:latin typeface="Cambria Math" panose="02040503050406030204" pitchFamily="18" charset="0"/>
                      </a:rPr>
                      <m:t>𝐷</m:t>
                    </m:r>
                    <m:d>
                      <m:dPr>
                        <m:begChr m:val="["/>
                        <m:endChr m:val="]"/>
                        <m:ctrlPr>
                          <a:rPr lang="en-US" altLang="zh-CN" sz="2000" i="1">
                            <a:latin typeface="Cambria Math" panose="02040503050406030204" pitchFamily="18" charset="0"/>
                          </a:rPr>
                        </m:ctrlPr>
                      </m:dPr>
                      <m:e>
                        <m:r>
                          <a:rPr lang="en-US" altLang="zh-CN" sz="2000" i="1">
                            <a:latin typeface="Cambria Math" panose="02040503050406030204" pitchFamily="18" charset="0"/>
                          </a:rPr>
                          <m:t>𝑗</m:t>
                        </m:r>
                      </m:e>
                    </m:d>
                  </m:oMath>
                </a14:m>
                <a:endParaRPr lang="en-US" altLang="zh-CN" sz="2000" dirty="0"/>
              </a:p>
              <a:p>
                <a:pPr marL="1366837" lvl="2" indent="-457200">
                  <a:spcAft>
                    <a:spcPts val="600"/>
                  </a:spcAft>
                  <a:buFont typeface="+mj-lt"/>
                  <a:buAutoNum type="arabicPeriod"/>
                </a:pPr>
                <a:r>
                  <a:rPr lang="zh-CN" altLang="en-US" sz="2000" dirty="0"/>
                  <a:t>前向过程</a:t>
                </a:r>
                <a:r>
                  <a:rPr lang="en-US" altLang="zh-CN" sz="2000" dirty="0"/>
                  <a:t>: for j</a:t>
                </a:r>
                <a:r>
                  <a:rPr lang="zh-CN" altLang="en-US" sz="2000" dirty="0"/>
                  <a:t> </a:t>
                </a:r>
                <a:r>
                  <a:rPr lang="en-US" altLang="zh-CN" sz="2000" dirty="0"/>
                  <a:t>from 1</a:t>
                </a:r>
                <a:r>
                  <a:rPr lang="zh-CN" altLang="en-US" sz="2000" dirty="0"/>
                  <a:t> </a:t>
                </a:r>
                <a:r>
                  <a:rPr lang="en-US" altLang="zh-CN" sz="2000" dirty="0"/>
                  <a:t>up to n-1</a:t>
                </a:r>
                <a:r>
                  <a:rPr lang="zh-CN" altLang="en-US" sz="2000" dirty="0"/>
                  <a:t>，更新</a:t>
                </a:r>
                <a14:m>
                  <m:oMath xmlns:m="http://schemas.openxmlformats.org/officeDocument/2006/math">
                    <m:r>
                      <a:rPr lang="en-US" altLang="zh-CN" sz="2000" i="1">
                        <a:latin typeface="Cambria Math" panose="02040503050406030204" pitchFamily="18" charset="0"/>
                      </a:rPr>
                      <m:t>𝐷</m:t>
                    </m:r>
                    <m:d>
                      <m:dPr>
                        <m:begChr m:val="["/>
                        <m:endChr m:val="]"/>
                        <m:ctrlPr>
                          <a:rPr lang="en-US" altLang="zh-CN" sz="2000" i="1">
                            <a:latin typeface="Cambria Math" panose="02040503050406030204" pitchFamily="18" charset="0"/>
                          </a:rPr>
                        </m:ctrlPr>
                      </m:dPr>
                      <m:e>
                        <m:r>
                          <a:rPr lang="en-US" altLang="zh-CN" sz="2000" i="1">
                            <a:latin typeface="Cambria Math" panose="02040503050406030204" pitchFamily="18" charset="0"/>
                          </a:rPr>
                          <m:t>𝑗</m:t>
                        </m:r>
                      </m:e>
                    </m:d>
                  </m:oMath>
                </a14:m>
                <a:endParaRPr lang="en-US" altLang="zh-CN" sz="2000" dirty="0"/>
              </a:p>
              <a:p>
                <a:pPr marL="909637" lvl="2" indent="0">
                  <a:spcAft>
                    <a:spcPts val="600"/>
                  </a:spcAft>
                  <a:buNone/>
                </a:pPr>
                <a14:m>
                  <m:oMathPara xmlns:m="http://schemas.openxmlformats.org/officeDocument/2006/math">
                    <m:oMathParaPr>
                      <m:jc m:val="centerGroup"/>
                    </m:oMathParaPr>
                    <m:oMath xmlns:m="http://schemas.openxmlformats.org/officeDocument/2006/math">
                      <m:r>
                        <a:rPr lang="en-US" altLang="zh-CN" sz="2000" i="1">
                          <a:latin typeface="Cambria Math" panose="02040503050406030204" pitchFamily="18" charset="0"/>
                        </a:rPr>
                        <m:t>𝐷</m:t>
                      </m:r>
                      <m:d>
                        <m:dPr>
                          <m:begChr m:val="["/>
                          <m:endChr m:val="]"/>
                          <m:ctrlPr>
                            <a:rPr lang="en-US" altLang="zh-CN" sz="2000" i="1">
                              <a:latin typeface="Cambria Math" panose="02040503050406030204" pitchFamily="18" charset="0"/>
                            </a:rPr>
                          </m:ctrlPr>
                        </m:dPr>
                        <m:e>
                          <m:r>
                            <a:rPr lang="en-US" altLang="zh-CN" sz="2000" i="1">
                              <a:latin typeface="Cambria Math" panose="02040503050406030204" pitchFamily="18" charset="0"/>
                            </a:rPr>
                            <m:t>𝑗</m:t>
                          </m:r>
                        </m:e>
                      </m:d>
                      <m:r>
                        <a:rPr lang="en-US" altLang="zh-CN" sz="2000" i="1">
                          <a:latin typeface="Cambria Math" panose="02040503050406030204" pitchFamily="18" charset="0"/>
                        </a:rPr>
                        <m:t>=</m:t>
                      </m:r>
                      <m:r>
                        <m:rPr>
                          <m:sty m:val="p"/>
                        </m:rPr>
                        <a:rPr lang="en-US" altLang="zh-CN" sz="2000">
                          <a:latin typeface="Cambria Math" panose="02040503050406030204" pitchFamily="18" charset="0"/>
                        </a:rPr>
                        <m:t>min</m:t>
                      </m:r>
                      <m:r>
                        <a:rPr lang="en-US" altLang="zh-CN" sz="2000" i="1">
                          <a:latin typeface="Cambria Math" panose="02040503050406030204" pitchFamily="18" charset="0"/>
                        </a:rPr>
                        <m:t>⁡(</m:t>
                      </m:r>
                      <m:r>
                        <a:rPr lang="en-US" altLang="zh-CN" sz="2000" i="1">
                          <a:latin typeface="Cambria Math" panose="02040503050406030204" pitchFamily="18" charset="0"/>
                        </a:rPr>
                        <m:t>𝐷</m:t>
                      </m:r>
                      <m:d>
                        <m:dPr>
                          <m:begChr m:val="["/>
                          <m:endChr m:val="]"/>
                          <m:ctrlPr>
                            <a:rPr lang="en-US" altLang="zh-CN" sz="2000" i="1">
                              <a:latin typeface="Cambria Math" panose="02040503050406030204" pitchFamily="18" charset="0"/>
                            </a:rPr>
                          </m:ctrlPr>
                        </m:dPr>
                        <m:e>
                          <m:r>
                            <a:rPr lang="en-US" altLang="zh-CN" sz="2000" i="1">
                              <a:latin typeface="Cambria Math" panose="02040503050406030204" pitchFamily="18" charset="0"/>
                            </a:rPr>
                            <m:t>𝑗</m:t>
                          </m:r>
                        </m:e>
                      </m:d>
                      <m:r>
                        <a:rPr lang="en-US" altLang="zh-CN" sz="2000" i="1">
                          <a:latin typeface="Cambria Math" panose="02040503050406030204" pitchFamily="18" charset="0"/>
                        </a:rPr>
                        <m:t>, </m:t>
                      </m:r>
                      <m:r>
                        <a:rPr lang="en-US" altLang="zh-CN" sz="2000" i="1">
                          <a:latin typeface="Cambria Math" panose="02040503050406030204" pitchFamily="18" charset="0"/>
                        </a:rPr>
                        <m:t>𝐷</m:t>
                      </m:r>
                      <m:d>
                        <m:dPr>
                          <m:begChr m:val="["/>
                          <m:endChr m:val="]"/>
                          <m:ctrlPr>
                            <a:rPr lang="en-US" altLang="zh-CN" sz="2000" i="1">
                              <a:latin typeface="Cambria Math" panose="02040503050406030204" pitchFamily="18" charset="0"/>
                            </a:rPr>
                          </m:ctrlPr>
                        </m:dPr>
                        <m:e>
                          <m:r>
                            <a:rPr lang="en-US" altLang="zh-CN" sz="2000" i="1">
                              <a:latin typeface="Cambria Math" panose="02040503050406030204" pitchFamily="18" charset="0"/>
                            </a:rPr>
                            <m:t>𝑗</m:t>
                          </m:r>
                          <m:r>
                            <a:rPr lang="en-US" altLang="zh-CN" sz="2000" i="1">
                              <a:latin typeface="Cambria Math" panose="02040503050406030204" pitchFamily="18" charset="0"/>
                            </a:rPr>
                            <m:t>−1</m:t>
                          </m:r>
                        </m:e>
                      </m:d>
                      <m:r>
                        <a:rPr lang="en-US" altLang="zh-CN" sz="2000" i="1">
                          <a:latin typeface="Cambria Math" panose="02040503050406030204" pitchFamily="18" charset="0"/>
                        </a:rPr>
                        <m:t>+1)</m:t>
                      </m:r>
                    </m:oMath>
                  </m:oMathPara>
                </a14:m>
                <a:endParaRPr lang="zh-CN" altLang="en-US" sz="2000" dirty="0"/>
              </a:p>
              <a:p>
                <a:pPr marL="1366837" lvl="2" indent="-457200">
                  <a:spcAft>
                    <a:spcPts val="600"/>
                  </a:spcAft>
                  <a:buFont typeface="+mj-lt"/>
                  <a:buAutoNum type="arabicPeriod" startAt="3"/>
                </a:pPr>
                <a:r>
                  <a:rPr lang="zh-CN" altLang="en-US" sz="2000" dirty="0"/>
                  <a:t>后向过程</a:t>
                </a:r>
                <a:r>
                  <a:rPr lang="en-US" altLang="zh-CN" sz="2000" dirty="0"/>
                  <a:t>: for j from n-2 down to 0</a:t>
                </a:r>
                <a:r>
                  <a:rPr lang="zh-CN" altLang="en-US" sz="2000" dirty="0"/>
                  <a:t>，更新</a:t>
                </a:r>
                <a14:m>
                  <m:oMath xmlns:m="http://schemas.openxmlformats.org/officeDocument/2006/math">
                    <m:r>
                      <a:rPr lang="en-US" altLang="zh-CN" sz="2000">
                        <a:latin typeface="Cambria Math" panose="02040503050406030204" pitchFamily="18" charset="0"/>
                      </a:rPr>
                      <m:t>𝐷</m:t>
                    </m:r>
                    <m:d>
                      <m:dPr>
                        <m:begChr m:val="["/>
                        <m:endChr m:val="]"/>
                        <m:ctrlPr>
                          <a:rPr lang="en-US" altLang="zh-CN" sz="2000" i="1">
                            <a:latin typeface="Cambria Math" panose="02040503050406030204" pitchFamily="18" charset="0"/>
                          </a:rPr>
                        </m:ctrlPr>
                      </m:dPr>
                      <m:e>
                        <m:r>
                          <a:rPr lang="en-US" altLang="zh-CN" sz="2000">
                            <a:latin typeface="Cambria Math" panose="02040503050406030204" pitchFamily="18" charset="0"/>
                          </a:rPr>
                          <m:t>𝑗</m:t>
                        </m:r>
                      </m:e>
                    </m:d>
                  </m:oMath>
                </a14:m>
                <a:endParaRPr lang="en-US" altLang="zh-CN" sz="2000" dirty="0"/>
              </a:p>
              <a:p>
                <a:pPr marL="909637" lvl="2" indent="0">
                  <a:spcAft>
                    <a:spcPts val="600"/>
                  </a:spcAft>
                  <a:buNone/>
                </a:pPr>
                <a14:m>
                  <m:oMathPara xmlns:m="http://schemas.openxmlformats.org/officeDocument/2006/math">
                    <m:oMathParaPr>
                      <m:jc m:val="centerGroup"/>
                    </m:oMathParaPr>
                    <m:oMath xmlns:m="http://schemas.openxmlformats.org/officeDocument/2006/math">
                      <m:r>
                        <a:rPr lang="en-US" altLang="zh-CN" sz="2000" i="1">
                          <a:latin typeface="Cambria Math" panose="02040503050406030204" pitchFamily="18" charset="0"/>
                        </a:rPr>
                        <m:t>𝐷</m:t>
                      </m:r>
                      <m:d>
                        <m:dPr>
                          <m:begChr m:val="["/>
                          <m:endChr m:val="]"/>
                          <m:ctrlPr>
                            <a:rPr lang="en-US" altLang="zh-CN" sz="2000" i="1">
                              <a:latin typeface="Cambria Math" panose="02040503050406030204" pitchFamily="18" charset="0"/>
                            </a:rPr>
                          </m:ctrlPr>
                        </m:dPr>
                        <m:e>
                          <m:r>
                            <a:rPr lang="en-US" altLang="zh-CN" sz="2000" i="1">
                              <a:latin typeface="Cambria Math" panose="02040503050406030204" pitchFamily="18" charset="0"/>
                            </a:rPr>
                            <m:t>𝑗</m:t>
                          </m:r>
                        </m:e>
                      </m:d>
                      <m:r>
                        <a:rPr lang="en-US" altLang="zh-CN" sz="2000" i="1">
                          <a:latin typeface="Cambria Math" panose="02040503050406030204" pitchFamily="18" charset="0"/>
                        </a:rPr>
                        <m:t>=</m:t>
                      </m:r>
                      <m:r>
                        <m:rPr>
                          <m:sty m:val="p"/>
                        </m:rPr>
                        <a:rPr lang="en-US" altLang="zh-CN" sz="2000">
                          <a:latin typeface="Cambria Math" panose="02040503050406030204" pitchFamily="18" charset="0"/>
                        </a:rPr>
                        <m:t>min</m:t>
                      </m:r>
                      <m:r>
                        <a:rPr lang="en-US" altLang="zh-CN" sz="2000" i="1">
                          <a:latin typeface="Cambria Math" panose="02040503050406030204" pitchFamily="18" charset="0"/>
                        </a:rPr>
                        <m:t>⁡(</m:t>
                      </m:r>
                      <m:r>
                        <a:rPr lang="en-US" altLang="zh-CN" sz="2000" i="1">
                          <a:latin typeface="Cambria Math" panose="02040503050406030204" pitchFamily="18" charset="0"/>
                        </a:rPr>
                        <m:t>𝐷</m:t>
                      </m:r>
                      <m:d>
                        <m:dPr>
                          <m:begChr m:val="["/>
                          <m:endChr m:val="]"/>
                          <m:ctrlPr>
                            <a:rPr lang="en-US" altLang="zh-CN" sz="2000" i="1">
                              <a:latin typeface="Cambria Math" panose="02040503050406030204" pitchFamily="18" charset="0"/>
                            </a:rPr>
                          </m:ctrlPr>
                        </m:dPr>
                        <m:e>
                          <m:r>
                            <a:rPr lang="en-US" altLang="zh-CN" sz="2000" i="1">
                              <a:latin typeface="Cambria Math" panose="02040503050406030204" pitchFamily="18" charset="0"/>
                            </a:rPr>
                            <m:t>𝑗</m:t>
                          </m:r>
                        </m:e>
                      </m:d>
                      <m:r>
                        <a:rPr lang="en-US" altLang="zh-CN" sz="2000" i="1">
                          <a:latin typeface="Cambria Math" panose="02040503050406030204" pitchFamily="18" charset="0"/>
                        </a:rPr>
                        <m:t>, </m:t>
                      </m:r>
                      <m:r>
                        <a:rPr lang="en-US" altLang="zh-CN" sz="2000" i="1">
                          <a:latin typeface="Cambria Math" panose="02040503050406030204" pitchFamily="18" charset="0"/>
                        </a:rPr>
                        <m:t>𝐷</m:t>
                      </m:r>
                      <m:d>
                        <m:dPr>
                          <m:begChr m:val="["/>
                          <m:endChr m:val="]"/>
                          <m:ctrlPr>
                            <a:rPr lang="en-US" altLang="zh-CN" sz="2000" i="1">
                              <a:latin typeface="Cambria Math" panose="02040503050406030204" pitchFamily="18" charset="0"/>
                            </a:rPr>
                          </m:ctrlPr>
                        </m:dPr>
                        <m:e>
                          <m:r>
                            <a:rPr lang="en-US" altLang="zh-CN" sz="2000" i="1">
                              <a:latin typeface="Cambria Math" panose="02040503050406030204" pitchFamily="18" charset="0"/>
                            </a:rPr>
                            <m:t>𝑗</m:t>
                          </m:r>
                          <m:r>
                            <a:rPr lang="en-US" altLang="zh-CN" sz="2000" i="1">
                              <a:latin typeface="Cambria Math" panose="02040503050406030204" pitchFamily="18" charset="0"/>
                            </a:rPr>
                            <m:t>+1</m:t>
                          </m:r>
                        </m:e>
                      </m:d>
                      <m:r>
                        <a:rPr lang="en-US" altLang="zh-CN" sz="2000" i="1">
                          <a:latin typeface="Cambria Math" panose="02040503050406030204" pitchFamily="18" charset="0"/>
                        </a:rPr>
                        <m:t>+1)</m:t>
                      </m:r>
                    </m:oMath>
                  </m:oMathPara>
                </a14:m>
                <a:endParaRPr lang="zh-CN" altLang="en-US" sz="2000" dirty="0"/>
              </a:p>
              <a:p>
                <a:pPr marL="1366837" lvl="2" indent="-457200">
                  <a:buFont typeface="+mj-lt"/>
                  <a:buAutoNum type="arabicPeriod"/>
                </a:pPr>
                <a:endParaRPr lang="en-US" altLang="zh-CN" sz="2000"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067" t="-1350"/>
                </a:stretch>
              </a:blipFill>
            </p:spPr>
            <p:txBody>
              <a:bodyPr/>
              <a:lstStyle/>
              <a:p>
                <a:r>
                  <a:rPr lang="zh-CN" altLang="en-US">
                    <a:noFill/>
                  </a:rPr>
                  <a:t> </a:t>
                </a:r>
              </a:p>
            </p:txBody>
          </p:sp>
        </mc:Fallback>
      </mc:AlternateContent>
      <p:sp>
        <p:nvSpPr>
          <p:cNvPr id="2" name="标题 1"/>
          <p:cNvSpPr>
            <a:spLocks noGrp="1"/>
          </p:cNvSpPr>
          <p:nvPr>
            <p:ph type="title"/>
          </p:nvPr>
        </p:nvSpPr>
        <p:spPr/>
        <p:txBody>
          <a:bodyPr/>
          <a:lstStyle/>
          <a:p>
            <a:r>
              <a:rPr lang="zh-CN" altLang="en-US" dirty="0">
                <a:solidFill>
                  <a:srgbClr val="1F497D"/>
                </a:solidFill>
              </a:rPr>
              <a:t>倒角距离变换：如何做距离变换？</a:t>
            </a:r>
            <a:endParaRPr lang="zh-CN" altLang="en-US" dirty="0"/>
          </a:p>
        </p:txBody>
      </p:sp>
    </p:spTree>
    <p:extLst>
      <p:ext uri="{BB962C8B-B14F-4D97-AF65-F5344CB8AC3E}">
        <p14:creationId xmlns:p14="http://schemas.microsoft.com/office/powerpoint/2010/main" val="229391040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pPr>
                  <a:spcAft>
                    <a:spcPts val="600"/>
                  </a:spcAft>
                </a:pPr>
                <a:r>
                  <a:rPr lang="en-US" altLang="zh-CN" dirty="0"/>
                  <a:t>2-D</a:t>
                </a:r>
                <a:r>
                  <a:rPr lang="zh-CN" altLang="en-US" dirty="0"/>
                  <a:t>距离变换：算法步骤与</a:t>
                </a:r>
                <a:r>
                  <a:rPr lang="en-US" altLang="zh-CN" dirty="0"/>
                  <a:t>1-D</a:t>
                </a:r>
                <a:r>
                  <a:rPr lang="zh-CN" altLang="en-US" dirty="0"/>
                  <a:t>情况类似</a:t>
                </a:r>
                <a:endParaRPr lang="en-US" altLang="zh-CN" dirty="0"/>
              </a:p>
              <a:p>
                <a:pPr lvl="1">
                  <a:spcAft>
                    <a:spcPts val="600"/>
                  </a:spcAft>
                </a:pPr>
                <a:r>
                  <a:rPr lang="zh-CN" altLang="en-US" dirty="0"/>
                  <a:t>初始化距离矩阵</a:t>
                </a:r>
                <a:endParaRPr lang="en-US" altLang="zh-CN" dirty="0"/>
              </a:p>
              <a:p>
                <a:pPr lvl="1">
                  <a:spcAft>
                    <a:spcPts val="600"/>
                  </a:spcAft>
                </a:pPr>
                <a:r>
                  <a:rPr lang="zh-CN" altLang="en-US" dirty="0"/>
                  <a:t>前向过程：从上方和左方找离特征点最近的距离</a:t>
                </a:r>
                <a:endParaRPr lang="en-US" altLang="zh-CN" dirty="0"/>
              </a:p>
              <a:p>
                <a:pPr marL="471487" lvl="1" indent="0">
                  <a:spcAft>
                    <a:spcPts val="600"/>
                  </a:spcAft>
                  <a:buNone/>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𝐷</m:t>
                      </m:r>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𝑖</m:t>
                          </m:r>
                          <m:r>
                            <a:rPr lang="en-US" altLang="zh-CN" i="1">
                              <a:latin typeface="Cambria Math" panose="02040503050406030204" pitchFamily="18" charset="0"/>
                            </a:rPr>
                            <m:t>, </m:t>
                          </m:r>
                          <m:r>
                            <a:rPr lang="en-US" altLang="zh-CN" i="1">
                              <a:latin typeface="Cambria Math" panose="02040503050406030204" pitchFamily="18" charset="0"/>
                            </a:rPr>
                            <m:t>𝑗</m:t>
                          </m:r>
                        </m:e>
                      </m:d>
                      <m:r>
                        <a:rPr lang="en-US" altLang="zh-CN" i="1">
                          <a:latin typeface="Cambria Math" panose="02040503050406030204" pitchFamily="18" charset="0"/>
                        </a:rPr>
                        <m:t>=</m:t>
                      </m:r>
                      <m:r>
                        <m:rPr>
                          <m:sty m:val="p"/>
                        </m:rPr>
                        <a:rPr lang="en-US" altLang="zh-CN">
                          <a:latin typeface="Cambria Math" panose="02040503050406030204" pitchFamily="18" charset="0"/>
                        </a:rPr>
                        <m:t>min</m:t>
                      </m:r>
                      <m:r>
                        <a:rPr lang="en-US" altLang="zh-CN" i="1">
                          <a:latin typeface="Cambria Math" panose="02040503050406030204" pitchFamily="18" charset="0"/>
                        </a:rPr>
                        <m:t>⁡(</m:t>
                      </m:r>
                      <m:r>
                        <a:rPr lang="en-US" altLang="zh-CN" i="1">
                          <a:latin typeface="Cambria Math" panose="02040503050406030204" pitchFamily="18" charset="0"/>
                        </a:rPr>
                        <m:t>𝐷</m:t>
                      </m:r>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𝑖</m:t>
                          </m:r>
                          <m:r>
                            <a:rPr lang="en-US" altLang="zh-CN" i="1">
                              <a:latin typeface="Cambria Math" panose="02040503050406030204" pitchFamily="18" charset="0"/>
                            </a:rPr>
                            <m:t>, </m:t>
                          </m:r>
                          <m:r>
                            <a:rPr lang="en-US" altLang="zh-CN" i="1">
                              <a:latin typeface="Cambria Math" panose="02040503050406030204" pitchFamily="18" charset="0"/>
                            </a:rPr>
                            <m:t>𝑗</m:t>
                          </m:r>
                        </m:e>
                      </m:d>
                      <m:r>
                        <a:rPr lang="en-US" altLang="zh-CN" i="1">
                          <a:latin typeface="Cambria Math" panose="02040503050406030204" pitchFamily="18" charset="0"/>
                        </a:rPr>
                        <m:t>, </m:t>
                      </m:r>
                      <m:r>
                        <a:rPr lang="en-US" altLang="zh-CN" i="1">
                          <a:latin typeface="Cambria Math" panose="02040503050406030204" pitchFamily="18" charset="0"/>
                        </a:rPr>
                        <m:t>𝐷</m:t>
                      </m:r>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𝑗</m:t>
                          </m:r>
                          <m:r>
                            <a:rPr lang="en-US" altLang="zh-CN" i="1">
                              <a:latin typeface="Cambria Math" panose="02040503050406030204" pitchFamily="18" charset="0"/>
                            </a:rPr>
                            <m:t>−1</m:t>
                          </m:r>
                        </m:e>
                      </m:d>
                      <m:r>
                        <a:rPr lang="en-US" altLang="zh-CN" i="1">
                          <a:latin typeface="Cambria Math" panose="02040503050406030204" pitchFamily="18" charset="0"/>
                        </a:rPr>
                        <m:t>+1,</m:t>
                      </m:r>
                      <m:r>
                        <a:rPr lang="en-US" altLang="zh-CN" i="1">
                          <a:latin typeface="Cambria Math" panose="02040503050406030204" pitchFamily="18" charset="0"/>
                        </a:rPr>
                        <m:t>𝐷</m:t>
                      </m:r>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𝑖</m:t>
                          </m:r>
                          <m:r>
                            <a:rPr lang="en-US" altLang="zh-CN" i="1">
                              <a:latin typeface="Cambria Math" panose="02040503050406030204" pitchFamily="18" charset="0"/>
                            </a:rPr>
                            <m:t>−1,</m:t>
                          </m:r>
                          <m:r>
                            <a:rPr lang="en-US" altLang="zh-CN" i="1">
                              <a:latin typeface="Cambria Math" panose="02040503050406030204" pitchFamily="18" charset="0"/>
                            </a:rPr>
                            <m:t>𝑗</m:t>
                          </m:r>
                        </m:e>
                      </m:d>
                      <m:r>
                        <a:rPr lang="en-US" altLang="zh-CN" i="1">
                          <a:latin typeface="Cambria Math" panose="02040503050406030204" pitchFamily="18" charset="0"/>
                        </a:rPr>
                        <m:t>+1)</m:t>
                      </m:r>
                    </m:oMath>
                  </m:oMathPara>
                </a14:m>
                <a:endParaRPr lang="zh-CN" altLang="en-US" dirty="0"/>
              </a:p>
              <a:p>
                <a:pPr lvl="1">
                  <a:spcAft>
                    <a:spcPts val="600"/>
                  </a:spcAft>
                </a:pPr>
                <a:r>
                  <a:rPr lang="zh-CN" altLang="en-US" dirty="0"/>
                  <a:t>后向过程：从下方和右方找离特征点最近的距离</a:t>
                </a:r>
                <a:endParaRPr lang="en-US" altLang="zh-CN" dirty="0"/>
              </a:p>
              <a:p>
                <a:pPr marL="471487" lvl="1" indent="0">
                  <a:spcAft>
                    <a:spcPts val="600"/>
                  </a:spcAft>
                  <a:buNone/>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𝐷</m:t>
                      </m:r>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𝑖</m:t>
                          </m:r>
                          <m:r>
                            <a:rPr lang="en-US" altLang="zh-CN" i="1">
                              <a:latin typeface="Cambria Math" panose="02040503050406030204" pitchFamily="18" charset="0"/>
                            </a:rPr>
                            <m:t>, </m:t>
                          </m:r>
                          <m:r>
                            <a:rPr lang="en-US" altLang="zh-CN" i="1">
                              <a:latin typeface="Cambria Math" panose="02040503050406030204" pitchFamily="18" charset="0"/>
                            </a:rPr>
                            <m:t>𝑗</m:t>
                          </m:r>
                        </m:e>
                      </m:d>
                      <m:r>
                        <a:rPr lang="en-US" altLang="zh-CN" i="1">
                          <a:latin typeface="Cambria Math" panose="02040503050406030204" pitchFamily="18" charset="0"/>
                        </a:rPr>
                        <m:t>=</m:t>
                      </m:r>
                      <m:r>
                        <m:rPr>
                          <m:sty m:val="p"/>
                        </m:rPr>
                        <a:rPr lang="en-US" altLang="zh-CN">
                          <a:latin typeface="Cambria Math" panose="02040503050406030204" pitchFamily="18" charset="0"/>
                        </a:rPr>
                        <m:t>min</m:t>
                      </m:r>
                      <m:r>
                        <a:rPr lang="en-US" altLang="zh-CN" i="1">
                          <a:latin typeface="Cambria Math" panose="02040503050406030204" pitchFamily="18" charset="0"/>
                        </a:rPr>
                        <m:t>⁡(</m:t>
                      </m:r>
                      <m:r>
                        <a:rPr lang="en-US" altLang="zh-CN" i="1">
                          <a:latin typeface="Cambria Math" panose="02040503050406030204" pitchFamily="18" charset="0"/>
                        </a:rPr>
                        <m:t>𝐷</m:t>
                      </m:r>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𝑖</m:t>
                          </m:r>
                          <m:r>
                            <a:rPr lang="en-US" altLang="zh-CN" i="1">
                              <a:latin typeface="Cambria Math" panose="02040503050406030204" pitchFamily="18" charset="0"/>
                            </a:rPr>
                            <m:t>, </m:t>
                          </m:r>
                          <m:r>
                            <a:rPr lang="en-US" altLang="zh-CN" i="1">
                              <a:latin typeface="Cambria Math" panose="02040503050406030204" pitchFamily="18" charset="0"/>
                            </a:rPr>
                            <m:t>𝑗</m:t>
                          </m:r>
                        </m:e>
                      </m:d>
                      <m:r>
                        <a:rPr lang="en-US" altLang="zh-CN" i="1">
                          <a:latin typeface="Cambria Math" panose="02040503050406030204" pitchFamily="18" charset="0"/>
                        </a:rPr>
                        <m:t>, </m:t>
                      </m:r>
                      <m:r>
                        <a:rPr lang="en-US" altLang="zh-CN" i="1">
                          <a:latin typeface="Cambria Math" panose="02040503050406030204" pitchFamily="18" charset="0"/>
                        </a:rPr>
                        <m:t>𝐷</m:t>
                      </m:r>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𝑗</m:t>
                          </m:r>
                          <m:r>
                            <a:rPr lang="en-US" altLang="zh-CN" i="1">
                              <a:latin typeface="Cambria Math" panose="02040503050406030204" pitchFamily="18" charset="0"/>
                            </a:rPr>
                            <m:t>+1</m:t>
                          </m:r>
                        </m:e>
                      </m:d>
                      <m:r>
                        <a:rPr lang="en-US" altLang="zh-CN" i="1">
                          <a:latin typeface="Cambria Math" panose="02040503050406030204" pitchFamily="18" charset="0"/>
                        </a:rPr>
                        <m:t>+1,</m:t>
                      </m:r>
                      <m:r>
                        <a:rPr lang="en-US" altLang="zh-CN" i="1">
                          <a:latin typeface="Cambria Math" panose="02040503050406030204" pitchFamily="18" charset="0"/>
                        </a:rPr>
                        <m:t>𝐷</m:t>
                      </m:r>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𝑖</m:t>
                          </m:r>
                          <m:r>
                            <a:rPr lang="en-US" altLang="zh-CN" i="1">
                              <a:latin typeface="Cambria Math" panose="02040503050406030204" pitchFamily="18" charset="0"/>
                            </a:rPr>
                            <m:t>+1,</m:t>
                          </m:r>
                          <m:r>
                            <a:rPr lang="en-US" altLang="zh-CN" i="1">
                              <a:latin typeface="Cambria Math" panose="02040503050406030204" pitchFamily="18" charset="0"/>
                            </a:rPr>
                            <m:t>𝑗</m:t>
                          </m:r>
                        </m:e>
                      </m:d>
                      <m:r>
                        <a:rPr lang="en-US" altLang="zh-CN" i="1">
                          <a:latin typeface="Cambria Math" panose="02040503050406030204" pitchFamily="18" charset="0"/>
                        </a:rPr>
                        <m:t>+1)</m:t>
                      </m:r>
                    </m:oMath>
                  </m:oMathPara>
                </a14:m>
                <a:endParaRPr lang="zh-CN" altLang="en-US" dirty="0"/>
              </a:p>
              <a:p>
                <a:pPr marL="471487" lvl="1" indent="0">
                  <a:buNone/>
                </a:pPr>
                <a:endParaRPr lang="zh-CN" altLang="en-US" dirty="0"/>
              </a:p>
              <a:p>
                <a:pPr lvl="1"/>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067" t="-1350"/>
                </a:stretch>
              </a:blipFill>
            </p:spPr>
            <p:txBody>
              <a:bodyPr/>
              <a:lstStyle/>
              <a:p>
                <a:r>
                  <a:rPr lang="zh-CN" altLang="en-US">
                    <a:noFill/>
                  </a:rPr>
                  <a:t> </a:t>
                </a:r>
              </a:p>
            </p:txBody>
          </p:sp>
        </mc:Fallback>
      </mc:AlternateContent>
      <p:sp>
        <p:nvSpPr>
          <p:cNvPr id="2" name="标题 1"/>
          <p:cNvSpPr>
            <a:spLocks noGrp="1"/>
          </p:cNvSpPr>
          <p:nvPr>
            <p:ph type="title"/>
          </p:nvPr>
        </p:nvSpPr>
        <p:spPr/>
        <p:txBody>
          <a:bodyPr/>
          <a:lstStyle/>
          <a:p>
            <a:r>
              <a:rPr lang="zh-CN" altLang="en-US" dirty="0">
                <a:solidFill>
                  <a:srgbClr val="1F497D"/>
                </a:solidFill>
              </a:rPr>
              <a:t>倒角距离变换：如何做距离变换？</a:t>
            </a:r>
            <a:endParaRPr lang="zh-CN" altLang="en-US"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l="14999" t="76025" r="17084" b="6389"/>
          <a:stretch>
            <a:fillRect/>
          </a:stretch>
        </p:blipFill>
        <p:spPr bwMode="auto">
          <a:xfrm>
            <a:off x="0" y="4422919"/>
            <a:ext cx="9052738" cy="14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10895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霍夫变换 </a:t>
            </a:r>
            <a:r>
              <a:rPr lang="en-US" altLang="zh-CN" dirty="0"/>
              <a:t>(Hough Transform)</a:t>
            </a:r>
            <a:endParaRPr lang="zh-CN" altLang="en-US" dirty="0"/>
          </a:p>
        </p:txBody>
      </p:sp>
      <p:sp>
        <p:nvSpPr>
          <p:cNvPr id="3" name="内容占位符 2"/>
          <p:cNvSpPr>
            <a:spLocks noGrp="1"/>
          </p:cNvSpPr>
          <p:nvPr>
            <p:ph idx="1"/>
          </p:nvPr>
        </p:nvSpPr>
        <p:spPr/>
        <p:txBody>
          <a:bodyPr/>
          <a:lstStyle/>
          <a:p>
            <a:r>
              <a:rPr lang="zh-CN" altLang="en-US" dirty="0"/>
              <a:t>应用场景：直线拟合</a:t>
            </a:r>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b="1" dirty="0"/>
          </a:p>
          <a:p>
            <a:pPr>
              <a:spcAft>
                <a:spcPts val="0"/>
              </a:spcAft>
            </a:pPr>
            <a:endParaRPr lang="en-US" altLang="zh-CN" dirty="0"/>
          </a:p>
          <a:p>
            <a:pPr>
              <a:spcAft>
                <a:spcPts val="0"/>
              </a:spcAft>
            </a:pPr>
            <a:r>
              <a:rPr lang="zh-CN" altLang="en-US" dirty="0"/>
              <a:t>直线拟合的难点</a:t>
            </a:r>
            <a:endParaRPr lang="en-US" altLang="zh-CN" dirty="0"/>
          </a:p>
          <a:p>
            <a:pPr lvl="1">
              <a:spcAft>
                <a:spcPts val="0"/>
              </a:spcAft>
            </a:pPr>
            <a:r>
              <a:rPr lang="zh-CN" altLang="en-US" dirty="0"/>
              <a:t>边缘检测点杂乱且多余</a:t>
            </a:r>
            <a:endParaRPr lang="en-US" altLang="zh-CN" dirty="0"/>
          </a:p>
          <a:p>
            <a:pPr lvl="1">
              <a:spcAft>
                <a:spcPts val="0"/>
              </a:spcAft>
            </a:pPr>
            <a:r>
              <a:rPr lang="zh-CN" altLang="en-US" dirty="0"/>
              <a:t>不同的检测点属于不同的直线</a:t>
            </a:r>
            <a:endParaRPr lang="en-US" altLang="zh-CN" dirty="0"/>
          </a:p>
          <a:p>
            <a:pPr lvl="1">
              <a:spcAft>
                <a:spcPts val="0"/>
              </a:spcAft>
            </a:pPr>
            <a:r>
              <a:rPr lang="zh-CN" altLang="en-US" dirty="0"/>
              <a:t>部分线段可能漏检</a:t>
            </a:r>
            <a:endParaRPr lang="en-US" altLang="zh-CN" dirty="0"/>
          </a:p>
          <a:p>
            <a:pPr lvl="1">
              <a:spcAft>
                <a:spcPts val="0"/>
              </a:spcAft>
            </a:pPr>
            <a:r>
              <a:rPr lang="zh-CN" altLang="en-US" dirty="0"/>
              <a:t>边缘检测点上存在噪声</a:t>
            </a:r>
            <a:endParaRPr lang="en-US" altLang="zh-CN" dirty="0"/>
          </a:p>
          <a:p>
            <a:endParaRPr lang="zh-CN" altLang="en-US" dirty="0"/>
          </a:p>
        </p:txBody>
      </p:sp>
      <p:sp>
        <p:nvSpPr>
          <p:cNvPr id="6" name="矩形 5"/>
          <p:cNvSpPr/>
          <p:nvPr/>
        </p:nvSpPr>
        <p:spPr bwMode="auto">
          <a:xfrm>
            <a:off x="7661275" y="2780444"/>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accent2"/>
              </a:buClr>
              <a:buSzTx/>
              <a:buFont typeface="Wingdings" charset="0"/>
              <a:buChar char="•"/>
              <a:tabLst/>
            </a:pPr>
            <a:endParaRPr kumimoji="0" lang="zh-CN" altLang="en-US" sz="1800" b="0" i="0" u="none" strike="noStrike" cap="none" normalizeH="0" baseline="0">
              <a:ln>
                <a:noFill/>
              </a:ln>
              <a:solidFill>
                <a:schemeClr val="tx1"/>
              </a:solidFill>
              <a:effectLst/>
              <a:latin typeface="Times New Roman" charset="0"/>
              <a:ea typeface="黑体" charset="0"/>
              <a:cs typeface="黑体" charset="0"/>
            </a:endParaRPr>
          </a:p>
        </p:txBody>
      </p:sp>
      <p:pic>
        <p:nvPicPr>
          <p:cNvPr id="9" name="图片 8"/>
          <p:cNvPicPr>
            <a:picLocks noChangeAspect="1"/>
          </p:cNvPicPr>
          <p:nvPr/>
        </p:nvPicPr>
        <p:blipFill>
          <a:blip r:embed="rId2"/>
          <a:stretch>
            <a:fillRect/>
          </a:stretch>
        </p:blipFill>
        <p:spPr>
          <a:xfrm>
            <a:off x="1254301" y="1877366"/>
            <a:ext cx="3239807" cy="1834594"/>
          </a:xfrm>
          <a:prstGeom prst="rect">
            <a:avLst/>
          </a:prstGeom>
          <a:ln>
            <a:solidFill>
              <a:schemeClr val="tx1"/>
            </a:solidFill>
          </a:ln>
        </p:spPr>
      </p:pic>
      <p:pic>
        <p:nvPicPr>
          <p:cNvPr id="7" name="图片 6"/>
          <p:cNvPicPr>
            <a:picLocks noChangeAspect="1"/>
          </p:cNvPicPr>
          <p:nvPr/>
        </p:nvPicPr>
        <p:blipFill rotWithShape="1">
          <a:blip r:embed="rId3"/>
          <a:srcRect l="2250" r="752"/>
          <a:stretch/>
        </p:blipFill>
        <p:spPr>
          <a:xfrm>
            <a:off x="4652424" y="1877366"/>
            <a:ext cx="3239806" cy="1834594"/>
          </a:xfrm>
          <a:prstGeom prst="rect">
            <a:avLst/>
          </a:prstGeom>
          <a:ln>
            <a:solidFill>
              <a:schemeClr val="tx1"/>
            </a:solidFill>
          </a:ln>
        </p:spPr>
      </p:pic>
      <p:sp>
        <p:nvSpPr>
          <p:cNvPr id="12" name="矩形 11"/>
          <p:cNvSpPr/>
          <p:nvPr/>
        </p:nvSpPr>
        <p:spPr>
          <a:xfrm>
            <a:off x="1932325" y="3748025"/>
            <a:ext cx="5314275" cy="400110"/>
          </a:xfrm>
          <a:prstGeom prst="rect">
            <a:avLst/>
          </a:prstGeom>
        </p:spPr>
        <p:txBody>
          <a:bodyPr wrap="none">
            <a:spAutoFit/>
          </a:bodyPr>
          <a:lstStyle/>
          <a:p>
            <a:r>
              <a:rPr lang="zh-CN" altLang="en-US" sz="2000" dirty="0"/>
              <a:t>如何从</a:t>
            </a:r>
            <a:r>
              <a:rPr lang="zh-CN" altLang="en-US" sz="2000" b="1" dirty="0"/>
              <a:t>边缘检测</a:t>
            </a:r>
            <a:r>
              <a:rPr lang="zh-CN" altLang="en-US" sz="2000" dirty="0"/>
              <a:t>的结果得到直线拟合的结果？</a:t>
            </a:r>
          </a:p>
        </p:txBody>
      </p:sp>
      <p:pic>
        <p:nvPicPr>
          <p:cNvPr id="10" name="图片 9"/>
          <p:cNvPicPr>
            <a:picLocks noChangeAspect="1"/>
          </p:cNvPicPr>
          <p:nvPr/>
        </p:nvPicPr>
        <p:blipFill>
          <a:blip r:embed="rId4"/>
          <a:stretch>
            <a:fillRect/>
          </a:stretch>
        </p:blipFill>
        <p:spPr>
          <a:xfrm>
            <a:off x="6089304" y="4148135"/>
            <a:ext cx="2029171" cy="2673407"/>
          </a:xfrm>
          <a:prstGeom prst="rect">
            <a:avLst/>
          </a:prstGeom>
        </p:spPr>
      </p:pic>
    </p:spTree>
    <p:extLst>
      <p:ext uri="{BB962C8B-B14F-4D97-AF65-F5344CB8AC3E}">
        <p14:creationId xmlns:p14="http://schemas.microsoft.com/office/powerpoint/2010/main" val="373631937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1F497D"/>
                </a:solidFill>
              </a:rPr>
              <a:t>倒角距离变换 </a:t>
            </a:r>
            <a:r>
              <a:rPr lang="en-US" altLang="zh-CN" sz="2800" dirty="0">
                <a:solidFill>
                  <a:srgbClr val="1F497D"/>
                </a:solidFill>
              </a:rPr>
              <a:t>(Chamfer Distance Transform)</a:t>
            </a:r>
            <a:endParaRPr lang="zh-CN" altLang="en-US" dirty="0"/>
          </a:p>
        </p:txBody>
      </p:sp>
      <p:sp>
        <p:nvSpPr>
          <p:cNvPr id="3" name="内容占位符 2"/>
          <p:cNvSpPr>
            <a:spLocks noGrp="1"/>
          </p:cNvSpPr>
          <p:nvPr>
            <p:ph idx="1"/>
          </p:nvPr>
        </p:nvSpPr>
        <p:spPr/>
        <p:txBody>
          <a:bodyPr/>
          <a:lstStyle/>
          <a:p>
            <a:r>
              <a:rPr lang="zh-CN" altLang="en-US" dirty="0"/>
              <a:t>优点</a:t>
            </a:r>
            <a:endParaRPr lang="en-US" altLang="zh-CN" dirty="0"/>
          </a:p>
          <a:p>
            <a:pPr lvl="1"/>
            <a:r>
              <a:rPr lang="zh-CN" altLang="en-US" dirty="0"/>
              <a:t>对混乱背景干扰较为鲁棒</a:t>
            </a:r>
            <a:endParaRPr lang="en-GB" altLang="zh-CN" dirty="0"/>
          </a:p>
          <a:p>
            <a:pPr lvl="1"/>
            <a:r>
              <a:rPr lang="zh-CN" altLang="en-US" dirty="0"/>
              <a:t>计算效率高</a:t>
            </a:r>
            <a:endParaRPr lang="en-GB" altLang="zh-CN" dirty="0"/>
          </a:p>
          <a:p>
            <a:r>
              <a:rPr lang="zh-CN" altLang="en-US" dirty="0"/>
              <a:t>缺点</a:t>
            </a:r>
            <a:endParaRPr lang="en-US" altLang="zh-CN" dirty="0"/>
          </a:p>
          <a:p>
            <a:pPr lvl="1"/>
            <a:r>
              <a:rPr lang="zh-CN" altLang="en-US" dirty="0"/>
              <a:t>对缩放和旋转变换敏感</a:t>
            </a:r>
            <a:endParaRPr lang="en-US" altLang="zh-CN" dirty="0"/>
          </a:p>
          <a:p>
            <a:pPr lvl="1"/>
            <a:r>
              <a:rPr lang="zh-CN" altLang="en-US" dirty="0"/>
              <a:t>对形状的小的形变敏感</a:t>
            </a:r>
            <a:endParaRPr lang="en-US" altLang="zh-CN" dirty="0"/>
          </a:p>
          <a:p>
            <a:pPr lvl="1"/>
            <a:r>
              <a:rPr lang="zh-CN" altLang="en-US" dirty="0"/>
              <a:t>需要大量的模板形状，应应对目标形状的形变</a:t>
            </a:r>
            <a:endParaRPr lang="en-US" altLang="zh-CN" dirty="0"/>
          </a:p>
          <a:p>
            <a:r>
              <a:rPr lang="zh-CN" altLang="en-US" dirty="0"/>
              <a:t>改进方法</a:t>
            </a:r>
            <a:endParaRPr lang="en-US" altLang="zh-CN" dirty="0"/>
          </a:p>
          <a:p>
            <a:pPr lvl="1"/>
            <a:r>
              <a:rPr lang="zh-CN" altLang="en-US" dirty="0"/>
              <a:t>多尺度匹配</a:t>
            </a:r>
            <a:endParaRPr lang="en-GB" altLang="zh-CN" dirty="0"/>
          </a:p>
          <a:p>
            <a:pPr lvl="1"/>
            <a:r>
              <a:rPr lang="zh-CN" altLang="en-US" dirty="0"/>
              <a:t>层级模型组织（</a:t>
            </a:r>
            <a:r>
              <a:rPr lang="en-GB" altLang="zh-CN" dirty="0"/>
              <a:t>hierarchical model organization</a:t>
            </a:r>
            <a:r>
              <a:rPr lang="zh-CN" altLang="en-US" dirty="0"/>
              <a:t>）</a:t>
            </a:r>
            <a:endParaRPr lang="en-GB" altLang="zh-CN" dirty="0"/>
          </a:p>
          <a:p>
            <a:pPr lvl="1"/>
            <a:endParaRPr lang="zh-CN" altLang="en-US" dirty="0"/>
          </a:p>
        </p:txBody>
      </p:sp>
    </p:spTree>
    <p:extLst>
      <p:ext uri="{BB962C8B-B14F-4D97-AF65-F5344CB8AC3E}">
        <p14:creationId xmlns:p14="http://schemas.microsoft.com/office/powerpoint/2010/main" val="159966896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图像识别</a:t>
            </a:r>
          </a:p>
        </p:txBody>
      </p:sp>
      <p:sp>
        <p:nvSpPr>
          <p:cNvPr id="5" name="内容占位符 4"/>
          <p:cNvSpPr>
            <a:spLocks noGrp="1"/>
          </p:cNvSpPr>
          <p:nvPr>
            <p:ph idx="1"/>
          </p:nvPr>
        </p:nvSpPr>
        <p:spPr/>
        <p:txBody>
          <a:bodyPr/>
          <a:lstStyle/>
          <a:p>
            <a:pPr>
              <a:lnSpc>
                <a:spcPct val="150000"/>
              </a:lnSpc>
              <a:spcBef>
                <a:spcPts val="0"/>
              </a:spcBef>
            </a:pPr>
            <a:r>
              <a:rPr lang="zh-CN" altLang="en-US" sz="2800" dirty="0"/>
              <a:t>简单形状检测</a:t>
            </a:r>
            <a:endParaRPr lang="en-US" altLang="zh-CN" sz="2800" dirty="0"/>
          </a:p>
          <a:p>
            <a:pPr>
              <a:lnSpc>
                <a:spcPct val="150000"/>
              </a:lnSpc>
              <a:spcBef>
                <a:spcPts val="0"/>
              </a:spcBef>
            </a:pPr>
            <a:r>
              <a:rPr lang="zh-CN" altLang="en-US" sz="2800" dirty="0">
                <a:solidFill>
                  <a:srgbClr val="FF0000"/>
                </a:solidFill>
              </a:rPr>
              <a:t>图像检索</a:t>
            </a:r>
            <a:endParaRPr lang="en-US" altLang="zh-CN" sz="2800" dirty="0">
              <a:solidFill>
                <a:srgbClr val="FF0000"/>
              </a:solidFill>
            </a:endParaRPr>
          </a:p>
          <a:p>
            <a:pPr lvl="1">
              <a:lnSpc>
                <a:spcPct val="150000"/>
              </a:lnSpc>
              <a:spcBef>
                <a:spcPts val="0"/>
              </a:spcBef>
            </a:pPr>
            <a:r>
              <a:rPr lang="zh-CN" altLang="en-US" sz="2400" dirty="0">
                <a:solidFill>
                  <a:srgbClr val="FF0000"/>
                </a:solidFill>
              </a:rPr>
              <a:t>倒排索引</a:t>
            </a:r>
            <a:endParaRPr lang="en-US" altLang="zh-CN" sz="2400" dirty="0">
              <a:solidFill>
                <a:srgbClr val="FF0000"/>
              </a:solidFill>
            </a:endParaRPr>
          </a:p>
          <a:p>
            <a:pPr lvl="1">
              <a:lnSpc>
                <a:spcPct val="150000"/>
              </a:lnSpc>
              <a:spcBef>
                <a:spcPts val="0"/>
              </a:spcBef>
            </a:pPr>
            <a:r>
              <a:rPr lang="zh-CN" altLang="en-US" sz="2400" dirty="0"/>
              <a:t>空间验证</a:t>
            </a:r>
            <a:endParaRPr lang="en-US" altLang="zh-CN" sz="2400" dirty="0"/>
          </a:p>
          <a:p>
            <a:pPr lvl="1">
              <a:lnSpc>
                <a:spcPct val="150000"/>
              </a:lnSpc>
              <a:spcBef>
                <a:spcPts val="0"/>
              </a:spcBef>
            </a:pPr>
            <a:r>
              <a:rPr lang="zh-CN" altLang="en-US" sz="2400" dirty="0"/>
              <a:t>二值哈希</a:t>
            </a:r>
            <a:endParaRPr lang="en-US" altLang="zh-CN" sz="2400" dirty="0"/>
          </a:p>
          <a:p>
            <a:pPr>
              <a:lnSpc>
                <a:spcPct val="150000"/>
              </a:lnSpc>
              <a:spcBef>
                <a:spcPts val="0"/>
              </a:spcBef>
            </a:pPr>
            <a:endParaRPr lang="en-US" altLang="zh-CN" sz="2800" dirty="0">
              <a:solidFill>
                <a:srgbClr val="FF0000"/>
              </a:solidFill>
            </a:endParaRPr>
          </a:p>
        </p:txBody>
      </p:sp>
    </p:spTree>
    <p:extLst>
      <p:ext uri="{BB962C8B-B14F-4D97-AF65-F5344CB8AC3E}">
        <p14:creationId xmlns:p14="http://schemas.microsoft.com/office/powerpoint/2010/main" val="258442655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191" y="118383"/>
            <a:ext cx="8185484" cy="764323"/>
          </a:xfrm>
        </p:spPr>
        <p:txBody>
          <a:bodyPr/>
          <a:lstStyle/>
          <a:p>
            <a:r>
              <a:rPr lang="zh-CN" altLang="en-US" dirty="0"/>
              <a:t>图像识别</a:t>
            </a:r>
          </a:p>
        </p:txBody>
      </p:sp>
      <p:sp>
        <p:nvSpPr>
          <p:cNvPr id="15" name="内容占位符 14"/>
          <p:cNvSpPr>
            <a:spLocks noGrp="1"/>
          </p:cNvSpPr>
          <p:nvPr>
            <p:ph idx="1"/>
          </p:nvPr>
        </p:nvSpPr>
        <p:spPr>
          <a:xfrm>
            <a:off x="311369" y="1123292"/>
            <a:ext cx="8410902" cy="5185435"/>
          </a:xfrm>
        </p:spPr>
        <p:txBody>
          <a:bodyPr/>
          <a:lstStyle/>
          <a:p>
            <a:r>
              <a:rPr lang="zh-CN" altLang="en-US" dirty="0"/>
              <a:t>基于内容的图像检索</a:t>
            </a:r>
            <a:endParaRPr lang="en-US" altLang="zh-CN" dirty="0"/>
          </a:p>
        </p:txBody>
      </p:sp>
      <p:sp>
        <p:nvSpPr>
          <p:cNvPr id="3" name="灯片编号占位符 2"/>
          <p:cNvSpPr>
            <a:spLocks noGrp="1"/>
          </p:cNvSpPr>
          <p:nvPr>
            <p:ph type="sldNum" sz="quarter" idx="12"/>
          </p:nvPr>
        </p:nvSpPr>
        <p:spPr>
          <a:xfrm>
            <a:off x="8371489" y="6549312"/>
            <a:ext cx="626680" cy="270535"/>
          </a:xfrm>
        </p:spPr>
        <p:txBody>
          <a:bodyPr/>
          <a:lstStyle/>
          <a:p>
            <a:fld id="{BE59E6E9-16BB-4D46-A8D6-97CC594B8C57}" type="slidenum">
              <a:rPr lang="en-US" altLang="zh-CN" smtClean="0"/>
              <a:pPr/>
              <a:t>32</a:t>
            </a:fld>
            <a:endParaRPr lang="en-US" altLang="zh-CN" dirty="0"/>
          </a:p>
        </p:txBody>
      </p:sp>
      <p:sp>
        <p:nvSpPr>
          <p:cNvPr id="35" name="内容占位符 14"/>
          <p:cNvSpPr txBox="1">
            <a:spLocks/>
          </p:cNvSpPr>
          <p:nvPr/>
        </p:nvSpPr>
        <p:spPr bwMode="auto">
          <a:xfrm>
            <a:off x="355568" y="4730062"/>
            <a:ext cx="8469758" cy="420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69900" indent="-469900" algn="l" rtl="0" fontAlgn="base">
              <a:spcBef>
                <a:spcPct val="20000"/>
              </a:spcBef>
              <a:spcAft>
                <a:spcPct val="0"/>
              </a:spcAft>
              <a:buClr>
                <a:schemeClr val="tx2"/>
              </a:buClr>
              <a:buFont typeface="Wingdings" charset="0"/>
              <a:buChar char="o"/>
              <a:defRPr kumimoji="1" sz="2400">
                <a:solidFill>
                  <a:schemeClr val="tx1"/>
                </a:solidFill>
                <a:latin typeface="Arial" panose="020B0604020202020204" pitchFamily="34" charset="0"/>
                <a:ea typeface="+mn-ea"/>
                <a:cs typeface="Arial" panose="020B0604020202020204" pitchFamily="34" charset="0"/>
              </a:defRPr>
            </a:lvl1pPr>
            <a:lvl2pPr marL="908050" indent="-436563" algn="l" rtl="0" fontAlgn="base">
              <a:spcBef>
                <a:spcPct val="20000"/>
              </a:spcBef>
              <a:spcAft>
                <a:spcPct val="0"/>
              </a:spcAft>
              <a:buClr>
                <a:schemeClr val="tx2"/>
              </a:buClr>
              <a:buFont typeface="Wingdings" charset="0"/>
              <a:buChar char="n"/>
              <a:defRPr kumimoji="1" sz="2000">
                <a:solidFill>
                  <a:schemeClr val="tx1"/>
                </a:solidFill>
                <a:latin typeface="Arial" panose="020B0604020202020204" pitchFamily="34" charset="0"/>
                <a:ea typeface="+mn-ea"/>
                <a:cs typeface="Arial" panose="020B0604020202020204" pitchFamily="34" charset="0"/>
              </a:defRPr>
            </a:lvl2pPr>
            <a:lvl3pPr marL="1304925" indent="-395288" algn="l" rtl="0" fontAlgn="base">
              <a:spcBef>
                <a:spcPct val="20000"/>
              </a:spcBef>
              <a:spcAft>
                <a:spcPct val="0"/>
              </a:spcAft>
              <a:buClr>
                <a:schemeClr val="tx2"/>
              </a:buClr>
              <a:buFont typeface="Wingdings" panose="05000000000000000000" pitchFamily="2" charset="2"/>
              <a:buChar char="ü"/>
              <a:defRPr kumimoji="1">
                <a:solidFill>
                  <a:schemeClr val="tx1"/>
                </a:solidFill>
                <a:latin typeface="Arial" panose="020B0604020202020204" pitchFamily="34" charset="0"/>
                <a:ea typeface="+mn-ea"/>
                <a:cs typeface="Arial" panose="020B0604020202020204" pitchFamily="34" charset="0"/>
              </a:defRPr>
            </a:lvl3pPr>
            <a:lvl4pPr marL="1693863" indent="-387350" algn="l" rtl="0" fontAlgn="base">
              <a:spcBef>
                <a:spcPct val="20000"/>
              </a:spcBef>
              <a:spcAft>
                <a:spcPct val="0"/>
              </a:spcAft>
              <a:buClr>
                <a:schemeClr val="tx2"/>
              </a:buClr>
              <a:buFont typeface="Wingdings" panose="05000000000000000000" pitchFamily="2" charset="2"/>
              <a:buChar char="Ø"/>
              <a:defRPr kumimoji="1" sz="1600">
                <a:solidFill>
                  <a:schemeClr val="tx1"/>
                </a:solidFill>
                <a:latin typeface="Arial" panose="020B0604020202020204" pitchFamily="34" charset="0"/>
                <a:ea typeface="+mn-ea"/>
                <a:cs typeface="Arial" panose="020B0604020202020204" pitchFamily="34" charset="0"/>
              </a:defRPr>
            </a:lvl4pPr>
            <a:lvl5pPr marL="2093913" indent="-398463" algn="l" rtl="0" fontAlgn="base">
              <a:spcBef>
                <a:spcPct val="20000"/>
              </a:spcBef>
              <a:spcAft>
                <a:spcPct val="0"/>
              </a:spcAft>
              <a:buClr>
                <a:schemeClr val="tx2"/>
              </a:buClr>
              <a:buFont typeface="Wingdings" panose="05000000000000000000" pitchFamily="2" charset="2"/>
              <a:buChar char="l"/>
              <a:defRPr kumimoji="1" sz="1600">
                <a:solidFill>
                  <a:schemeClr val="tx1"/>
                </a:solidFill>
                <a:latin typeface="Arial" panose="020B0604020202020204" pitchFamily="34" charset="0"/>
                <a:ea typeface="+mn-ea"/>
                <a:cs typeface="Arial" panose="020B0604020202020204" pitchFamily="34" charset="0"/>
              </a:defRPr>
            </a:lvl5pPr>
            <a:lvl6pPr marL="2551113" indent="-398463" algn="l" rtl="0" fontAlgn="base">
              <a:spcBef>
                <a:spcPct val="20000"/>
              </a:spcBef>
              <a:spcAft>
                <a:spcPct val="0"/>
              </a:spcAft>
              <a:buClr>
                <a:schemeClr val="accent2"/>
              </a:buClr>
              <a:buFont typeface="Wingdings" charset="0"/>
              <a:buChar char="§"/>
              <a:defRPr sz="1600">
                <a:solidFill>
                  <a:schemeClr val="tx1"/>
                </a:solidFill>
                <a:latin typeface="+mn-lt"/>
                <a:ea typeface="+mn-ea"/>
                <a:cs typeface="+mn-cs"/>
              </a:defRPr>
            </a:lvl6pPr>
            <a:lvl7pPr marL="3008313" indent="-398463" algn="l" rtl="0" fontAlgn="base">
              <a:spcBef>
                <a:spcPct val="20000"/>
              </a:spcBef>
              <a:spcAft>
                <a:spcPct val="0"/>
              </a:spcAft>
              <a:buClr>
                <a:schemeClr val="accent2"/>
              </a:buClr>
              <a:buFont typeface="Wingdings" charset="0"/>
              <a:buChar char="§"/>
              <a:defRPr sz="1600">
                <a:solidFill>
                  <a:schemeClr val="tx1"/>
                </a:solidFill>
                <a:latin typeface="+mn-lt"/>
                <a:ea typeface="+mn-ea"/>
                <a:cs typeface="+mn-cs"/>
              </a:defRPr>
            </a:lvl7pPr>
            <a:lvl8pPr marL="3465513" indent="-398463" algn="l" rtl="0" fontAlgn="base">
              <a:spcBef>
                <a:spcPct val="20000"/>
              </a:spcBef>
              <a:spcAft>
                <a:spcPct val="0"/>
              </a:spcAft>
              <a:buClr>
                <a:schemeClr val="accent2"/>
              </a:buClr>
              <a:buFont typeface="Wingdings" charset="0"/>
              <a:buChar char="§"/>
              <a:defRPr sz="1600">
                <a:solidFill>
                  <a:schemeClr val="tx1"/>
                </a:solidFill>
                <a:latin typeface="+mn-lt"/>
                <a:ea typeface="+mn-ea"/>
                <a:cs typeface="+mn-cs"/>
              </a:defRPr>
            </a:lvl8pPr>
            <a:lvl9pPr marL="3922713" indent="-398463" algn="l" rtl="0" fontAlgn="base">
              <a:spcBef>
                <a:spcPct val="20000"/>
              </a:spcBef>
              <a:spcAft>
                <a:spcPct val="0"/>
              </a:spcAft>
              <a:buClr>
                <a:schemeClr val="accent2"/>
              </a:buClr>
              <a:buFont typeface="Wingdings" charset="0"/>
              <a:buChar char="§"/>
              <a:defRPr sz="1600">
                <a:solidFill>
                  <a:schemeClr val="tx1"/>
                </a:solidFill>
                <a:latin typeface="+mn-lt"/>
                <a:ea typeface="+mn-ea"/>
                <a:cs typeface="+mn-cs"/>
              </a:defRPr>
            </a:lvl9pPr>
          </a:lstStyle>
          <a:p>
            <a:r>
              <a:rPr lang="zh-CN" altLang="en-US" dirty="0"/>
              <a:t>图像检索的潜在应用场景</a:t>
            </a:r>
            <a:endParaRPr lang="zh-CN" altLang="en-US" kern="0" dirty="0"/>
          </a:p>
        </p:txBody>
      </p:sp>
      <p:grpSp>
        <p:nvGrpSpPr>
          <p:cNvPr id="10" name="组合 9"/>
          <p:cNvGrpSpPr/>
          <p:nvPr/>
        </p:nvGrpSpPr>
        <p:grpSpPr>
          <a:xfrm>
            <a:off x="935596" y="5281345"/>
            <a:ext cx="7889730" cy="1502399"/>
            <a:chOff x="935596" y="5281345"/>
            <a:chExt cx="7889730" cy="1502399"/>
          </a:xfrm>
        </p:grpSpPr>
        <p:grpSp>
          <p:nvGrpSpPr>
            <p:cNvPr id="16" name="组合 15"/>
            <p:cNvGrpSpPr/>
            <p:nvPr/>
          </p:nvGrpSpPr>
          <p:grpSpPr>
            <a:xfrm>
              <a:off x="935596" y="5287340"/>
              <a:ext cx="1685548" cy="1108508"/>
              <a:chOff x="6680860" y="3308139"/>
              <a:chExt cx="1685548" cy="1108508"/>
            </a:xfrm>
          </p:grpSpPr>
          <p:sp>
            <p:nvSpPr>
              <p:cNvPr id="17" name="圆角矩形 16"/>
              <p:cNvSpPr/>
              <p:nvPr/>
            </p:nvSpPr>
            <p:spPr bwMode="auto">
              <a:xfrm>
                <a:off x="6680860" y="3308139"/>
                <a:ext cx="1685548" cy="1108508"/>
              </a:xfrm>
              <a:prstGeom prst="roundRect">
                <a:avLst/>
              </a:prstGeo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accent2"/>
                  </a:buClr>
                  <a:buSzTx/>
                  <a:buNone/>
                  <a:tabLst/>
                </a:pPr>
                <a:endParaRPr kumimoji="0" lang="en-US" altLang="zh-CN" sz="1800" b="0" i="0" u="none" strike="noStrike" cap="none" normalizeH="0" baseline="0" dirty="0">
                  <a:ln>
                    <a:noFill/>
                  </a:ln>
                  <a:solidFill>
                    <a:schemeClr val="tx1"/>
                  </a:solidFill>
                  <a:effectLst/>
                  <a:latin typeface="Times New Roman" charset="0"/>
                  <a:ea typeface="黑体" charset="0"/>
                  <a:cs typeface="黑体" charset="0"/>
                </a:endParaRPr>
              </a:p>
              <a:p>
                <a:pPr marL="0" marR="0" indent="0" algn="l" defTabSz="914400" rtl="0" eaLnBrk="1" fontAlgn="base" latinLnBrk="0" hangingPunct="1">
                  <a:lnSpc>
                    <a:spcPct val="100000"/>
                  </a:lnSpc>
                  <a:spcBef>
                    <a:spcPct val="20000"/>
                  </a:spcBef>
                  <a:spcAft>
                    <a:spcPct val="0"/>
                  </a:spcAft>
                  <a:buClr>
                    <a:schemeClr val="accent2"/>
                  </a:buClr>
                  <a:buSzTx/>
                  <a:buNone/>
                  <a:tabLst/>
                </a:pPr>
                <a:endParaRPr kumimoji="0" lang="zh-CN" altLang="en-US" sz="1800" b="0" i="0" u="none" strike="noStrike" cap="none" normalizeH="0" baseline="0" dirty="0">
                  <a:ln>
                    <a:noFill/>
                  </a:ln>
                  <a:solidFill>
                    <a:schemeClr val="tx1"/>
                  </a:solidFill>
                  <a:effectLst/>
                  <a:latin typeface="Times New Roman" charset="0"/>
                  <a:ea typeface="黑体" charset="0"/>
                  <a:cs typeface="黑体" charset="0"/>
                </a:endParaRP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8183" y="3696567"/>
                <a:ext cx="1542857" cy="658216"/>
              </a:xfrm>
              <a:prstGeom prst="rect">
                <a:avLst/>
              </a:prstGeom>
            </p:spPr>
          </p:pic>
          <p:sp>
            <p:nvSpPr>
              <p:cNvPr id="19" name="TextBox 19"/>
              <p:cNvSpPr txBox="1"/>
              <p:nvPr/>
            </p:nvSpPr>
            <p:spPr bwMode="auto">
              <a:xfrm>
                <a:off x="6787349" y="3333889"/>
                <a:ext cx="1472570" cy="338554"/>
              </a:xfrm>
              <a:prstGeom prst="rect">
                <a:avLst/>
              </a:prstGeom>
              <a:noFill/>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prstClr val="black"/>
                    </a:solidFill>
                    <a:effectLst/>
                    <a:uLnTx/>
                    <a:uFillTx/>
                    <a:latin typeface="宋体"/>
                    <a:ea typeface="宋体"/>
                    <a:cs typeface="+mn-cs"/>
                  </a:rPr>
                  <a:t>图像溯源检索</a:t>
                </a:r>
              </a:p>
            </p:txBody>
          </p:sp>
        </p:grpSp>
        <p:grpSp>
          <p:nvGrpSpPr>
            <p:cNvPr id="20" name="组合 19"/>
            <p:cNvGrpSpPr/>
            <p:nvPr/>
          </p:nvGrpSpPr>
          <p:grpSpPr>
            <a:xfrm>
              <a:off x="2775832" y="5281345"/>
              <a:ext cx="1685548" cy="1108508"/>
              <a:chOff x="6680860" y="4510088"/>
              <a:chExt cx="1685548" cy="1108508"/>
            </a:xfrm>
          </p:grpSpPr>
          <p:sp>
            <p:nvSpPr>
              <p:cNvPr id="21" name="圆角矩形 20"/>
              <p:cNvSpPr/>
              <p:nvPr/>
            </p:nvSpPr>
            <p:spPr bwMode="auto">
              <a:xfrm>
                <a:off x="6680860" y="4510088"/>
                <a:ext cx="1685548" cy="1108508"/>
              </a:xfrm>
              <a:prstGeom prst="roundRect">
                <a:avLst/>
              </a:prstGeo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accent2"/>
                  </a:buClr>
                  <a:buSzTx/>
                  <a:buNone/>
                  <a:tabLst/>
                </a:pPr>
                <a:endParaRPr kumimoji="0" lang="en-US" altLang="zh-CN" sz="1800" b="0" i="0" u="none" strike="noStrike" cap="none" normalizeH="0" baseline="0" dirty="0">
                  <a:ln>
                    <a:noFill/>
                  </a:ln>
                  <a:solidFill>
                    <a:schemeClr val="tx1"/>
                  </a:solidFill>
                  <a:effectLst/>
                  <a:latin typeface="Times New Roman" charset="0"/>
                  <a:ea typeface="黑体" charset="0"/>
                  <a:cs typeface="黑体" charset="0"/>
                </a:endParaRPr>
              </a:p>
              <a:p>
                <a:pPr marL="0" marR="0" indent="0" algn="l" defTabSz="914400" rtl="0" eaLnBrk="1" fontAlgn="base" latinLnBrk="0" hangingPunct="1">
                  <a:lnSpc>
                    <a:spcPct val="100000"/>
                  </a:lnSpc>
                  <a:spcBef>
                    <a:spcPct val="20000"/>
                  </a:spcBef>
                  <a:spcAft>
                    <a:spcPct val="0"/>
                  </a:spcAft>
                  <a:buClr>
                    <a:schemeClr val="accent2"/>
                  </a:buClr>
                  <a:buSzTx/>
                  <a:buNone/>
                  <a:tabLst/>
                </a:pPr>
                <a:endParaRPr kumimoji="0" lang="zh-CN" altLang="en-US" sz="1800" b="0" i="0" u="none" strike="noStrike" cap="none" normalizeH="0" baseline="0" dirty="0">
                  <a:ln>
                    <a:noFill/>
                  </a:ln>
                  <a:solidFill>
                    <a:schemeClr val="tx1"/>
                  </a:solidFill>
                  <a:effectLst/>
                  <a:latin typeface="Times New Roman" charset="0"/>
                  <a:ea typeface="黑体" charset="0"/>
                  <a:cs typeface="黑体" charset="0"/>
                </a:endParaRPr>
              </a:p>
            </p:txBody>
          </p:sp>
          <p:pic>
            <p:nvPicPr>
              <p:cNvPr id="22" name="图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2852" y="4940515"/>
                <a:ext cx="1439478" cy="630428"/>
              </a:xfrm>
              <a:prstGeom prst="rect">
                <a:avLst/>
              </a:prstGeom>
            </p:spPr>
          </p:pic>
          <p:sp>
            <p:nvSpPr>
              <p:cNvPr id="23" name="TextBox 19"/>
              <p:cNvSpPr txBox="1"/>
              <p:nvPr/>
            </p:nvSpPr>
            <p:spPr bwMode="auto">
              <a:xfrm>
                <a:off x="6790260" y="4533595"/>
                <a:ext cx="1472570" cy="338554"/>
              </a:xfrm>
              <a:prstGeom prst="rect">
                <a:avLst/>
              </a:prstGeom>
              <a:noFill/>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prstClr val="black"/>
                    </a:solidFill>
                    <a:effectLst/>
                    <a:uLnTx/>
                    <a:uFillTx/>
                    <a:latin typeface="宋体"/>
                    <a:ea typeface="宋体"/>
                    <a:cs typeface="+mn-cs"/>
                  </a:rPr>
                  <a:t>商品图像检索</a:t>
                </a:r>
              </a:p>
            </p:txBody>
          </p:sp>
        </p:grpSp>
        <p:grpSp>
          <p:nvGrpSpPr>
            <p:cNvPr id="24" name="组合 23"/>
            <p:cNvGrpSpPr/>
            <p:nvPr/>
          </p:nvGrpSpPr>
          <p:grpSpPr>
            <a:xfrm>
              <a:off x="4616068" y="5281345"/>
              <a:ext cx="1685548" cy="1108508"/>
              <a:chOff x="6680860" y="5757078"/>
              <a:chExt cx="1685548" cy="1108508"/>
            </a:xfrm>
          </p:grpSpPr>
          <p:sp>
            <p:nvSpPr>
              <p:cNvPr id="25" name="圆角矩形 24"/>
              <p:cNvSpPr/>
              <p:nvPr/>
            </p:nvSpPr>
            <p:spPr bwMode="auto">
              <a:xfrm>
                <a:off x="6680860" y="5757078"/>
                <a:ext cx="1685548" cy="1108508"/>
              </a:xfrm>
              <a:prstGeom prst="roundRect">
                <a:avLst/>
              </a:prstGeo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accent2"/>
                  </a:buClr>
                  <a:buSzTx/>
                  <a:buNone/>
                  <a:tabLst/>
                </a:pPr>
                <a:endParaRPr kumimoji="0" lang="en-US" altLang="zh-CN" sz="1800" b="0" i="0" u="none" strike="noStrike" cap="none" normalizeH="0" baseline="0" dirty="0">
                  <a:ln>
                    <a:noFill/>
                  </a:ln>
                  <a:solidFill>
                    <a:schemeClr val="tx1"/>
                  </a:solidFill>
                  <a:effectLst/>
                  <a:latin typeface="Times New Roman" charset="0"/>
                  <a:ea typeface="黑体" charset="0"/>
                  <a:cs typeface="黑体" charset="0"/>
                </a:endParaRPr>
              </a:p>
              <a:p>
                <a:pPr marL="0" marR="0" indent="0" algn="l" defTabSz="914400" rtl="0" eaLnBrk="1" fontAlgn="base" latinLnBrk="0" hangingPunct="1">
                  <a:lnSpc>
                    <a:spcPct val="100000"/>
                  </a:lnSpc>
                  <a:spcBef>
                    <a:spcPct val="20000"/>
                  </a:spcBef>
                  <a:spcAft>
                    <a:spcPct val="0"/>
                  </a:spcAft>
                  <a:buClr>
                    <a:schemeClr val="accent2"/>
                  </a:buClr>
                  <a:buSzTx/>
                  <a:buNone/>
                  <a:tabLst/>
                </a:pPr>
                <a:endParaRPr kumimoji="0" lang="zh-CN" altLang="en-US" sz="1800" b="0" i="0" u="none" strike="noStrike" cap="none" normalizeH="0" baseline="0" dirty="0">
                  <a:ln>
                    <a:noFill/>
                  </a:ln>
                  <a:solidFill>
                    <a:schemeClr val="tx1"/>
                  </a:solidFill>
                  <a:effectLst/>
                  <a:latin typeface="Times New Roman" charset="0"/>
                  <a:ea typeface="黑体" charset="0"/>
                  <a:cs typeface="黑体" charset="0"/>
                </a:endParaRPr>
              </a:p>
            </p:txBody>
          </p:sp>
          <p:sp>
            <p:nvSpPr>
              <p:cNvPr id="26" name="TextBox 19"/>
              <p:cNvSpPr txBox="1"/>
              <p:nvPr/>
            </p:nvSpPr>
            <p:spPr bwMode="auto">
              <a:xfrm>
                <a:off x="6787349" y="5780585"/>
                <a:ext cx="1472570" cy="338554"/>
              </a:xfrm>
              <a:prstGeom prst="rect">
                <a:avLst/>
              </a:prstGeom>
              <a:noFill/>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lang="zh-CN" altLang="en-US" sz="1600" b="1" kern="0" dirty="0">
                    <a:solidFill>
                      <a:prstClr val="black"/>
                    </a:solidFill>
                    <a:latin typeface="宋体"/>
                    <a:ea typeface="宋体"/>
                    <a:cs typeface="+mn-cs"/>
                  </a:rPr>
                  <a:t>监控</a:t>
                </a:r>
                <a:r>
                  <a:rPr kumimoji="0" lang="zh-CN" altLang="en-US" sz="1600" b="1" i="0" u="none" strike="noStrike" kern="0" cap="none" spc="0" normalizeH="0" baseline="0" noProof="0" dirty="0">
                    <a:ln>
                      <a:noFill/>
                    </a:ln>
                    <a:solidFill>
                      <a:prstClr val="black"/>
                    </a:solidFill>
                    <a:effectLst/>
                    <a:uLnTx/>
                    <a:uFillTx/>
                    <a:latin typeface="宋体"/>
                    <a:ea typeface="宋体"/>
                    <a:cs typeface="+mn-cs"/>
                  </a:rPr>
                  <a:t>目标检索</a:t>
                </a:r>
              </a:p>
            </p:txBody>
          </p:sp>
          <p:grpSp>
            <p:nvGrpSpPr>
              <p:cNvPr id="27" name="组合 26"/>
              <p:cNvGrpSpPr/>
              <p:nvPr/>
            </p:nvGrpSpPr>
            <p:grpSpPr>
              <a:xfrm>
                <a:off x="6815859" y="6191787"/>
                <a:ext cx="1406266" cy="614338"/>
                <a:chOff x="7008050" y="5373842"/>
                <a:chExt cx="3886189" cy="1472465"/>
              </a:xfrm>
            </p:grpSpPr>
            <p:pic>
              <p:nvPicPr>
                <p:cNvPr id="28" name="图片 2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8050" y="5373842"/>
                  <a:ext cx="2214111" cy="1472465"/>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grpSp>
              <p:nvGrpSpPr>
                <p:cNvPr id="29" name="组 1"/>
                <p:cNvGrpSpPr/>
                <p:nvPr/>
              </p:nvGrpSpPr>
              <p:grpSpPr>
                <a:xfrm>
                  <a:off x="7648676" y="5373842"/>
                  <a:ext cx="3245563" cy="1108976"/>
                  <a:chOff x="1616613" y="5954949"/>
                  <a:chExt cx="6376280" cy="2464397"/>
                </a:xfrm>
              </p:grpSpPr>
              <p:pic>
                <p:nvPicPr>
                  <p:cNvPr id="30" name="图片 2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2716" y="5954949"/>
                    <a:ext cx="2324181" cy="1656183"/>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grpSp>
                <p:nvGrpSpPr>
                  <p:cNvPr id="31" name="Group 5"/>
                  <p:cNvGrpSpPr>
                    <a:grpSpLocks/>
                  </p:cNvGrpSpPr>
                  <p:nvPr/>
                </p:nvGrpSpPr>
                <p:grpSpPr bwMode="auto">
                  <a:xfrm>
                    <a:off x="1616613" y="5966641"/>
                    <a:ext cx="6376280" cy="2452705"/>
                    <a:chOff x="2723" y="3959"/>
                    <a:chExt cx="2367" cy="1263"/>
                  </a:xfrm>
                </p:grpSpPr>
                <p:sp>
                  <p:nvSpPr>
                    <p:cNvPr id="32" name="Oval 8"/>
                    <p:cNvSpPr>
                      <a:spLocks noChangeArrowheads="1"/>
                    </p:cNvSpPr>
                    <p:nvPr/>
                  </p:nvSpPr>
                  <p:spPr bwMode="auto">
                    <a:xfrm>
                      <a:off x="2723" y="4235"/>
                      <a:ext cx="340" cy="987"/>
                    </a:xfrm>
                    <a:prstGeom prst="ellipse">
                      <a:avLst/>
                    </a:prstGeom>
                    <a:noFill/>
                    <a:ln w="38100">
                      <a:solidFill>
                        <a:srgbClr val="FF0000"/>
                      </a:solidFill>
                      <a:round/>
                      <a:headEnd/>
                      <a:tailEnd/>
                    </a:ln>
                    <a:effectLst/>
                    <a:extLst>
                      <a:ext uri="{909E8E84-426E-40dd-AFC4-6F175D3DCCD1}">
                        <a14:hiddenFill xmlns:a14="http://schemas.microsoft.com/office/drawing/2010/main" xmlns="" xmlns:lc="http://schemas.openxmlformats.org/drawingml/2006/lockedCanvas">
                          <a:solidFill>
                            <a:schemeClr val="accent1"/>
                          </a:solidFill>
                        </a14:hiddenFill>
                      </a:ext>
                      <a:ext uri="{AF507438-7753-43e0-B8FC-AC1667EBCBE1}">
                        <a14:hiddenEffects xmlns:a14="http://schemas.microsoft.com/office/drawing/2010/main" xmlns="" xmlns:lc="http://schemas.openxmlformats.org/drawingml/2006/lockedCanvas">
                          <a:effectLst>
                            <a:outerShdw blurRad="63500" dist="38099" dir="2700000" algn="ctr" rotWithShape="0">
                              <a:schemeClr val="bg2">
                                <a:alpha val="74998"/>
                              </a:schemeClr>
                            </a:outerShdw>
                          </a:effectLst>
                        </a14:hiddenEffects>
                      </a:ext>
                    </a:extLst>
                  </p:spPr>
                  <p:txBody>
                    <a:bodyPr wrap="none" anchor="ctr"/>
                    <a:lstStyle>
                      <a:defPPr>
                        <a:defRPr lang="zh-CN"/>
                      </a:defPPr>
                      <a:lvl1pPr algn="l" rtl="0" fontAlgn="base">
                        <a:spcBef>
                          <a:spcPct val="20000"/>
                        </a:spcBef>
                        <a:spcAft>
                          <a:spcPct val="0"/>
                        </a:spcAft>
                        <a:buClr>
                          <a:schemeClr val="accent2"/>
                        </a:buClr>
                        <a:buFont typeface="Wingdings" charset="0"/>
                        <a:buChar char="•"/>
                        <a:defRPr kern="1200">
                          <a:solidFill>
                            <a:schemeClr val="tx1"/>
                          </a:solidFill>
                          <a:latin typeface="Times New Roman" charset="0"/>
                          <a:ea typeface="黑体" charset="0"/>
                          <a:cs typeface="黑体" charset="0"/>
                        </a:defRPr>
                      </a:lvl1pPr>
                      <a:lvl2pPr marL="457200" algn="l" rtl="0" fontAlgn="base">
                        <a:spcBef>
                          <a:spcPct val="20000"/>
                        </a:spcBef>
                        <a:spcAft>
                          <a:spcPct val="0"/>
                        </a:spcAft>
                        <a:buClr>
                          <a:schemeClr val="accent2"/>
                        </a:buClr>
                        <a:buFont typeface="Wingdings" charset="0"/>
                        <a:buChar char="•"/>
                        <a:defRPr kern="1200">
                          <a:solidFill>
                            <a:schemeClr val="tx1"/>
                          </a:solidFill>
                          <a:latin typeface="Times New Roman" charset="0"/>
                          <a:ea typeface="黑体" charset="0"/>
                          <a:cs typeface="黑体" charset="0"/>
                        </a:defRPr>
                      </a:lvl2pPr>
                      <a:lvl3pPr marL="914400" algn="l" rtl="0" fontAlgn="base">
                        <a:spcBef>
                          <a:spcPct val="20000"/>
                        </a:spcBef>
                        <a:spcAft>
                          <a:spcPct val="0"/>
                        </a:spcAft>
                        <a:buClr>
                          <a:schemeClr val="accent2"/>
                        </a:buClr>
                        <a:buFont typeface="Wingdings" charset="0"/>
                        <a:buChar char="•"/>
                        <a:defRPr kern="1200">
                          <a:solidFill>
                            <a:schemeClr val="tx1"/>
                          </a:solidFill>
                          <a:latin typeface="Times New Roman" charset="0"/>
                          <a:ea typeface="黑体" charset="0"/>
                          <a:cs typeface="黑体" charset="0"/>
                        </a:defRPr>
                      </a:lvl3pPr>
                      <a:lvl4pPr marL="1371600" algn="l" rtl="0" fontAlgn="base">
                        <a:spcBef>
                          <a:spcPct val="20000"/>
                        </a:spcBef>
                        <a:spcAft>
                          <a:spcPct val="0"/>
                        </a:spcAft>
                        <a:buClr>
                          <a:schemeClr val="accent2"/>
                        </a:buClr>
                        <a:buFont typeface="Wingdings" charset="0"/>
                        <a:buChar char="•"/>
                        <a:defRPr kern="1200">
                          <a:solidFill>
                            <a:schemeClr val="tx1"/>
                          </a:solidFill>
                          <a:latin typeface="Times New Roman" charset="0"/>
                          <a:ea typeface="黑体" charset="0"/>
                          <a:cs typeface="黑体" charset="0"/>
                        </a:defRPr>
                      </a:lvl4pPr>
                      <a:lvl5pPr marL="1828800" algn="l" rtl="0" fontAlgn="base">
                        <a:spcBef>
                          <a:spcPct val="20000"/>
                        </a:spcBef>
                        <a:spcAft>
                          <a:spcPct val="0"/>
                        </a:spcAft>
                        <a:buClr>
                          <a:schemeClr val="accent2"/>
                        </a:buClr>
                        <a:buFont typeface="Wingdings" charset="0"/>
                        <a:buChar char="•"/>
                        <a:defRPr kern="1200">
                          <a:solidFill>
                            <a:schemeClr val="tx1"/>
                          </a:solidFill>
                          <a:latin typeface="Times New Roman" charset="0"/>
                          <a:ea typeface="黑体" charset="0"/>
                          <a:cs typeface="黑体" charset="0"/>
                        </a:defRPr>
                      </a:lvl5pPr>
                      <a:lvl6pPr marL="2286000" algn="l" defTabSz="457200" rtl="0" eaLnBrk="1" latinLnBrk="0" hangingPunct="1">
                        <a:defRPr kern="1200">
                          <a:solidFill>
                            <a:schemeClr val="tx1"/>
                          </a:solidFill>
                          <a:latin typeface="Times New Roman" charset="0"/>
                          <a:ea typeface="黑体" charset="0"/>
                          <a:cs typeface="黑体" charset="0"/>
                        </a:defRPr>
                      </a:lvl6pPr>
                      <a:lvl7pPr marL="2743200" algn="l" defTabSz="457200" rtl="0" eaLnBrk="1" latinLnBrk="0" hangingPunct="1">
                        <a:defRPr kern="1200">
                          <a:solidFill>
                            <a:schemeClr val="tx1"/>
                          </a:solidFill>
                          <a:latin typeface="Times New Roman" charset="0"/>
                          <a:ea typeface="黑体" charset="0"/>
                          <a:cs typeface="黑体" charset="0"/>
                        </a:defRPr>
                      </a:lvl7pPr>
                      <a:lvl8pPr marL="3200400" algn="l" defTabSz="457200" rtl="0" eaLnBrk="1" latinLnBrk="0" hangingPunct="1">
                        <a:defRPr kern="1200">
                          <a:solidFill>
                            <a:schemeClr val="tx1"/>
                          </a:solidFill>
                          <a:latin typeface="Times New Roman" charset="0"/>
                          <a:ea typeface="黑体" charset="0"/>
                          <a:cs typeface="黑体" charset="0"/>
                        </a:defRPr>
                      </a:lvl8pPr>
                      <a:lvl9pPr marL="3657600" algn="l" defTabSz="457200" rtl="0" eaLnBrk="1" latinLnBrk="0" hangingPunct="1">
                        <a:defRPr kern="1200">
                          <a:solidFill>
                            <a:schemeClr val="tx1"/>
                          </a:solidFill>
                          <a:latin typeface="Times New Roman" charset="0"/>
                          <a:ea typeface="黑体" charset="0"/>
                          <a:cs typeface="黑体" charset="0"/>
                        </a:defRPr>
                      </a:lvl9pPr>
                    </a:lstStyle>
                    <a:p>
                      <a:endParaRPr lang="zh-CN" altLang="en-US"/>
                    </a:p>
                  </p:txBody>
                </p:sp>
                <p:sp>
                  <p:nvSpPr>
                    <p:cNvPr id="33" name="AutoShape 9"/>
                    <p:cNvSpPr>
                      <a:spLocks noChangeArrowheads="1"/>
                    </p:cNvSpPr>
                    <p:nvPr/>
                  </p:nvSpPr>
                  <p:spPr bwMode="auto">
                    <a:xfrm>
                      <a:off x="4208" y="3959"/>
                      <a:ext cx="882" cy="853"/>
                    </a:xfrm>
                    <a:prstGeom prst="wedgeRectCallout">
                      <a:avLst>
                        <a:gd name="adj1" fmla="val -159160"/>
                        <a:gd name="adj2" fmla="val -8739"/>
                      </a:avLst>
                    </a:prstGeom>
                    <a:noFill/>
                    <a:ln w="38100">
                      <a:solidFill>
                        <a:srgbClr val="FF0000"/>
                      </a:solidFill>
                      <a:miter lim="800000"/>
                      <a:headEnd/>
                      <a:tailEnd/>
                    </a:ln>
                    <a:effectLst/>
                    <a:extLst>
                      <a:ext uri="{909E8E84-426E-40dd-AFC4-6F175D3DCCD1}">
                        <a14:hiddenFill xmlns:a14="http://schemas.microsoft.com/office/drawing/2010/main" xmlns="" xmlns:lc="http://schemas.openxmlformats.org/drawingml/2006/lockedCanvas">
                          <a:solidFill>
                            <a:schemeClr val="accent1"/>
                          </a:solidFill>
                        </a14:hiddenFill>
                      </a:ext>
                      <a:ext uri="{AF507438-7753-43e0-B8FC-AC1667EBCBE1}">
                        <a14:hiddenEffects xmlns:a14="http://schemas.microsoft.com/office/drawing/2010/main" xmlns="" xmlns:lc="http://schemas.openxmlformats.org/drawingml/2006/lockedCanvas">
                          <a:effectLst>
                            <a:outerShdw blurRad="63500" dist="38099" dir="2700000" algn="ctr" rotWithShape="0">
                              <a:schemeClr val="bg2">
                                <a:alpha val="74998"/>
                              </a:schemeClr>
                            </a:outerShdw>
                          </a:effectLst>
                        </a14:hiddenEffects>
                      </a:ext>
                    </a:extLst>
                  </p:spPr>
                  <p:txBody>
                    <a:bodyPr/>
                    <a:lstStyle>
                      <a:defPPr>
                        <a:defRPr lang="zh-CN"/>
                      </a:defPPr>
                      <a:lvl1pPr algn="l" rtl="0" fontAlgn="base">
                        <a:spcBef>
                          <a:spcPct val="20000"/>
                        </a:spcBef>
                        <a:spcAft>
                          <a:spcPct val="0"/>
                        </a:spcAft>
                        <a:buClr>
                          <a:schemeClr val="accent2"/>
                        </a:buClr>
                        <a:buFont typeface="Wingdings" charset="0"/>
                        <a:buChar char="•"/>
                        <a:defRPr kern="1200">
                          <a:solidFill>
                            <a:schemeClr val="tx1"/>
                          </a:solidFill>
                          <a:latin typeface="Times New Roman" charset="0"/>
                          <a:ea typeface="黑体" charset="0"/>
                          <a:cs typeface="黑体" charset="0"/>
                        </a:defRPr>
                      </a:lvl1pPr>
                      <a:lvl2pPr marL="457200" algn="l" rtl="0" fontAlgn="base">
                        <a:spcBef>
                          <a:spcPct val="20000"/>
                        </a:spcBef>
                        <a:spcAft>
                          <a:spcPct val="0"/>
                        </a:spcAft>
                        <a:buClr>
                          <a:schemeClr val="accent2"/>
                        </a:buClr>
                        <a:buFont typeface="Wingdings" charset="0"/>
                        <a:buChar char="•"/>
                        <a:defRPr kern="1200">
                          <a:solidFill>
                            <a:schemeClr val="tx1"/>
                          </a:solidFill>
                          <a:latin typeface="Times New Roman" charset="0"/>
                          <a:ea typeface="黑体" charset="0"/>
                          <a:cs typeface="黑体" charset="0"/>
                        </a:defRPr>
                      </a:lvl2pPr>
                      <a:lvl3pPr marL="914400" algn="l" rtl="0" fontAlgn="base">
                        <a:spcBef>
                          <a:spcPct val="20000"/>
                        </a:spcBef>
                        <a:spcAft>
                          <a:spcPct val="0"/>
                        </a:spcAft>
                        <a:buClr>
                          <a:schemeClr val="accent2"/>
                        </a:buClr>
                        <a:buFont typeface="Wingdings" charset="0"/>
                        <a:buChar char="•"/>
                        <a:defRPr kern="1200">
                          <a:solidFill>
                            <a:schemeClr val="tx1"/>
                          </a:solidFill>
                          <a:latin typeface="Times New Roman" charset="0"/>
                          <a:ea typeface="黑体" charset="0"/>
                          <a:cs typeface="黑体" charset="0"/>
                        </a:defRPr>
                      </a:lvl3pPr>
                      <a:lvl4pPr marL="1371600" algn="l" rtl="0" fontAlgn="base">
                        <a:spcBef>
                          <a:spcPct val="20000"/>
                        </a:spcBef>
                        <a:spcAft>
                          <a:spcPct val="0"/>
                        </a:spcAft>
                        <a:buClr>
                          <a:schemeClr val="accent2"/>
                        </a:buClr>
                        <a:buFont typeface="Wingdings" charset="0"/>
                        <a:buChar char="•"/>
                        <a:defRPr kern="1200">
                          <a:solidFill>
                            <a:schemeClr val="tx1"/>
                          </a:solidFill>
                          <a:latin typeface="Times New Roman" charset="0"/>
                          <a:ea typeface="黑体" charset="0"/>
                          <a:cs typeface="黑体" charset="0"/>
                        </a:defRPr>
                      </a:lvl4pPr>
                      <a:lvl5pPr marL="1828800" algn="l" rtl="0" fontAlgn="base">
                        <a:spcBef>
                          <a:spcPct val="20000"/>
                        </a:spcBef>
                        <a:spcAft>
                          <a:spcPct val="0"/>
                        </a:spcAft>
                        <a:buClr>
                          <a:schemeClr val="accent2"/>
                        </a:buClr>
                        <a:buFont typeface="Wingdings" charset="0"/>
                        <a:buChar char="•"/>
                        <a:defRPr kern="1200">
                          <a:solidFill>
                            <a:schemeClr val="tx1"/>
                          </a:solidFill>
                          <a:latin typeface="Times New Roman" charset="0"/>
                          <a:ea typeface="黑体" charset="0"/>
                          <a:cs typeface="黑体" charset="0"/>
                        </a:defRPr>
                      </a:lvl5pPr>
                      <a:lvl6pPr marL="2286000" algn="l" defTabSz="457200" rtl="0" eaLnBrk="1" latinLnBrk="0" hangingPunct="1">
                        <a:defRPr kern="1200">
                          <a:solidFill>
                            <a:schemeClr val="tx1"/>
                          </a:solidFill>
                          <a:latin typeface="Times New Roman" charset="0"/>
                          <a:ea typeface="黑体" charset="0"/>
                          <a:cs typeface="黑体" charset="0"/>
                        </a:defRPr>
                      </a:lvl6pPr>
                      <a:lvl7pPr marL="2743200" algn="l" defTabSz="457200" rtl="0" eaLnBrk="1" latinLnBrk="0" hangingPunct="1">
                        <a:defRPr kern="1200">
                          <a:solidFill>
                            <a:schemeClr val="tx1"/>
                          </a:solidFill>
                          <a:latin typeface="Times New Roman" charset="0"/>
                          <a:ea typeface="黑体" charset="0"/>
                          <a:cs typeface="黑体" charset="0"/>
                        </a:defRPr>
                      </a:lvl7pPr>
                      <a:lvl8pPr marL="3200400" algn="l" defTabSz="457200" rtl="0" eaLnBrk="1" latinLnBrk="0" hangingPunct="1">
                        <a:defRPr kern="1200">
                          <a:solidFill>
                            <a:schemeClr val="tx1"/>
                          </a:solidFill>
                          <a:latin typeface="Times New Roman" charset="0"/>
                          <a:ea typeface="黑体" charset="0"/>
                          <a:cs typeface="黑体" charset="0"/>
                        </a:defRPr>
                      </a:lvl8pPr>
                      <a:lvl9pPr marL="3657600" algn="l" defTabSz="457200" rtl="0" eaLnBrk="1" latinLnBrk="0" hangingPunct="1">
                        <a:defRPr kern="1200">
                          <a:solidFill>
                            <a:schemeClr val="tx1"/>
                          </a:solidFill>
                          <a:latin typeface="Times New Roman" charset="0"/>
                          <a:ea typeface="黑体" charset="0"/>
                          <a:cs typeface="黑体" charset="0"/>
                        </a:defRPr>
                      </a:lvl9pPr>
                    </a:lstStyle>
                    <a:p>
                      <a:pPr algn="ctr"/>
                      <a:endParaRPr lang="zh-CN" altLang="en-US" dirty="0"/>
                    </a:p>
                  </p:txBody>
                </p:sp>
              </p:grpSp>
            </p:grpSp>
          </p:grpSp>
        </p:grpSp>
        <p:sp>
          <p:nvSpPr>
            <p:cNvPr id="34" name="文本框 33"/>
            <p:cNvSpPr txBox="1"/>
            <p:nvPr/>
          </p:nvSpPr>
          <p:spPr>
            <a:xfrm>
              <a:off x="8178995" y="5497121"/>
              <a:ext cx="646331" cy="369332"/>
            </a:xfrm>
            <a:prstGeom prst="rect">
              <a:avLst/>
            </a:prstGeom>
            <a:noFill/>
          </p:spPr>
          <p:txBody>
            <a:bodyPr wrap="none" rtlCol="0">
              <a:spAutoFit/>
            </a:bodyPr>
            <a:lstStyle/>
            <a:p>
              <a:pPr>
                <a:buNone/>
              </a:pPr>
              <a:r>
                <a:rPr lang="en-US" altLang="zh-CN" dirty="0"/>
                <a:t>……</a:t>
              </a:r>
              <a:endParaRPr lang="zh-CN" altLang="en-US" dirty="0"/>
            </a:p>
          </p:txBody>
        </p:sp>
        <p:grpSp>
          <p:nvGrpSpPr>
            <p:cNvPr id="46" name="组合 45"/>
            <p:cNvGrpSpPr/>
            <p:nvPr/>
          </p:nvGrpSpPr>
          <p:grpSpPr>
            <a:xfrm>
              <a:off x="6456303" y="5287340"/>
              <a:ext cx="1685548" cy="1108508"/>
              <a:chOff x="6529442" y="5353466"/>
              <a:chExt cx="1685548" cy="1108508"/>
            </a:xfrm>
          </p:grpSpPr>
          <p:grpSp>
            <p:nvGrpSpPr>
              <p:cNvPr id="42" name="组合 41"/>
              <p:cNvGrpSpPr/>
              <p:nvPr/>
            </p:nvGrpSpPr>
            <p:grpSpPr>
              <a:xfrm>
                <a:off x="6529442" y="5353466"/>
                <a:ext cx="1685548" cy="1108508"/>
                <a:chOff x="6680860" y="4510088"/>
                <a:chExt cx="1685548" cy="1108508"/>
              </a:xfrm>
            </p:grpSpPr>
            <p:sp>
              <p:nvSpPr>
                <p:cNvPr id="43" name="圆角矩形 42"/>
                <p:cNvSpPr/>
                <p:nvPr/>
              </p:nvSpPr>
              <p:spPr bwMode="auto">
                <a:xfrm>
                  <a:off x="6680860" y="4510088"/>
                  <a:ext cx="1685548" cy="1108508"/>
                </a:xfrm>
                <a:prstGeom prst="roundRect">
                  <a:avLst/>
                </a:prstGeo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accent2"/>
                    </a:buClr>
                    <a:buSzTx/>
                    <a:buNone/>
                    <a:tabLst/>
                  </a:pPr>
                  <a:endParaRPr kumimoji="0" lang="en-US" altLang="zh-CN" sz="1800" b="0" i="0" u="none" strike="noStrike" cap="none" normalizeH="0" baseline="0" dirty="0">
                    <a:ln>
                      <a:noFill/>
                    </a:ln>
                    <a:solidFill>
                      <a:schemeClr val="tx1"/>
                    </a:solidFill>
                    <a:effectLst/>
                    <a:latin typeface="Times New Roman" charset="0"/>
                    <a:ea typeface="黑体" charset="0"/>
                    <a:cs typeface="黑体" charset="0"/>
                  </a:endParaRPr>
                </a:p>
                <a:p>
                  <a:pPr marL="0" marR="0" indent="0" algn="l" defTabSz="914400" rtl="0" eaLnBrk="1" fontAlgn="base" latinLnBrk="0" hangingPunct="1">
                    <a:lnSpc>
                      <a:spcPct val="100000"/>
                    </a:lnSpc>
                    <a:spcBef>
                      <a:spcPct val="20000"/>
                    </a:spcBef>
                    <a:spcAft>
                      <a:spcPct val="0"/>
                    </a:spcAft>
                    <a:buClr>
                      <a:schemeClr val="accent2"/>
                    </a:buClr>
                    <a:buSzTx/>
                    <a:buNone/>
                    <a:tabLst/>
                  </a:pPr>
                  <a:endParaRPr kumimoji="0" lang="zh-CN" altLang="en-US" sz="1800" b="0" i="0" u="none" strike="noStrike" cap="none" normalizeH="0" baseline="0" dirty="0">
                    <a:ln>
                      <a:noFill/>
                    </a:ln>
                    <a:solidFill>
                      <a:schemeClr val="tx1"/>
                    </a:solidFill>
                    <a:effectLst/>
                    <a:latin typeface="Times New Roman" charset="0"/>
                    <a:ea typeface="黑体" charset="0"/>
                    <a:cs typeface="黑体" charset="0"/>
                  </a:endParaRPr>
                </a:p>
              </p:txBody>
            </p:sp>
            <p:sp>
              <p:nvSpPr>
                <p:cNvPr id="45" name="TextBox 19"/>
                <p:cNvSpPr txBox="1"/>
                <p:nvPr/>
              </p:nvSpPr>
              <p:spPr bwMode="auto">
                <a:xfrm>
                  <a:off x="6791712" y="4536432"/>
                  <a:ext cx="1472570" cy="338554"/>
                </a:xfrm>
                <a:prstGeom prst="rect">
                  <a:avLst/>
                </a:prstGeom>
                <a:noFill/>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prstClr val="black"/>
                      </a:solidFill>
                      <a:effectLst/>
                      <a:uLnTx/>
                      <a:uFillTx/>
                      <a:latin typeface="宋体"/>
                      <a:ea typeface="宋体"/>
                      <a:cs typeface="+mn-cs"/>
                    </a:rPr>
                    <a:t>纹身图像检索</a:t>
                  </a:r>
                </a:p>
              </p:txBody>
            </p:sp>
          </p:grpSp>
          <p:pic>
            <p:nvPicPr>
              <p:cNvPr id="41" name="图片 40"/>
              <p:cNvPicPr/>
              <p:nvPr/>
            </p:nvPicPr>
            <p:blipFill>
              <a:blip r:embed="rId7" cstate="print"/>
              <a:srcRect/>
              <a:stretch>
                <a:fillRect/>
              </a:stretch>
            </p:blipFill>
            <p:spPr bwMode="auto">
              <a:xfrm>
                <a:off x="6668712" y="5786989"/>
                <a:ext cx="1407008" cy="602977"/>
              </a:xfrm>
              <a:prstGeom prst="rect">
                <a:avLst/>
              </a:prstGeom>
              <a:noFill/>
              <a:ln w="9525">
                <a:noFill/>
                <a:miter lim="800000"/>
                <a:headEnd/>
                <a:tailEnd/>
              </a:ln>
              <a:effectLst/>
            </p:spPr>
          </p:pic>
        </p:grpSp>
        <p:sp>
          <p:nvSpPr>
            <p:cNvPr id="36" name="文本框 35"/>
            <p:cNvSpPr txBox="1"/>
            <p:nvPr/>
          </p:nvSpPr>
          <p:spPr>
            <a:xfrm>
              <a:off x="1209945" y="6414412"/>
              <a:ext cx="1136850" cy="369332"/>
            </a:xfrm>
            <a:prstGeom prst="rect">
              <a:avLst/>
            </a:prstGeom>
            <a:noFill/>
          </p:spPr>
          <p:txBody>
            <a:bodyPr wrap="none" rtlCol="0">
              <a:spAutoFit/>
            </a:bodyPr>
            <a:lstStyle/>
            <a:p>
              <a:pPr>
                <a:buNone/>
              </a:pPr>
              <a:r>
                <a:rPr lang="zh-CN" altLang="en-US" dirty="0"/>
                <a:t>版权保护</a:t>
              </a:r>
            </a:p>
          </p:txBody>
        </p:sp>
        <p:sp>
          <p:nvSpPr>
            <p:cNvPr id="48" name="文本框 47"/>
            <p:cNvSpPr txBox="1"/>
            <p:nvPr/>
          </p:nvSpPr>
          <p:spPr>
            <a:xfrm>
              <a:off x="3095836" y="6414412"/>
              <a:ext cx="1107996" cy="369332"/>
            </a:xfrm>
            <a:prstGeom prst="rect">
              <a:avLst/>
            </a:prstGeom>
            <a:noFill/>
          </p:spPr>
          <p:txBody>
            <a:bodyPr wrap="none" rtlCol="0">
              <a:spAutoFit/>
            </a:bodyPr>
            <a:lstStyle/>
            <a:p>
              <a:pPr>
                <a:buNone/>
              </a:pPr>
              <a:r>
                <a:rPr lang="zh-CN" altLang="en-US" dirty="0"/>
                <a:t>网络购物</a:t>
              </a:r>
            </a:p>
          </p:txBody>
        </p:sp>
        <p:sp>
          <p:nvSpPr>
            <p:cNvPr id="49" name="文本框 48"/>
            <p:cNvSpPr txBox="1"/>
            <p:nvPr/>
          </p:nvSpPr>
          <p:spPr>
            <a:xfrm>
              <a:off x="4875341" y="6414412"/>
              <a:ext cx="1149674" cy="369332"/>
            </a:xfrm>
            <a:prstGeom prst="rect">
              <a:avLst/>
            </a:prstGeom>
            <a:noFill/>
          </p:spPr>
          <p:txBody>
            <a:bodyPr wrap="none" rtlCol="0">
              <a:spAutoFit/>
            </a:bodyPr>
            <a:lstStyle/>
            <a:p>
              <a:pPr>
                <a:buNone/>
              </a:pPr>
              <a:r>
                <a:rPr lang="zh-CN" altLang="en-US" dirty="0"/>
                <a:t>安防监控</a:t>
              </a:r>
            </a:p>
          </p:txBody>
        </p:sp>
        <p:sp>
          <p:nvSpPr>
            <p:cNvPr id="50" name="文本框 49"/>
            <p:cNvSpPr txBox="1"/>
            <p:nvPr/>
          </p:nvSpPr>
          <p:spPr>
            <a:xfrm>
              <a:off x="6741873" y="6414412"/>
              <a:ext cx="1114408" cy="369332"/>
            </a:xfrm>
            <a:prstGeom prst="rect">
              <a:avLst/>
            </a:prstGeom>
            <a:noFill/>
          </p:spPr>
          <p:txBody>
            <a:bodyPr wrap="none" rtlCol="0">
              <a:spAutoFit/>
            </a:bodyPr>
            <a:lstStyle/>
            <a:p>
              <a:pPr>
                <a:buNone/>
              </a:pPr>
              <a:r>
                <a:rPr lang="zh-CN" altLang="en-US" b="1" kern="0" dirty="0">
                  <a:solidFill>
                    <a:prstClr val="black"/>
                  </a:solidFill>
                  <a:latin typeface="宋体"/>
                  <a:ea typeface="宋体"/>
                </a:rPr>
                <a:t>刑侦分析</a:t>
              </a:r>
              <a:endParaRPr lang="zh-CN" altLang="en-US" dirty="0"/>
            </a:p>
          </p:txBody>
        </p:sp>
      </p:grpSp>
      <p:grpSp>
        <p:nvGrpSpPr>
          <p:cNvPr id="77" name="组合 76"/>
          <p:cNvGrpSpPr/>
          <p:nvPr/>
        </p:nvGrpSpPr>
        <p:grpSpPr>
          <a:xfrm>
            <a:off x="1042085" y="1838423"/>
            <a:ext cx="7198568" cy="2760177"/>
            <a:chOff x="143508" y="2067060"/>
            <a:chExt cx="5818939" cy="2030765"/>
          </a:xfrm>
        </p:grpSpPr>
        <p:grpSp>
          <p:nvGrpSpPr>
            <p:cNvPr id="78" name="组合 111"/>
            <p:cNvGrpSpPr>
              <a:grpSpLocks/>
            </p:cNvGrpSpPr>
            <p:nvPr/>
          </p:nvGrpSpPr>
          <p:grpSpPr bwMode="auto">
            <a:xfrm>
              <a:off x="143508" y="3227818"/>
              <a:ext cx="1005495" cy="838344"/>
              <a:chOff x="1151018" y="3162370"/>
              <a:chExt cx="1075168" cy="958157"/>
            </a:xfrm>
          </p:grpSpPr>
          <p:sp>
            <p:nvSpPr>
              <p:cNvPr id="95" name="矩形 94"/>
              <p:cNvSpPr/>
              <p:nvPr/>
            </p:nvSpPr>
            <p:spPr>
              <a:xfrm>
                <a:off x="1151018" y="3162370"/>
                <a:ext cx="1075168" cy="958157"/>
              </a:xfrm>
              <a:prstGeom prst="rect">
                <a:avLst/>
              </a:prstGeom>
              <a:solidFill>
                <a:sysClr val="window" lastClr="FFFFFF"/>
              </a:solidFill>
              <a:ln w="25400" cap="flat" cmpd="sng" algn="ctr">
                <a:solidFill>
                  <a:srgbClr val="F79646"/>
                </a:solidFill>
                <a:prstDash val="solid"/>
              </a:ln>
              <a:effectLst/>
            </p:spPr>
            <p:txBody>
              <a:bodyPr anchor="ctr"/>
              <a:lstStyle/>
              <a:p>
                <a:pPr algn="ctr">
                  <a:defRPr/>
                </a:pPr>
                <a:endParaRPr lang="zh-CN" altLang="en-US" sz="2400" kern="0">
                  <a:solidFill>
                    <a:prstClr val="black"/>
                  </a:solidFill>
                </a:endParaRPr>
              </a:p>
            </p:txBody>
          </p:sp>
          <p:pic>
            <p:nvPicPr>
              <p:cNvPr id="96" name="Picture 1" descr="C:\Users\Lenovo User\AppData\Roaming\Tencent\Users\32506426\QQ\WinTemp\RichOle\4XRNT2H9_S){`W$L9}3}NRQ.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9595" y="3217251"/>
                <a:ext cx="921424" cy="65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TextBox 5"/>
              <p:cNvSpPr txBox="1">
                <a:spLocks noChangeArrowheads="1"/>
              </p:cNvSpPr>
              <p:nvPr/>
            </p:nvSpPr>
            <p:spPr bwMode="auto">
              <a:xfrm>
                <a:off x="1286243" y="3829688"/>
                <a:ext cx="816490" cy="25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defRPr/>
                </a:pPr>
                <a:r>
                  <a:rPr lang="zh-CN" altLang="en-US" sz="1400" kern="0" dirty="0">
                    <a:solidFill>
                      <a:prstClr val="black"/>
                    </a:solidFill>
                  </a:rPr>
                  <a:t>查询图像</a:t>
                </a:r>
              </a:p>
            </p:txBody>
          </p:sp>
        </p:grpSp>
        <p:grpSp>
          <p:nvGrpSpPr>
            <p:cNvPr id="79" name="组合 112"/>
            <p:cNvGrpSpPr>
              <a:grpSpLocks/>
            </p:cNvGrpSpPr>
            <p:nvPr/>
          </p:nvGrpSpPr>
          <p:grpSpPr bwMode="auto">
            <a:xfrm>
              <a:off x="1639445" y="3227821"/>
              <a:ext cx="836139" cy="840349"/>
              <a:chOff x="2893041" y="3162369"/>
              <a:chExt cx="906567" cy="956929"/>
            </a:xfrm>
          </p:grpSpPr>
          <p:pic>
            <p:nvPicPr>
              <p:cNvPr id="92" name="Picture 23" descr="C:\Users\Balan\Documents\Tencent Files\32506426\Image\E0@}@ZFCEA5ZJF3%X93N905.jpg"/>
              <p:cNvPicPr>
                <a:picLocks noChangeAspect="1" noChangeArrowheads="1"/>
              </p:cNvPicPr>
              <p:nvPr/>
            </p:nvPicPr>
            <p:blipFill>
              <a:blip r:embed="rId9">
                <a:extLst>
                  <a:ext uri="{28A0092B-C50C-407E-A947-70E740481C1C}">
                    <a14:useLocalDpi xmlns:a14="http://schemas.microsoft.com/office/drawing/2010/main" val="0"/>
                  </a:ext>
                </a:extLst>
              </a:blip>
              <a:srcRect l="4327" t="3314" r="6567" b="5511"/>
              <a:stretch>
                <a:fillRect/>
              </a:stretch>
            </p:blipFill>
            <p:spPr bwMode="auto">
              <a:xfrm>
                <a:off x="2975111" y="3213280"/>
                <a:ext cx="730666" cy="66775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3" name="矩形 92"/>
              <p:cNvSpPr/>
              <p:nvPr/>
            </p:nvSpPr>
            <p:spPr>
              <a:xfrm>
                <a:off x="2893041" y="3162369"/>
                <a:ext cx="906567" cy="956929"/>
              </a:xfrm>
              <a:prstGeom prst="rect">
                <a:avLst/>
              </a:prstGeom>
              <a:noFill/>
              <a:ln w="25400" cap="flat" cmpd="sng" algn="ctr">
                <a:solidFill>
                  <a:srgbClr val="F79646"/>
                </a:solidFill>
                <a:prstDash val="solid"/>
              </a:ln>
              <a:effectLst/>
            </p:spPr>
            <p:txBody>
              <a:bodyPr anchor="ctr"/>
              <a:lstStyle/>
              <a:p>
                <a:pPr algn="ctr">
                  <a:defRPr/>
                </a:pPr>
                <a:endParaRPr lang="zh-CN" altLang="en-US" sz="2400" b="1" kern="0">
                  <a:solidFill>
                    <a:prstClr val="black"/>
                  </a:solidFill>
                </a:endParaRPr>
              </a:p>
            </p:txBody>
          </p:sp>
          <p:sp>
            <p:nvSpPr>
              <p:cNvPr id="94" name="TextBox 8"/>
              <p:cNvSpPr txBox="1">
                <a:spLocks noChangeArrowheads="1"/>
              </p:cNvSpPr>
              <p:nvPr/>
            </p:nvSpPr>
            <p:spPr bwMode="auto">
              <a:xfrm>
                <a:off x="2993007" y="3827237"/>
                <a:ext cx="730843" cy="28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defRPr/>
                </a:pPr>
                <a:r>
                  <a:rPr lang="en-US" altLang="zh-CN" sz="1600" kern="0" dirty="0">
                    <a:solidFill>
                      <a:prstClr val="black"/>
                    </a:solidFill>
                  </a:rPr>
                  <a:t>Search</a:t>
                </a:r>
                <a:endParaRPr lang="zh-CN" altLang="en-US" sz="1600" kern="0" dirty="0">
                  <a:solidFill>
                    <a:prstClr val="black"/>
                  </a:solidFill>
                </a:endParaRPr>
              </a:p>
            </p:txBody>
          </p:sp>
        </p:grpSp>
        <p:sp>
          <p:nvSpPr>
            <p:cNvPr id="80" name="下箭头 79"/>
            <p:cNvSpPr/>
            <p:nvPr/>
          </p:nvSpPr>
          <p:spPr>
            <a:xfrm>
              <a:off x="1827437" y="2912763"/>
              <a:ext cx="473902" cy="310381"/>
            </a:xfrm>
            <a:prstGeom prst="downArrow">
              <a:avLst/>
            </a:prstGeom>
            <a:solidFill>
              <a:srgbClr val="0070C0"/>
            </a:solidFill>
            <a:ln w="25400" cap="flat" cmpd="sng" algn="ctr">
              <a:solidFill>
                <a:srgbClr val="4F81BD">
                  <a:shade val="50000"/>
                </a:srgbClr>
              </a:solidFill>
              <a:prstDash val="solid"/>
            </a:ln>
            <a:effectLst/>
          </p:spPr>
          <p:txBody>
            <a:bodyPr anchor="ctr"/>
            <a:lstStyle/>
            <a:p>
              <a:pPr algn="ctr">
                <a:defRPr/>
              </a:pPr>
              <a:endParaRPr lang="zh-CN" altLang="en-US" sz="3200" kern="0">
                <a:solidFill>
                  <a:prstClr val="white"/>
                </a:solidFill>
              </a:endParaRPr>
            </a:p>
          </p:txBody>
        </p:sp>
        <p:grpSp>
          <p:nvGrpSpPr>
            <p:cNvPr id="81" name="组合 108"/>
            <p:cNvGrpSpPr>
              <a:grpSpLocks/>
            </p:cNvGrpSpPr>
            <p:nvPr/>
          </p:nvGrpSpPr>
          <p:grpSpPr bwMode="auto">
            <a:xfrm>
              <a:off x="1421400" y="2067060"/>
              <a:ext cx="1313566" cy="805146"/>
              <a:chOff x="-2727287" y="4414480"/>
              <a:chExt cx="1310731" cy="990426"/>
            </a:xfrm>
          </p:grpSpPr>
          <p:sp>
            <p:nvSpPr>
              <p:cNvPr id="90" name="流程图: 磁盘 89"/>
              <p:cNvSpPr/>
              <p:nvPr/>
            </p:nvSpPr>
            <p:spPr>
              <a:xfrm>
                <a:off x="-2646359" y="4414480"/>
                <a:ext cx="1125071" cy="990426"/>
              </a:xfrm>
              <a:prstGeom prst="flowChartMagneticDisk">
                <a:avLst/>
              </a:prstGeom>
              <a:solidFill>
                <a:sysClr val="window" lastClr="FFFFFF"/>
              </a:solidFill>
              <a:ln w="25400" cap="flat" cmpd="sng" algn="ctr">
                <a:solidFill>
                  <a:srgbClr val="F79646"/>
                </a:solidFill>
                <a:prstDash val="solid"/>
              </a:ln>
              <a:effectLst/>
            </p:spPr>
            <p:txBody>
              <a:bodyPr anchor="ctr"/>
              <a:lstStyle/>
              <a:p>
                <a:pPr algn="ctr">
                  <a:defRPr/>
                </a:pPr>
                <a:endParaRPr lang="zh-CN" altLang="en-US" sz="3200" kern="0">
                  <a:solidFill>
                    <a:prstClr val="black"/>
                  </a:solidFill>
                </a:endParaRPr>
              </a:p>
            </p:txBody>
          </p:sp>
          <p:sp>
            <p:nvSpPr>
              <p:cNvPr id="91" name="矩形 14"/>
              <p:cNvSpPr>
                <a:spLocks noChangeArrowheads="1"/>
              </p:cNvSpPr>
              <p:nvPr/>
            </p:nvSpPr>
            <p:spPr bwMode="auto">
              <a:xfrm>
                <a:off x="-2727287" y="4422037"/>
                <a:ext cx="1310731" cy="27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defRPr/>
                </a:pPr>
                <a:r>
                  <a:rPr lang="zh-CN" altLang="en-US" sz="1400" kern="0" dirty="0">
                    <a:solidFill>
                      <a:prstClr val="black"/>
                    </a:solidFill>
                  </a:rPr>
                  <a:t>数据库</a:t>
                </a:r>
              </a:p>
            </p:txBody>
          </p:sp>
        </p:grpSp>
        <p:grpSp>
          <p:nvGrpSpPr>
            <p:cNvPr id="82" name="组合 113"/>
            <p:cNvGrpSpPr>
              <a:grpSpLocks/>
            </p:cNvGrpSpPr>
            <p:nvPr/>
          </p:nvGrpSpPr>
          <p:grpSpPr bwMode="auto">
            <a:xfrm>
              <a:off x="2987824" y="2825419"/>
              <a:ext cx="2974623" cy="1272406"/>
              <a:chOff x="5163651" y="2753051"/>
              <a:chExt cx="3288236" cy="1401595"/>
            </a:xfrm>
          </p:grpSpPr>
          <p:pic>
            <p:nvPicPr>
              <p:cNvPr id="86" name="Picture 2" descr="C:\Users\Lenovo User\AppData\Roaming\Tencent\Users\32506426\QQ\WinTemp\RichOle\H6B1F93U75`@BO}7DB1H}5V.jpg"/>
              <p:cNvPicPr>
                <a:picLocks noChangeAspect="1" noChangeArrowheads="1"/>
              </p:cNvPicPr>
              <p:nvPr/>
            </p:nvPicPr>
            <p:blipFill>
              <a:blip r:embed="rId10" cstate="print">
                <a:extLst>
                  <a:ext uri="{28A0092B-C50C-407E-A947-70E740481C1C}">
                    <a14:useLocalDpi xmlns:a14="http://schemas.microsoft.com/office/drawing/2010/main" val="0"/>
                  </a:ext>
                </a:extLst>
              </a:blip>
              <a:srcRect t="33449"/>
              <a:stretch>
                <a:fillRect/>
              </a:stretch>
            </p:blipFill>
            <p:spPr bwMode="auto">
              <a:xfrm>
                <a:off x="5203092" y="2789413"/>
                <a:ext cx="3225192" cy="1060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矩形 86"/>
              <p:cNvSpPr>
                <a:spLocks/>
              </p:cNvSpPr>
              <p:nvPr/>
            </p:nvSpPr>
            <p:spPr>
              <a:xfrm>
                <a:off x="5163651" y="2753051"/>
                <a:ext cx="3288236" cy="1383040"/>
              </a:xfrm>
              <a:prstGeom prst="rect">
                <a:avLst/>
              </a:prstGeom>
              <a:noFill/>
              <a:ln w="25400" cap="flat" cmpd="sng" algn="ctr">
                <a:solidFill>
                  <a:srgbClr val="F79646"/>
                </a:solidFill>
                <a:prstDash val="solid"/>
              </a:ln>
              <a:effectLst/>
            </p:spPr>
            <p:txBody>
              <a:bodyPr anchor="ctr"/>
              <a:lstStyle/>
              <a:p>
                <a:pPr algn="ctr">
                  <a:defRPr/>
                </a:pPr>
                <a:endParaRPr lang="zh-CN" altLang="en-US" sz="2400" kern="0">
                  <a:solidFill>
                    <a:prstClr val="black"/>
                  </a:solidFill>
                </a:endParaRPr>
              </a:p>
            </p:txBody>
          </p:sp>
          <p:sp>
            <p:nvSpPr>
              <p:cNvPr id="88" name="TextBox 27"/>
              <p:cNvSpPr txBox="1">
                <a:spLocks noChangeArrowheads="1"/>
              </p:cNvSpPr>
              <p:nvPr/>
            </p:nvSpPr>
            <p:spPr bwMode="auto">
              <a:xfrm>
                <a:off x="6540666" y="3905212"/>
                <a:ext cx="806725" cy="24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defRPr/>
                </a:pPr>
                <a:r>
                  <a:rPr lang="zh-CN" altLang="en-US" sz="1400" kern="0" dirty="0">
                    <a:solidFill>
                      <a:prstClr val="black"/>
                    </a:solidFill>
                  </a:rPr>
                  <a:t>检索结果</a:t>
                </a:r>
              </a:p>
            </p:txBody>
          </p:sp>
          <p:sp>
            <p:nvSpPr>
              <p:cNvPr id="89" name="TextBox 28"/>
              <p:cNvSpPr txBox="1">
                <a:spLocks noChangeArrowheads="1"/>
              </p:cNvSpPr>
              <p:nvPr/>
            </p:nvSpPr>
            <p:spPr bwMode="auto">
              <a:xfrm>
                <a:off x="5179521" y="3793110"/>
                <a:ext cx="662963" cy="35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defRPr/>
                </a:pPr>
                <a:r>
                  <a:rPr lang="en-US" altLang="zh-CN" sz="2000" kern="0" dirty="0">
                    <a:solidFill>
                      <a:prstClr val="black"/>
                    </a:solidFill>
                  </a:rPr>
                  <a:t>……</a:t>
                </a:r>
                <a:endParaRPr lang="zh-CN" altLang="en-US" sz="2000" kern="0" dirty="0">
                  <a:solidFill>
                    <a:prstClr val="black"/>
                  </a:solidFill>
                </a:endParaRPr>
              </a:p>
            </p:txBody>
          </p:sp>
        </p:grpSp>
        <p:sp>
          <p:nvSpPr>
            <p:cNvPr id="83" name="右箭头 82"/>
            <p:cNvSpPr/>
            <p:nvPr/>
          </p:nvSpPr>
          <p:spPr>
            <a:xfrm>
              <a:off x="2555776" y="3567839"/>
              <a:ext cx="360000" cy="279187"/>
            </a:xfrm>
            <a:prstGeom prst="rightArrow">
              <a:avLst/>
            </a:prstGeom>
            <a:solidFill>
              <a:srgbClr val="0070C0"/>
            </a:solidFill>
            <a:ln w="25400" cap="flat" cmpd="sng" algn="ctr">
              <a:solidFill>
                <a:srgbClr val="4F81BD">
                  <a:shade val="50000"/>
                </a:srgbClr>
              </a:solidFill>
              <a:prstDash val="solid"/>
            </a:ln>
            <a:effectLst/>
          </p:spPr>
          <p:txBody>
            <a:bodyPr anchor="ctr"/>
            <a:lstStyle/>
            <a:p>
              <a:pPr algn="ctr">
                <a:defRPr/>
              </a:pPr>
              <a:endParaRPr lang="zh-CN" altLang="en-US" sz="2400" kern="0">
                <a:solidFill>
                  <a:prstClr val="white"/>
                </a:solidFill>
              </a:endParaRPr>
            </a:p>
          </p:txBody>
        </p:sp>
        <p:sp>
          <p:nvSpPr>
            <p:cNvPr id="84" name="右箭头 83"/>
            <p:cNvSpPr/>
            <p:nvPr/>
          </p:nvSpPr>
          <p:spPr>
            <a:xfrm>
              <a:off x="1223668" y="3567839"/>
              <a:ext cx="360000" cy="279187"/>
            </a:xfrm>
            <a:prstGeom prst="rightArrow">
              <a:avLst/>
            </a:prstGeom>
            <a:solidFill>
              <a:srgbClr val="0070C0"/>
            </a:solidFill>
            <a:ln w="25400" cap="flat" cmpd="sng" algn="ctr">
              <a:solidFill>
                <a:srgbClr val="4F81BD">
                  <a:shade val="50000"/>
                </a:srgbClr>
              </a:solidFill>
              <a:prstDash val="solid"/>
            </a:ln>
            <a:effectLst/>
          </p:spPr>
          <p:txBody>
            <a:bodyPr anchor="ctr"/>
            <a:lstStyle/>
            <a:p>
              <a:pPr algn="ctr">
                <a:defRPr/>
              </a:pPr>
              <a:endParaRPr lang="zh-CN" altLang="en-US" sz="2400" kern="0">
                <a:solidFill>
                  <a:prstClr val="white"/>
                </a:solidFill>
              </a:endParaRPr>
            </a:p>
          </p:txBody>
        </p:sp>
        <p:pic>
          <p:nvPicPr>
            <p:cNvPr id="85" name="图片 1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59634" y="2356471"/>
              <a:ext cx="1009824" cy="42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8" name="文本框 97"/>
          <p:cNvSpPr txBox="1"/>
          <p:nvPr/>
        </p:nvSpPr>
        <p:spPr>
          <a:xfrm>
            <a:off x="4759286" y="1876433"/>
            <a:ext cx="2440092" cy="646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buNone/>
            </a:pPr>
            <a:r>
              <a:rPr lang="zh-CN" altLang="en-US" dirty="0"/>
              <a:t>数据库规模：</a:t>
            </a:r>
            <a:r>
              <a:rPr lang="en-US" altLang="zh-CN" dirty="0"/>
              <a:t>&gt;10</a:t>
            </a:r>
            <a:r>
              <a:rPr lang="en-US" altLang="zh-CN" baseline="30000" dirty="0"/>
              <a:t>6</a:t>
            </a:r>
            <a:r>
              <a:rPr lang="en-US" altLang="zh-CN" dirty="0"/>
              <a:t>~10</a:t>
            </a:r>
            <a:r>
              <a:rPr lang="en-US" altLang="zh-CN" baseline="30000" dirty="0"/>
              <a:t>9</a:t>
            </a:r>
          </a:p>
          <a:p>
            <a:pPr>
              <a:buNone/>
            </a:pPr>
            <a:r>
              <a:rPr lang="zh-CN" altLang="en-US" dirty="0"/>
              <a:t>查询响应：实时</a:t>
            </a:r>
          </a:p>
        </p:txBody>
      </p:sp>
    </p:spTree>
    <p:extLst>
      <p:ext uri="{BB962C8B-B14F-4D97-AF65-F5344CB8AC3E}">
        <p14:creationId xmlns:p14="http://schemas.microsoft.com/office/powerpoint/2010/main" val="27605778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图像数据库索引：正向索引</a:t>
            </a:r>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a:xfrm>
                <a:off x="358688" y="1133093"/>
                <a:ext cx="8248489" cy="5162104"/>
              </a:xfrm>
            </p:spPr>
            <p:txBody>
              <a:bodyPr/>
              <a:lstStyle/>
              <a:p>
                <a:r>
                  <a:rPr lang="zh-CN" altLang="en-US" dirty="0"/>
                  <a:t>正向索引</a:t>
                </a:r>
              </a:p>
              <a:p>
                <a:pPr lvl="1"/>
                <a:r>
                  <a:rPr lang="zh-CN" altLang="en-US" dirty="0"/>
                  <a:t>基于词袋模型，每幅图像表达为一个维度为</a:t>
                </a:r>
                <a14:m>
                  <m:oMath xmlns:m="http://schemas.openxmlformats.org/officeDocument/2006/math">
                    <m:r>
                      <a:rPr lang="en-US" altLang="zh-CN" i="1" smtClean="0">
                        <a:latin typeface="Cambria Math" panose="02040503050406030204" pitchFamily="18" charset="0"/>
                      </a:rPr>
                      <m:t>𝐾</m:t>
                    </m:r>
                    <m:r>
                      <a:rPr lang="zh-CN" altLang="en-US" i="1">
                        <a:latin typeface="Cambria Math" panose="02040503050406030204" pitchFamily="18" charset="0"/>
                      </a:rPr>
                      <m:t>的</m:t>
                    </m:r>
                  </m:oMath>
                </a14:m>
                <a:r>
                  <a:rPr lang="zh-CN" altLang="en-US" dirty="0"/>
                  <a:t>矢量</a:t>
                </a:r>
                <a:endParaRPr lang="en-US" altLang="zh-CN" dirty="0"/>
              </a:p>
              <a:p>
                <a:pPr lvl="1"/>
                <a:r>
                  <a:rPr lang="zh-CN" altLang="en-US" dirty="0"/>
                  <a:t>遍历数据库图像，一一计算与查询图像的相似性得分</a:t>
                </a:r>
              </a:p>
              <a:p>
                <a:pPr marL="471170" lvl="1" indent="0">
                  <a:buNone/>
                </a:pPr>
                <a:r>
                  <a:rPr lang="en-US" altLang="zh-CN" sz="1800" dirty="0"/>
                  <a:t> </a:t>
                </a:r>
              </a:p>
              <a:p>
                <a:pPr marL="471170" lvl="1" indent="0">
                  <a:buNone/>
                </a:pPr>
                <a:endParaRPr lang="en-US" altLang="zh-CN" sz="1800" dirty="0"/>
              </a:p>
              <a:p>
                <a:pPr marL="471170" lvl="1" indent="0">
                  <a:buNone/>
                </a:pPr>
                <a:endParaRPr lang="en-US" altLang="zh-CN" sz="1800" dirty="0"/>
              </a:p>
              <a:p>
                <a:pPr marL="471170" lvl="1" indent="0">
                  <a:buNone/>
                </a:pPr>
                <a:endParaRPr lang="en-US" altLang="zh-CN" sz="1800" dirty="0"/>
              </a:p>
              <a:p>
                <a:pPr marL="471170" lvl="1" indent="0">
                  <a:buNone/>
                </a:pPr>
                <a:endParaRPr lang="en-US" altLang="zh-CN" sz="1800" dirty="0"/>
              </a:p>
              <a:p>
                <a:pPr marL="471170" lvl="1" indent="0">
                  <a:buNone/>
                </a:pPr>
                <a:endParaRPr lang="en-US" altLang="zh-CN" sz="1800" dirty="0"/>
              </a:p>
              <a:p>
                <a:pPr marL="471170" lvl="1" indent="0">
                  <a:buNone/>
                </a:pPr>
                <a:endParaRPr lang="en-US" altLang="zh-CN" sz="1800" dirty="0"/>
              </a:p>
              <a:p>
                <a:pPr marL="471170" lvl="1" indent="0">
                  <a:buNone/>
                </a:pPr>
                <a:br>
                  <a:rPr lang="en-US" altLang="zh-CN" sz="1800" dirty="0"/>
                </a:br>
                <a:endParaRPr lang="en-US" altLang="zh-CN" sz="1800" dirty="0"/>
              </a:p>
              <a:p>
                <a:pPr marL="471170" lvl="1" indent="0"/>
                <a:r>
                  <a:rPr lang="zh-CN" altLang="en-US" sz="1800" dirty="0"/>
                  <a:t> 在大规模图像检索中</a:t>
                </a:r>
                <a:r>
                  <a:rPr lang="en-US" altLang="zh-CN" sz="1800" dirty="0"/>
                  <a:t>: </a:t>
                </a:r>
                <a:r>
                  <a:rPr lang="zh-CN" altLang="en-US" sz="1800" dirty="0"/>
                  <a:t>遍历</a:t>
                </a:r>
                <a14:m>
                  <m:oMath xmlns:m="http://schemas.openxmlformats.org/officeDocument/2006/math">
                    <m:r>
                      <a:rPr lang="en-US" altLang="zh-CN" sz="1800" i="1">
                        <a:latin typeface="Cambria Math" panose="02040503050406030204" pitchFamily="18" charset="0"/>
                      </a:rPr>
                      <m:t>𝑀</m:t>
                    </m:r>
                  </m:oMath>
                </a14:m>
                <a:r>
                  <a:rPr lang="zh-CN" altLang="en-US" sz="1800" dirty="0"/>
                  <a:t>张图像逐一计算相似性，耗时太久。</a:t>
                </a:r>
              </a:p>
              <a:p>
                <a:pPr marL="471170" lvl="1" indent="0"/>
                <a:r>
                  <a:rPr lang="zh-CN" altLang="en-US" sz="1800" dirty="0">
                    <a:solidFill>
                      <a:srgbClr val="FF0000"/>
                    </a:solidFill>
                  </a:rPr>
                  <a:t> 如何改进？</a:t>
                </a:r>
                <a:endParaRPr lang="en-US" altLang="zh-CN" sz="1800" dirty="0">
                  <a:solidFill>
                    <a:srgbClr val="FF0000"/>
                  </a:solidFill>
                </a:endParaRPr>
              </a:p>
              <a:p>
                <a:pPr marL="868045" lvl="2" indent="0"/>
                <a:r>
                  <a:rPr lang="zh-CN" altLang="en-US" sz="1600" dirty="0"/>
                  <a:t> 去除向量距离计算时的</a:t>
                </a:r>
                <a:r>
                  <a:rPr lang="zh-CN" altLang="en-US" sz="1600" dirty="0">
                    <a:solidFill>
                      <a:srgbClr val="FF0000"/>
                    </a:solidFill>
                  </a:rPr>
                  <a:t>计算冗余</a:t>
                </a:r>
              </a:p>
              <a:p>
                <a:pPr marL="928370" lvl="2" indent="0"/>
                <a:endParaRPr lang="zh-CN" altLang="en-US" sz="1800" dirty="0">
                  <a:solidFill>
                    <a:srgbClr val="FF0000"/>
                  </a:solidFill>
                </a:endParaRPr>
              </a:p>
            </p:txBody>
          </p:sp>
        </mc:Choice>
        <mc:Fallback>
          <p:sp>
            <p:nvSpPr>
              <p:cNvPr id="3" name="内容占位符 2"/>
              <p:cNvSpPr>
                <a:spLocks noGrp="1" noRot="1" noChangeAspect="1" noMove="1" noResize="1" noEditPoints="1" noAdjustHandles="1" noChangeArrowheads="1" noChangeShapeType="1" noTextEdit="1"/>
              </p:cNvSpPr>
              <p:nvPr>
                <p:ph idx="1"/>
              </p:nvPr>
            </p:nvSpPr>
            <p:spPr>
              <a:xfrm>
                <a:off x="358688" y="1133093"/>
                <a:ext cx="8248489" cy="5162104"/>
              </a:xfrm>
              <a:blipFill>
                <a:blip r:embed="rId5"/>
                <a:stretch>
                  <a:fillRect l="-1035" t="-1299"/>
                </a:stretch>
              </a:blipFill>
            </p:spPr>
            <p:txBody>
              <a:bodyPr/>
              <a:lstStyle/>
              <a:p>
                <a:r>
                  <a:rPr lang="zh-CN" altLang="en-US">
                    <a:noFill/>
                  </a:rPr>
                  <a:t> </a:t>
                </a:r>
              </a:p>
            </p:txBody>
          </p:sp>
        </mc:Fallback>
      </mc:AlternateContent>
      <p:graphicFrame>
        <p:nvGraphicFramePr>
          <p:cNvPr id="17" name="表格 16"/>
          <p:cNvGraphicFramePr>
            <a:graphicFrameLocks noGrp="1"/>
          </p:cNvGraphicFramePr>
          <p:nvPr>
            <p:custDataLst>
              <p:tags r:id="rId2"/>
            </p:custDataLst>
            <p:extLst>
              <p:ext uri="{D42A27DB-BD31-4B8C-83A1-F6EECF244321}">
                <p14:modId xmlns:p14="http://schemas.microsoft.com/office/powerpoint/2010/main" val="1196638110"/>
              </p:ext>
            </p:extLst>
          </p:nvPr>
        </p:nvGraphicFramePr>
        <p:xfrm>
          <a:off x="3248300" y="2873546"/>
          <a:ext cx="2469264" cy="1973902"/>
        </p:xfrm>
        <a:graphic>
          <a:graphicData uri="http://schemas.openxmlformats.org/drawingml/2006/table">
            <a:tbl>
              <a:tblPr firstRow="1" bandRow="1">
                <a:tableStyleId>{5940675A-B579-460E-94D1-54222C63F5DA}</a:tableStyleId>
              </a:tblPr>
              <a:tblGrid>
                <a:gridCol w="411544">
                  <a:extLst>
                    <a:ext uri="{9D8B030D-6E8A-4147-A177-3AD203B41FA5}">
                      <a16:colId xmlns:a16="http://schemas.microsoft.com/office/drawing/2014/main" val="20000"/>
                    </a:ext>
                  </a:extLst>
                </a:gridCol>
                <a:gridCol w="411544">
                  <a:extLst>
                    <a:ext uri="{9D8B030D-6E8A-4147-A177-3AD203B41FA5}">
                      <a16:colId xmlns:a16="http://schemas.microsoft.com/office/drawing/2014/main" val="20001"/>
                    </a:ext>
                  </a:extLst>
                </a:gridCol>
                <a:gridCol w="411480">
                  <a:extLst>
                    <a:ext uri="{9D8B030D-6E8A-4147-A177-3AD203B41FA5}">
                      <a16:colId xmlns:a16="http://schemas.microsoft.com/office/drawing/2014/main" val="20002"/>
                    </a:ext>
                  </a:extLst>
                </a:gridCol>
                <a:gridCol w="411608">
                  <a:extLst>
                    <a:ext uri="{9D8B030D-6E8A-4147-A177-3AD203B41FA5}">
                      <a16:colId xmlns:a16="http://schemas.microsoft.com/office/drawing/2014/main" val="20003"/>
                    </a:ext>
                  </a:extLst>
                </a:gridCol>
                <a:gridCol w="411544">
                  <a:extLst>
                    <a:ext uri="{9D8B030D-6E8A-4147-A177-3AD203B41FA5}">
                      <a16:colId xmlns:a16="http://schemas.microsoft.com/office/drawing/2014/main" val="20004"/>
                    </a:ext>
                  </a:extLst>
                </a:gridCol>
                <a:gridCol w="411544">
                  <a:extLst>
                    <a:ext uri="{9D8B030D-6E8A-4147-A177-3AD203B41FA5}">
                      <a16:colId xmlns:a16="http://schemas.microsoft.com/office/drawing/2014/main" val="20005"/>
                    </a:ext>
                  </a:extLst>
                </a:gridCol>
              </a:tblGrid>
              <a:tr h="394970">
                <a:tc>
                  <a:txBody>
                    <a:bodyPr/>
                    <a:lstStyle/>
                    <a:p>
                      <a:pPr algn="ctr"/>
                      <a:r>
                        <a:rPr lang="en-US" altLang="zh-CN" sz="1400" dirty="0"/>
                        <a:t>0</a:t>
                      </a:r>
                      <a:endParaRPr lang="zh-CN" altLang="en-US" sz="1400" dirty="0"/>
                    </a:p>
                  </a:txBody>
                  <a:tcPr anchor="ctr"/>
                </a:tc>
                <a:tc>
                  <a:txBody>
                    <a:bodyPr/>
                    <a:lstStyle/>
                    <a:p>
                      <a:pPr algn="ctr"/>
                      <a:r>
                        <a:rPr lang="en-US" altLang="zh-CN" sz="1400" dirty="0"/>
                        <a:t>0.5</a:t>
                      </a:r>
                      <a:endParaRPr lang="zh-CN" altLang="en-US" sz="1400" dirty="0"/>
                    </a:p>
                  </a:txBody>
                  <a:tcPr anchor="ctr"/>
                </a:tc>
                <a:tc>
                  <a:txBody>
                    <a:bodyPr/>
                    <a:lstStyle/>
                    <a:p>
                      <a:pPr algn="ctr"/>
                      <a:r>
                        <a:rPr lang="en-US" altLang="zh-CN" sz="1400" dirty="0"/>
                        <a:t>…</a:t>
                      </a:r>
                      <a:endParaRPr lang="zh-CN" altLang="en-US" sz="1400" dirty="0"/>
                    </a:p>
                  </a:txBody>
                  <a:tcPr/>
                </a:tc>
                <a:tc>
                  <a:txBody>
                    <a:bodyPr/>
                    <a:lstStyle/>
                    <a:p>
                      <a:pPr algn="ctr"/>
                      <a:r>
                        <a:rPr lang="en-US" altLang="zh-CN" sz="1400" dirty="0"/>
                        <a:t>0</a:t>
                      </a:r>
                      <a:endParaRPr lang="zh-CN" altLang="en-US" sz="1400" dirty="0"/>
                    </a:p>
                  </a:txBody>
                  <a:tcPr anchor="ctr"/>
                </a:tc>
                <a:tc>
                  <a:txBody>
                    <a:bodyPr/>
                    <a:lstStyle/>
                    <a:p>
                      <a:pPr algn="ctr"/>
                      <a:r>
                        <a:rPr lang="en-US" altLang="zh-CN" sz="1400" dirty="0"/>
                        <a:t>…</a:t>
                      </a:r>
                      <a:endParaRPr lang="zh-CN" altLang="en-US" sz="1400" dirty="0"/>
                    </a:p>
                  </a:txBody>
                  <a:tcPr/>
                </a:tc>
                <a:tc>
                  <a:txBody>
                    <a:bodyPr/>
                    <a:lstStyle/>
                    <a:p>
                      <a:pPr algn="ctr"/>
                      <a:r>
                        <a:rPr lang="en-US" altLang="zh-CN" sz="1400" dirty="0"/>
                        <a:t>0.5</a:t>
                      </a:r>
                      <a:endParaRPr lang="zh-CN" altLang="en-US" sz="1400" dirty="0"/>
                    </a:p>
                  </a:txBody>
                  <a:tcPr anchor="ctr"/>
                </a:tc>
                <a:extLst>
                  <a:ext uri="{0D108BD9-81ED-4DB2-BD59-A6C34878D82A}">
                    <a16:rowId xmlns:a16="http://schemas.microsoft.com/office/drawing/2014/main" val="10000"/>
                  </a:ext>
                </a:extLst>
              </a:tr>
              <a:tr h="394654">
                <a:tc>
                  <a:txBody>
                    <a:bodyPr/>
                    <a:lstStyle/>
                    <a:p>
                      <a:pPr algn="ctr"/>
                      <a:r>
                        <a:rPr lang="en-US" altLang="zh-CN" sz="1400" dirty="0"/>
                        <a:t>0.8</a:t>
                      </a:r>
                      <a:endParaRPr lang="zh-CN" altLang="en-US" sz="1400" dirty="0"/>
                    </a:p>
                  </a:txBody>
                  <a:tcPr anchor="ctr"/>
                </a:tc>
                <a:tc>
                  <a:txBody>
                    <a:bodyPr/>
                    <a:lstStyle/>
                    <a:p>
                      <a:pPr algn="ctr"/>
                      <a:r>
                        <a:rPr lang="en-US" altLang="zh-CN" sz="1400" dirty="0"/>
                        <a:t>0.2</a:t>
                      </a:r>
                      <a:endParaRPr lang="zh-CN" altLang="en-US" sz="1400" dirty="0"/>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altLang="zh-CN" sz="1400" dirty="0"/>
                        <a:t>…</a:t>
                      </a:r>
                      <a:endParaRPr lang="zh-CN" altLang="en-US" sz="1400" dirty="0"/>
                    </a:p>
                  </a:txBody>
                  <a:tcPr/>
                </a:tc>
                <a:tc>
                  <a:txBody>
                    <a:bodyPr/>
                    <a:lstStyle/>
                    <a:p>
                      <a:pPr algn="ctr"/>
                      <a:r>
                        <a:rPr lang="en-US" altLang="zh-CN" sz="1400" dirty="0"/>
                        <a:t>0</a:t>
                      </a:r>
                      <a:endParaRPr lang="zh-CN" altLang="en-US" sz="1400" dirty="0"/>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altLang="zh-CN" sz="1400" dirty="0"/>
                        <a:t>…</a:t>
                      </a:r>
                      <a:endParaRPr lang="zh-CN" altLang="en-US" sz="1400" dirty="0"/>
                    </a:p>
                  </a:txBody>
                  <a:tcPr/>
                </a:tc>
                <a:tc>
                  <a:txBody>
                    <a:bodyPr/>
                    <a:lstStyle/>
                    <a:p>
                      <a:pPr algn="ctr"/>
                      <a:r>
                        <a:rPr lang="en-US" altLang="zh-CN" sz="1400" dirty="0"/>
                        <a:t>0</a:t>
                      </a:r>
                      <a:endParaRPr lang="zh-CN" altLang="en-US" sz="1400" dirty="0"/>
                    </a:p>
                  </a:txBody>
                  <a:tcPr anchor="ctr"/>
                </a:tc>
                <a:extLst>
                  <a:ext uri="{0D108BD9-81ED-4DB2-BD59-A6C34878D82A}">
                    <a16:rowId xmlns:a16="http://schemas.microsoft.com/office/drawing/2014/main" val="10001"/>
                  </a:ext>
                </a:extLst>
              </a:tr>
              <a:tr h="394654">
                <a:tc>
                  <a:txBody>
                    <a:bodyPr/>
                    <a:lstStyle/>
                    <a:p>
                      <a:pPr algn="ctr"/>
                      <a:r>
                        <a:rPr lang="en-US" altLang="zh-CN" sz="1400" dirty="0"/>
                        <a:t>0</a:t>
                      </a:r>
                      <a:endParaRPr lang="zh-CN" altLang="en-US" sz="1400" dirty="0"/>
                    </a:p>
                  </a:txBody>
                  <a:tcPr anchor="ctr"/>
                </a:tc>
                <a:tc>
                  <a:txBody>
                    <a:bodyPr/>
                    <a:lstStyle/>
                    <a:p>
                      <a:pPr algn="ctr"/>
                      <a:r>
                        <a:rPr lang="en-US" altLang="zh-CN" sz="1400" dirty="0"/>
                        <a:t>0</a:t>
                      </a:r>
                      <a:endParaRPr lang="zh-CN" altLang="en-US" sz="1400" dirty="0"/>
                    </a:p>
                  </a:txBody>
                  <a:tcPr anchor="ctr"/>
                </a:tc>
                <a:tc>
                  <a:txBody>
                    <a:bodyPr/>
                    <a:lstStyle/>
                    <a:p>
                      <a:pPr algn="ctr"/>
                      <a:r>
                        <a:rPr lang="en-US" altLang="zh-CN" sz="1400" dirty="0"/>
                        <a:t>…</a:t>
                      </a:r>
                      <a:endParaRPr lang="zh-CN" altLang="en-US" sz="1400" dirty="0"/>
                    </a:p>
                  </a:txBody>
                  <a:tcPr/>
                </a:tc>
                <a:tc>
                  <a:txBody>
                    <a:bodyPr/>
                    <a:lstStyle/>
                    <a:p>
                      <a:pPr algn="ctr"/>
                      <a:r>
                        <a:rPr lang="en-US" altLang="zh-CN" sz="1400" dirty="0"/>
                        <a:t>1</a:t>
                      </a:r>
                      <a:endParaRPr lang="zh-CN" altLang="en-US" sz="1400" dirty="0"/>
                    </a:p>
                  </a:txBody>
                  <a:tcPr anchor="ctr"/>
                </a:tc>
                <a:tc>
                  <a:txBody>
                    <a:bodyPr/>
                    <a:lstStyle/>
                    <a:p>
                      <a:pPr algn="ctr"/>
                      <a:r>
                        <a:rPr lang="en-US" altLang="zh-CN" sz="1400" dirty="0"/>
                        <a:t>…</a:t>
                      </a:r>
                      <a:endParaRPr lang="zh-CN" altLang="en-US" sz="1400" dirty="0"/>
                    </a:p>
                  </a:txBody>
                  <a:tcPr/>
                </a:tc>
                <a:tc>
                  <a:txBody>
                    <a:bodyPr/>
                    <a:lstStyle/>
                    <a:p>
                      <a:pPr algn="ctr"/>
                      <a:r>
                        <a:rPr lang="en-US" altLang="zh-CN" sz="1400" dirty="0"/>
                        <a:t>0</a:t>
                      </a:r>
                      <a:endParaRPr lang="zh-CN" altLang="en-US" sz="1400" dirty="0"/>
                    </a:p>
                  </a:txBody>
                  <a:tcPr anchor="ctr"/>
                </a:tc>
                <a:extLst>
                  <a:ext uri="{0D108BD9-81ED-4DB2-BD59-A6C34878D82A}">
                    <a16:rowId xmlns:a16="http://schemas.microsoft.com/office/drawing/2014/main" val="10002"/>
                  </a:ext>
                </a:extLst>
              </a:tr>
              <a:tr h="394970">
                <a:tc>
                  <a:txBody>
                    <a:bodyPr/>
                    <a:lstStyle/>
                    <a:p>
                      <a:pPr algn="ctr"/>
                      <a:r>
                        <a:rPr lang="en-US" altLang="zh-CN" sz="1400" dirty="0"/>
                        <a:t> …</a:t>
                      </a:r>
                      <a:endParaRPr lang="zh-CN" altLang="en-US" sz="1400" dirty="0"/>
                    </a:p>
                  </a:txBody>
                  <a:tcPr vert="eaVert"/>
                </a:tc>
                <a:tc>
                  <a:txBody>
                    <a:bodyPr/>
                    <a:lstStyle/>
                    <a:p>
                      <a:pPr algn="ctr"/>
                      <a:r>
                        <a:rPr lang="en-US" altLang="zh-CN" sz="1400" dirty="0"/>
                        <a:t> …</a:t>
                      </a:r>
                      <a:endParaRPr lang="zh-CN" altLang="en-US" sz="1400" dirty="0"/>
                    </a:p>
                  </a:txBody>
                  <a:tcPr vert="eaVert" anchor="ctr"/>
                </a:tc>
                <a:tc>
                  <a:txBody>
                    <a:bodyPr/>
                    <a:lstStyle/>
                    <a:p>
                      <a:pPr algn="ctr"/>
                      <a:r>
                        <a:rPr lang="en-US" altLang="zh-CN" sz="1400" dirty="0"/>
                        <a:t>…</a:t>
                      </a:r>
                      <a:endParaRPr lang="zh-CN" altLang="en-US" sz="14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altLang="zh-CN" sz="1400" dirty="0"/>
                        <a:t> …</a:t>
                      </a:r>
                      <a:endParaRPr lang="zh-CN" altLang="en-US" sz="1400" dirty="0"/>
                    </a:p>
                  </a:txBody>
                  <a:tcPr vert="eaVert" anchor="ctr"/>
                </a:tc>
                <a:tc>
                  <a:txBody>
                    <a:bodyPr/>
                    <a:lstStyle/>
                    <a:p>
                      <a:pPr algn="ctr"/>
                      <a:r>
                        <a:rPr lang="en-US" altLang="zh-CN" sz="1400" dirty="0"/>
                        <a:t>…</a:t>
                      </a:r>
                      <a:endParaRPr lang="zh-CN" altLang="en-US" sz="1400" dirty="0"/>
                    </a:p>
                  </a:txBody>
                  <a:tcPr/>
                </a:tc>
                <a:tc>
                  <a:txBody>
                    <a:bodyPr/>
                    <a:lstStyle/>
                    <a:p>
                      <a:pPr algn="ctr"/>
                      <a:r>
                        <a:rPr lang="en-US" altLang="zh-CN" sz="1400" dirty="0"/>
                        <a:t> …</a:t>
                      </a:r>
                      <a:endParaRPr lang="zh-CN" altLang="en-US" sz="1400" dirty="0"/>
                    </a:p>
                  </a:txBody>
                  <a:tcPr vert="eaVert" anchor="ctr"/>
                </a:tc>
                <a:extLst>
                  <a:ext uri="{0D108BD9-81ED-4DB2-BD59-A6C34878D82A}">
                    <a16:rowId xmlns:a16="http://schemas.microsoft.com/office/drawing/2014/main" val="10003"/>
                  </a:ext>
                </a:extLst>
              </a:tr>
              <a:tr h="394654">
                <a:tc>
                  <a:txBody>
                    <a:bodyPr/>
                    <a:lstStyle/>
                    <a:p>
                      <a:pPr algn="ctr"/>
                      <a:r>
                        <a:rPr lang="en-US" altLang="zh-CN" sz="1400" dirty="0"/>
                        <a:t>0</a:t>
                      </a:r>
                      <a:endParaRPr lang="zh-CN" altLang="en-US" sz="1400" dirty="0"/>
                    </a:p>
                  </a:txBody>
                  <a:tcPr anchor="ctr"/>
                </a:tc>
                <a:tc>
                  <a:txBody>
                    <a:bodyPr/>
                    <a:lstStyle/>
                    <a:p>
                      <a:pPr algn="ctr"/>
                      <a:r>
                        <a:rPr lang="en-US" altLang="zh-CN" sz="1400" dirty="0"/>
                        <a:t>0</a:t>
                      </a:r>
                      <a:endParaRPr lang="zh-CN" altLang="en-US" sz="1400" dirty="0"/>
                    </a:p>
                  </a:txBody>
                  <a:tcPr anchor="ctr"/>
                </a:tc>
                <a:tc>
                  <a:txBody>
                    <a:bodyPr/>
                    <a:lstStyle/>
                    <a:p>
                      <a:pPr algn="ctr"/>
                      <a:r>
                        <a:rPr lang="en-US" altLang="zh-CN" sz="1400" dirty="0"/>
                        <a:t>…</a:t>
                      </a:r>
                      <a:endParaRPr lang="zh-CN" altLang="en-US" sz="1400" dirty="0"/>
                    </a:p>
                  </a:txBody>
                  <a:tcPr/>
                </a:tc>
                <a:tc>
                  <a:txBody>
                    <a:bodyPr/>
                    <a:lstStyle/>
                    <a:p>
                      <a:pPr algn="ctr"/>
                      <a:r>
                        <a:rPr lang="en-US" altLang="zh-CN" sz="1400" dirty="0"/>
                        <a:t>0.9</a:t>
                      </a:r>
                      <a:endParaRPr lang="zh-CN" altLang="en-US" sz="1400" dirty="0"/>
                    </a:p>
                  </a:txBody>
                  <a:tcPr anchor="ctr"/>
                </a:tc>
                <a:tc>
                  <a:txBody>
                    <a:bodyPr/>
                    <a:lstStyle/>
                    <a:p>
                      <a:pPr algn="ctr"/>
                      <a:r>
                        <a:rPr lang="en-US" altLang="zh-CN" sz="1400" dirty="0"/>
                        <a:t>…</a:t>
                      </a:r>
                      <a:endParaRPr lang="zh-CN" altLang="en-US" sz="1400" dirty="0"/>
                    </a:p>
                  </a:txBody>
                  <a:tcPr/>
                </a:tc>
                <a:tc>
                  <a:txBody>
                    <a:bodyPr/>
                    <a:lstStyle/>
                    <a:p>
                      <a:pPr algn="ctr"/>
                      <a:r>
                        <a:rPr lang="en-US" altLang="zh-CN" sz="1400" dirty="0"/>
                        <a:t>0.1</a:t>
                      </a:r>
                      <a:endParaRPr lang="zh-CN" altLang="en-US" sz="1400" dirty="0"/>
                    </a:p>
                  </a:txBody>
                  <a:tcPr anchor="ctr"/>
                </a:tc>
                <a:extLst>
                  <a:ext uri="{0D108BD9-81ED-4DB2-BD59-A6C34878D82A}">
                    <a16:rowId xmlns:a16="http://schemas.microsoft.com/office/drawing/2014/main" val="10004"/>
                  </a:ext>
                </a:extLst>
              </a:tr>
            </a:tbl>
          </a:graphicData>
        </a:graphic>
      </p:graphicFrame>
      <p:sp>
        <p:nvSpPr>
          <p:cNvPr id="18" name="文本框 17"/>
          <p:cNvSpPr txBox="1"/>
          <p:nvPr/>
        </p:nvSpPr>
        <p:spPr>
          <a:xfrm>
            <a:off x="2807511" y="2887922"/>
            <a:ext cx="401072" cy="338554"/>
          </a:xfrm>
          <a:prstGeom prst="rect">
            <a:avLst/>
          </a:prstGeom>
          <a:noFill/>
        </p:spPr>
        <p:txBody>
          <a:bodyPr wrap="none" rtlCol="0">
            <a:spAutoFit/>
          </a:bodyPr>
          <a:lstStyle/>
          <a:p>
            <a:r>
              <a:rPr lang="en-US" altLang="zh-CN" sz="1600" i="1" dirty="0">
                <a:latin typeface="Times New Roman" panose="02020603050405020304" charset="0"/>
                <a:cs typeface="Times New Roman" panose="02020603050405020304" charset="0"/>
              </a:rPr>
              <a:t>D</a:t>
            </a:r>
            <a:r>
              <a:rPr lang="en-US" altLang="zh-CN" sz="1600" baseline="-25000" dirty="0">
                <a:latin typeface="Times New Roman" panose="02020603050405020304" charset="0"/>
                <a:cs typeface="Times New Roman" panose="02020603050405020304" charset="0"/>
              </a:rPr>
              <a:t>1</a:t>
            </a:r>
            <a:endParaRPr lang="zh-CN" altLang="en-US" sz="1600" baseline="-25000" dirty="0">
              <a:latin typeface="Times New Roman" panose="02020603050405020304" charset="0"/>
              <a:cs typeface="Times New Roman" panose="02020603050405020304" charset="0"/>
            </a:endParaRPr>
          </a:p>
        </p:txBody>
      </p:sp>
      <p:sp>
        <p:nvSpPr>
          <p:cNvPr id="19" name="文本框 18"/>
          <p:cNvSpPr txBox="1"/>
          <p:nvPr/>
        </p:nvSpPr>
        <p:spPr>
          <a:xfrm>
            <a:off x="2806888" y="3286124"/>
            <a:ext cx="401072" cy="338554"/>
          </a:xfrm>
          <a:prstGeom prst="rect">
            <a:avLst/>
          </a:prstGeom>
          <a:noFill/>
        </p:spPr>
        <p:txBody>
          <a:bodyPr wrap="none" rtlCol="0">
            <a:spAutoFit/>
          </a:bodyPr>
          <a:lstStyle/>
          <a:p>
            <a:r>
              <a:rPr lang="en-US" altLang="zh-CN" sz="1600" i="1" dirty="0">
                <a:latin typeface="Times New Roman" panose="02020603050405020304" charset="0"/>
                <a:cs typeface="Times New Roman" panose="02020603050405020304" charset="0"/>
              </a:rPr>
              <a:t>D</a:t>
            </a:r>
            <a:r>
              <a:rPr lang="en-US" altLang="zh-CN" sz="1600" baseline="-25000" dirty="0">
                <a:latin typeface="Times New Roman" panose="02020603050405020304" charset="0"/>
                <a:cs typeface="Times New Roman" panose="02020603050405020304" charset="0"/>
              </a:rPr>
              <a:t>2</a:t>
            </a:r>
            <a:endParaRPr lang="zh-CN" altLang="en-US" sz="1600" baseline="-25000" dirty="0">
              <a:latin typeface="Times New Roman" panose="02020603050405020304" charset="0"/>
              <a:cs typeface="Times New Roman" panose="02020603050405020304" charset="0"/>
            </a:endParaRPr>
          </a:p>
        </p:txBody>
      </p:sp>
      <p:sp>
        <p:nvSpPr>
          <p:cNvPr id="23" name="文本框 22"/>
          <p:cNvSpPr txBox="1"/>
          <p:nvPr/>
        </p:nvSpPr>
        <p:spPr>
          <a:xfrm>
            <a:off x="3248338" y="2487879"/>
            <a:ext cx="322524" cy="338554"/>
          </a:xfrm>
          <a:prstGeom prst="rect">
            <a:avLst/>
          </a:prstGeom>
          <a:noFill/>
        </p:spPr>
        <p:txBody>
          <a:bodyPr wrap="none" rtlCol="0">
            <a:spAutoFit/>
          </a:bodyPr>
          <a:lstStyle/>
          <a:p>
            <a:r>
              <a:rPr lang="en-US" altLang="zh-CN" sz="1600" i="1" dirty="0">
                <a:latin typeface="Times New Roman" panose="02020603050405020304" charset="0"/>
                <a:cs typeface="Times New Roman" panose="02020603050405020304" charset="0"/>
              </a:rPr>
              <a:t>I</a:t>
            </a:r>
            <a:r>
              <a:rPr lang="en-US" altLang="zh-CN" sz="1600" baseline="-25000" dirty="0">
                <a:latin typeface="Times New Roman" panose="02020603050405020304" charset="0"/>
                <a:cs typeface="Times New Roman" panose="02020603050405020304" charset="0"/>
              </a:rPr>
              <a:t>1</a:t>
            </a:r>
            <a:endParaRPr lang="zh-CN" altLang="en-US" sz="1600" baseline="-25000" dirty="0">
              <a:latin typeface="Times New Roman" panose="02020603050405020304" charset="0"/>
              <a:cs typeface="Times New Roman" panose="02020603050405020304" charset="0"/>
            </a:endParaRPr>
          </a:p>
        </p:txBody>
      </p:sp>
      <p:sp>
        <p:nvSpPr>
          <p:cNvPr id="24" name="文本框 23"/>
          <p:cNvSpPr txBox="1"/>
          <p:nvPr/>
        </p:nvSpPr>
        <p:spPr>
          <a:xfrm>
            <a:off x="3722073" y="2487744"/>
            <a:ext cx="322524" cy="338554"/>
          </a:xfrm>
          <a:prstGeom prst="rect">
            <a:avLst/>
          </a:prstGeom>
          <a:noFill/>
        </p:spPr>
        <p:txBody>
          <a:bodyPr wrap="none" rtlCol="0">
            <a:spAutoFit/>
          </a:bodyPr>
          <a:lstStyle/>
          <a:p>
            <a:r>
              <a:rPr lang="en-US" altLang="zh-CN" sz="1600" i="1" dirty="0">
                <a:latin typeface="Times New Roman" panose="02020603050405020304" charset="0"/>
                <a:cs typeface="Times New Roman" panose="02020603050405020304" charset="0"/>
              </a:rPr>
              <a:t>I</a:t>
            </a:r>
            <a:r>
              <a:rPr lang="en-US" altLang="zh-CN" sz="1600" baseline="-25000" dirty="0">
                <a:latin typeface="Times New Roman" panose="02020603050405020304" charset="0"/>
                <a:cs typeface="Times New Roman" panose="02020603050405020304" charset="0"/>
              </a:rPr>
              <a:t>2</a:t>
            </a:r>
            <a:endParaRPr lang="zh-CN" altLang="en-US" sz="1600" baseline="-25000" dirty="0">
              <a:latin typeface="Times New Roman" panose="02020603050405020304" charset="0"/>
              <a:cs typeface="Times New Roman" panose="02020603050405020304" charset="0"/>
            </a:endParaRPr>
          </a:p>
        </p:txBody>
      </p:sp>
      <p:sp>
        <p:nvSpPr>
          <p:cNvPr id="28" name="文本框 27"/>
          <p:cNvSpPr txBox="1"/>
          <p:nvPr/>
        </p:nvSpPr>
        <p:spPr>
          <a:xfrm>
            <a:off x="5350294" y="2488057"/>
            <a:ext cx="367408" cy="338554"/>
          </a:xfrm>
          <a:prstGeom prst="rect">
            <a:avLst/>
          </a:prstGeom>
          <a:noFill/>
        </p:spPr>
        <p:txBody>
          <a:bodyPr wrap="none" rtlCol="0">
            <a:spAutoFit/>
          </a:bodyPr>
          <a:lstStyle/>
          <a:p>
            <a:r>
              <a:rPr lang="en-US" altLang="zh-CN" sz="1600" i="1" dirty="0">
                <a:latin typeface="Times New Roman" panose="02020603050405020304" charset="0"/>
                <a:cs typeface="Times New Roman" panose="02020603050405020304" charset="0"/>
              </a:rPr>
              <a:t>I</a:t>
            </a:r>
            <a:r>
              <a:rPr lang="en-US" altLang="zh-CN" sz="1600" i="1" baseline="-25000" dirty="0">
                <a:latin typeface="Times New Roman" panose="02020603050405020304" charset="0"/>
                <a:cs typeface="Times New Roman" panose="02020603050405020304" charset="0"/>
              </a:rPr>
              <a:t>M</a:t>
            </a:r>
            <a:endParaRPr lang="zh-CN" altLang="en-US" sz="1600" i="1" baseline="-25000" dirty="0">
              <a:latin typeface="Times New Roman" panose="02020603050405020304" charset="0"/>
              <a:cs typeface="Times New Roman" panose="02020603050405020304" charset="0"/>
            </a:endParaRPr>
          </a:p>
        </p:txBody>
      </p:sp>
      <p:sp>
        <p:nvSpPr>
          <p:cNvPr id="47" name="矩形 46"/>
          <p:cNvSpPr/>
          <p:nvPr/>
        </p:nvSpPr>
        <p:spPr>
          <a:xfrm>
            <a:off x="2926056" y="4091341"/>
            <a:ext cx="430887" cy="297517"/>
          </a:xfrm>
          <a:prstGeom prst="rect">
            <a:avLst/>
          </a:prstGeom>
        </p:spPr>
        <p:txBody>
          <a:bodyPr vert="eaVert" wrap="none">
            <a:spAutoFit/>
          </a:bodyPr>
          <a:lstStyle/>
          <a:p>
            <a:pPr algn="ctr"/>
            <a:r>
              <a:rPr lang="en-US" altLang="zh-CN" sz="1600" dirty="0"/>
              <a:t>…</a:t>
            </a:r>
            <a:endParaRPr lang="zh-CN" altLang="en-US" sz="1600" dirty="0"/>
          </a:p>
        </p:txBody>
      </p:sp>
      <p:graphicFrame>
        <p:nvGraphicFramePr>
          <p:cNvPr id="6" name="对象 5">
            <a:hlinkClick r:id="" action="ppaction://ole?verb=0"/>
          </p:cNvPr>
          <p:cNvGraphicFramePr>
            <a:graphicFrameLocks noChangeAspect="1"/>
          </p:cNvGraphicFramePr>
          <p:nvPr>
            <p:extLst>
              <p:ext uri="{D42A27DB-BD31-4B8C-83A1-F6EECF244321}">
                <p14:modId xmlns:p14="http://schemas.microsoft.com/office/powerpoint/2010/main" val="1294355903"/>
              </p:ext>
            </p:extLst>
          </p:nvPr>
        </p:nvGraphicFramePr>
        <p:xfrm>
          <a:off x="2879235" y="3732597"/>
          <a:ext cx="254686" cy="288000"/>
        </p:xfrm>
        <a:graphic>
          <a:graphicData uri="http://schemas.openxmlformats.org/presentationml/2006/ole">
            <mc:AlternateContent xmlns:mc="http://schemas.openxmlformats.org/markup-compatibility/2006">
              <mc:Choice xmlns:v="urn:schemas-microsoft-com:vml" Requires="v">
                <p:oleObj spid="_x0000_s7188" r:id="rId6" imgW="203200" imgH="228600" progId="Equation.KSEE3">
                  <p:embed/>
                </p:oleObj>
              </mc:Choice>
              <mc:Fallback>
                <p:oleObj r:id="rId6" imgW="203200" imgH="228600" progId="Equation.KSEE3">
                  <p:embed/>
                  <p:pic>
                    <p:nvPicPr>
                      <p:cNvPr id="6" name="对象 5">
                        <a:hlinkClick r:id="" action="ppaction://ole?verb=0"/>
                      </p:cNvPr>
                      <p:cNvPicPr/>
                      <p:nvPr/>
                    </p:nvPicPr>
                    <p:blipFill>
                      <a:blip r:embed="rId7"/>
                      <a:stretch>
                        <a:fillRect/>
                      </a:stretch>
                    </p:blipFill>
                    <p:spPr>
                      <a:xfrm>
                        <a:off x="2879235" y="3732597"/>
                        <a:ext cx="254686" cy="288000"/>
                      </a:xfrm>
                      <a:prstGeom prst="rect">
                        <a:avLst/>
                      </a:prstGeom>
                    </p:spPr>
                  </p:pic>
                </p:oleObj>
              </mc:Fallback>
            </mc:AlternateContent>
          </a:graphicData>
        </a:graphic>
      </p:graphicFrame>
      <p:graphicFrame>
        <p:nvGraphicFramePr>
          <p:cNvPr id="8" name="对象 7"/>
          <p:cNvGraphicFramePr/>
          <p:nvPr>
            <p:extLst>
              <p:ext uri="{D42A27DB-BD31-4B8C-83A1-F6EECF244321}">
                <p14:modId xmlns:p14="http://schemas.microsoft.com/office/powerpoint/2010/main" val="974747630"/>
              </p:ext>
            </p:extLst>
          </p:nvPr>
        </p:nvGraphicFramePr>
        <p:xfrm>
          <a:off x="2879634" y="4533979"/>
          <a:ext cx="263525" cy="288000"/>
        </p:xfrm>
        <a:graphic>
          <a:graphicData uri="http://schemas.openxmlformats.org/presentationml/2006/ole">
            <mc:AlternateContent xmlns:mc="http://schemas.openxmlformats.org/markup-compatibility/2006">
              <mc:Choice xmlns:v="urn:schemas-microsoft-com:vml" Requires="v">
                <p:oleObj spid="_x0000_s7189" name="公式" r:id="rId8" imgW="276860" imgH="320675" progId="Equation.3">
                  <p:embed/>
                </p:oleObj>
              </mc:Choice>
              <mc:Fallback>
                <p:oleObj name="公式" r:id="rId8" imgW="276860" imgH="320675" progId="Equation.3">
                  <p:embed/>
                  <p:pic>
                    <p:nvPicPr>
                      <p:cNvPr id="8" name="对象 7"/>
                      <p:cNvPicPr/>
                      <p:nvPr/>
                    </p:nvPicPr>
                    <p:blipFill>
                      <a:blip r:embed="rId9"/>
                      <a:stretch>
                        <a:fillRect/>
                      </a:stretch>
                    </p:blipFill>
                    <p:spPr>
                      <a:xfrm>
                        <a:off x="2879634" y="4533979"/>
                        <a:ext cx="263525" cy="288000"/>
                      </a:xfrm>
                      <a:prstGeom prst="rect">
                        <a:avLst/>
                      </a:prstGeom>
                    </p:spPr>
                  </p:pic>
                </p:oleObj>
              </mc:Fallback>
            </mc:AlternateContent>
          </a:graphicData>
        </a:graphic>
      </p:graphicFrame>
      <p:graphicFrame>
        <p:nvGraphicFramePr>
          <p:cNvPr id="11" name="对象 10">
            <a:hlinkClick r:id="" action="ppaction://ole?verb=0"/>
          </p:cNvPr>
          <p:cNvGraphicFramePr>
            <a:graphicFrameLocks noChangeAspect="1"/>
          </p:cNvGraphicFramePr>
          <p:nvPr>
            <p:extLst>
              <p:ext uri="{D42A27DB-BD31-4B8C-83A1-F6EECF244321}">
                <p14:modId xmlns:p14="http://schemas.microsoft.com/office/powerpoint/2010/main" val="1618886200"/>
              </p:ext>
            </p:extLst>
          </p:nvPr>
        </p:nvGraphicFramePr>
        <p:xfrm>
          <a:off x="4576940" y="2519063"/>
          <a:ext cx="241935" cy="354330"/>
        </p:xfrm>
        <a:graphic>
          <a:graphicData uri="http://schemas.openxmlformats.org/presentationml/2006/ole">
            <mc:AlternateContent xmlns:mc="http://schemas.openxmlformats.org/markup-compatibility/2006">
              <mc:Choice xmlns:v="urn:schemas-microsoft-com:vml" Requires="v">
                <p:oleObj spid="_x0000_s7190" r:id="rId10" imgW="165100" imgH="241300" progId="Equation.KSEE3">
                  <p:embed/>
                </p:oleObj>
              </mc:Choice>
              <mc:Fallback>
                <p:oleObj r:id="rId10" imgW="165100" imgH="241300" progId="Equation.KSEE3">
                  <p:embed/>
                  <p:pic>
                    <p:nvPicPr>
                      <p:cNvPr id="11" name="对象 10">
                        <a:hlinkClick r:id="" action="ppaction://ole?verb=0"/>
                      </p:cNvPr>
                      <p:cNvPicPr/>
                      <p:nvPr/>
                    </p:nvPicPr>
                    <p:blipFill>
                      <a:blip r:embed="rId11"/>
                      <a:stretch>
                        <a:fillRect/>
                      </a:stretch>
                    </p:blipFill>
                    <p:spPr>
                      <a:xfrm>
                        <a:off x="4576940" y="2519063"/>
                        <a:ext cx="241935" cy="354330"/>
                      </a:xfrm>
                      <a:prstGeom prst="rect">
                        <a:avLst/>
                      </a:prstGeom>
                    </p:spPr>
                  </p:pic>
                </p:oleObj>
              </mc:Fallback>
            </mc:AlternateContent>
          </a:graphicData>
        </a:graphic>
      </p:graphicFrame>
      <p:graphicFrame>
        <p:nvGraphicFramePr>
          <p:cNvPr id="13" name="表格 12"/>
          <p:cNvGraphicFramePr>
            <a:graphicFrameLocks noGrp="1"/>
          </p:cNvGraphicFramePr>
          <p:nvPr>
            <p:custDataLst>
              <p:tags r:id="rId3"/>
            </p:custDataLst>
            <p:extLst>
              <p:ext uri="{D42A27DB-BD31-4B8C-83A1-F6EECF244321}">
                <p14:modId xmlns:p14="http://schemas.microsoft.com/office/powerpoint/2010/main" val="3067517013"/>
              </p:ext>
            </p:extLst>
          </p:nvPr>
        </p:nvGraphicFramePr>
        <p:xfrm>
          <a:off x="1282396" y="2873546"/>
          <a:ext cx="411480" cy="1974218"/>
        </p:xfrm>
        <a:graphic>
          <a:graphicData uri="http://schemas.openxmlformats.org/drawingml/2006/table">
            <a:tbl>
              <a:tblPr firstRow="1" bandRow="1">
                <a:tableStyleId>{5940675A-B579-460E-94D1-54222C63F5DA}</a:tableStyleId>
              </a:tblPr>
              <a:tblGrid>
                <a:gridCol w="411480">
                  <a:extLst>
                    <a:ext uri="{9D8B030D-6E8A-4147-A177-3AD203B41FA5}">
                      <a16:colId xmlns:a16="http://schemas.microsoft.com/office/drawing/2014/main" val="20000"/>
                    </a:ext>
                  </a:extLst>
                </a:gridCol>
              </a:tblGrid>
              <a:tr h="394970">
                <a:tc>
                  <a:txBody>
                    <a:bodyPr/>
                    <a:lstStyle/>
                    <a:p>
                      <a:pPr algn="ctr"/>
                      <a:r>
                        <a:rPr lang="en-US" sz="1400" dirty="0"/>
                        <a:t>1</a:t>
                      </a:r>
                    </a:p>
                  </a:txBody>
                  <a:tcPr anchor="ctr"/>
                </a:tc>
                <a:extLst>
                  <a:ext uri="{0D108BD9-81ED-4DB2-BD59-A6C34878D82A}">
                    <a16:rowId xmlns:a16="http://schemas.microsoft.com/office/drawing/2014/main" val="10000"/>
                  </a:ext>
                </a:extLst>
              </a:tr>
              <a:tr h="394970">
                <a:tc>
                  <a:txBody>
                    <a:bodyPr/>
                    <a:lstStyle/>
                    <a:p>
                      <a:pPr algn="ctr"/>
                      <a:r>
                        <a:rPr lang="en-US" altLang="zh-CN" sz="1400" dirty="0"/>
                        <a:t>0.</a:t>
                      </a:r>
                      <a:r>
                        <a:rPr lang="en-US" sz="1400" dirty="0"/>
                        <a:t>7</a:t>
                      </a:r>
                    </a:p>
                  </a:txBody>
                  <a:tcPr anchor="ctr"/>
                </a:tc>
                <a:extLst>
                  <a:ext uri="{0D108BD9-81ED-4DB2-BD59-A6C34878D82A}">
                    <a16:rowId xmlns:a16="http://schemas.microsoft.com/office/drawing/2014/main" val="10001"/>
                  </a:ext>
                </a:extLst>
              </a:tr>
              <a:tr h="394654">
                <a:tc>
                  <a:txBody>
                    <a:bodyPr/>
                    <a:lstStyle/>
                    <a:p>
                      <a:pPr algn="ctr"/>
                      <a:r>
                        <a:rPr lang="en-US" altLang="zh-CN" sz="1400" dirty="0"/>
                        <a:t>0</a:t>
                      </a:r>
                      <a:endParaRPr lang="zh-CN" altLang="en-US" sz="1400" dirty="0"/>
                    </a:p>
                  </a:txBody>
                  <a:tcPr anchor="ctr"/>
                </a:tc>
                <a:extLst>
                  <a:ext uri="{0D108BD9-81ED-4DB2-BD59-A6C34878D82A}">
                    <a16:rowId xmlns:a16="http://schemas.microsoft.com/office/drawing/2014/main" val="10002"/>
                  </a:ext>
                </a:extLst>
              </a:tr>
              <a:tr h="394970">
                <a:tc>
                  <a:txBody>
                    <a:bodyPr/>
                    <a:lstStyle/>
                    <a:p>
                      <a:pPr algn="ctr"/>
                      <a:r>
                        <a:rPr lang="en-US" altLang="zh-CN" sz="1400" dirty="0"/>
                        <a:t> …</a:t>
                      </a:r>
                      <a:endParaRPr lang="zh-CN" altLang="en-US" sz="1400" dirty="0"/>
                    </a:p>
                  </a:txBody>
                  <a:tcPr vert="eaVert"/>
                </a:tc>
                <a:extLst>
                  <a:ext uri="{0D108BD9-81ED-4DB2-BD59-A6C34878D82A}">
                    <a16:rowId xmlns:a16="http://schemas.microsoft.com/office/drawing/2014/main" val="10003"/>
                  </a:ext>
                </a:extLst>
              </a:tr>
              <a:tr h="394654">
                <a:tc>
                  <a:txBody>
                    <a:bodyPr/>
                    <a:lstStyle/>
                    <a:p>
                      <a:pPr algn="ctr"/>
                      <a:r>
                        <a:rPr lang="en-US" altLang="zh-CN" sz="1400" dirty="0"/>
                        <a:t>0</a:t>
                      </a:r>
                      <a:endParaRPr lang="zh-CN" altLang="en-US" sz="1400" dirty="0"/>
                    </a:p>
                  </a:txBody>
                  <a:tcPr anchor="ctr"/>
                </a:tc>
                <a:extLst>
                  <a:ext uri="{0D108BD9-81ED-4DB2-BD59-A6C34878D82A}">
                    <a16:rowId xmlns:a16="http://schemas.microsoft.com/office/drawing/2014/main" val="10004"/>
                  </a:ext>
                </a:extLst>
              </a:tr>
            </a:tbl>
          </a:graphicData>
        </a:graphic>
      </p:graphicFrame>
      <p:sp>
        <p:nvSpPr>
          <p:cNvPr id="14" name="右箭头 13"/>
          <p:cNvSpPr/>
          <p:nvPr/>
        </p:nvSpPr>
        <p:spPr>
          <a:xfrm>
            <a:off x="2052568" y="3457447"/>
            <a:ext cx="59551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5" name="右箭头 14"/>
          <p:cNvSpPr/>
          <p:nvPr/>
        </p:nvSpPr>
        <p:spPr>
          <a:xfrm>
            <a:off x="5989471" y="3457447"/>
            <a:ext cx="59551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mc:AlternateContent xmlns:mc="http://schemas.openxmlformats.org/markup-compatibility/2006">
        <mc:Choice xmlns:a14="http://schemas.microsoft.com/office/drawing/2010/main" Requires="a14">
          <p:sp>
            <p:nvSpPr>
              <p:cNvPr id="4" name="文本框 3"/>
              <p:cNvSpPr txBox="1"/>
              <p:nvPr/>
            </p:nvSpPr>
            <p:spPr>
              <a:xfrm>
                <a:off x="6871698" y="3561263"/>
                <a:ext cx="13903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latin typeface="Cambria Math" panose="02040503050406030204" pitchFamily="18" charset="0"/>
                            </a:rPr>
                          </m:ctrlPr>
                        </m:dPr>
                        <m:e>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𝑠</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𝑠</m:t>
                              </m:r>
                            </m:e>
                            <m:sub>
                              <m:r>
                                <a:rPr lang="en-US" altLang="zh-CN" b="0" i="1" smtClean="0">
                                  <a:latin typeface="Cambria Math" panose="02040503050406030204" pitchFamily="18" charset="0"/>
                                </a:rPr>
                                <m:t>𝑀</m:t>
                              </m:r>
                            </m:sub>
                          </m:sSub>
                        </m:e>
                      </m:d>
                    </m:oMath>
                  </m:oMathPara>
                </a14:m>
                <a:endParaRPr lang="zh-CN" altLang="en-US" dirty="0"/>
              </a:p>
            </p:txBody>
          </p:sp>
        </mc:Choice>
        <mc:Fallback>
          <p:sp>
            <p:nvSpPr>
              <p:cNvPr id="4" name="文本框 3"/>
              <p:cNvSpPr txBox="1">
                <a:spLocks noRot="1" noChangeAspect="1" noMove="1" noResize="1" noEditPoints="1" noAdjustHandles="1" noChangeArrowheads="1" noChangeShapeType="1" noTextEdit="1"/>
              </p:cNvSpPr>
              <p:nvPr/>
            </p:nvSpPr>
            <p:spPr>
              <a:xfrm>
                <a:off x="6871698" y="3561263"/>
                <a:ext cx="1390381" cy="276999"/>
              </a:xfrm>
              <a:prstGeom prst="rect">
                <a:avLst/>
              </a:prstGeom>
              <a:blipFill>
                <a:blip r:embed="rId12"/>
                <a:stretch>
                  <a:fillRect b="-17391"/>
                </a:stretch>
              </a:blipFill>
            </p:spPr>
            <p:txBody>
              <a:bodyPr/>
              <a:lstStyle/>
              <a:p>
                <a:r>
                  <a:rPr lang="zh-CN" altLang="en-US">
                    <a:noFill/>
                  </a:rPr>
                  <a:t> </a:t>
                </a:r>
              </a:p>
            </p:txBody>
          </p:sp>
        </mc:Fallback>
      </mc:AlternateContent>
      <p:sp>
        <p:nvSpPr>
          <p:cNvPr id="5" name="矩形 4"/>
          <p:cNvSpPr/>
          <p:nvPr/>
        </p:nvSpPr>
        <p:spPr>
          <a:xfrm>
            <a:off x="656423" y="2456966"/>
            <a:ext cx="1186222" cy="369332"/>
          </a:xfrm>
          <a:prstGeom prst="rect">
            <a:avLst/>
          </a:prstGeom>
        </p:spPr>
        <p:txBody>
          <a:bodyPr wrap="none">
            <a:spAutoFit/>
          </a:bodyPr>
          <a:lstStyle/>
          <a:p>
            <a:pPr marL="471170" lvl="1" indent="0">
              <a:buNone/>
            </a:pPr>
            <a:r>
              <a:rPr lang="en-US" altLang="zh-CN" dirty="0"/>
              <a:t>query</a:t>
            </a:r>
          </a:p>
        </p:txBody>
      </p:sp>
    </p:spTree>
    <p:extLst>
      <p:ext uri="{BB962C8B-B14F-4D97-AF65-F5344CB8AC3E}">
        <p14:creationId xmlns:p14="http://schemas.microsoft.com/office/powerpoint/2010/main" val="377071737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图像数据库索引：倒排索引</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zh-CN" altLang="en-US" dirty="0"/>
                  <a:t>先验条件</a:t>
                </a:r>
                <a:endParaRPr lang="en-US" altLang="zh-CN" dirty="0"/>
              </a:p>
              <a:p>
                <a:pPr lvl="1"/>
                <a:r>
                  <a:rPr lang="zh-CN" altLang="en-US" dirty="0"/>
                  <a:t>图像视觉表征向量的</a:t>
                </a:r>
                <a:r>
                  <a:rPr lang="zh-CN" altLang="en-US" dirty="0">
                    <a:solidFill>
                      <a:srgbClr val="FF0000"/>
                    </a:solidFill>
                  </a:rPr>
                  <a:t>稀疏性</a:t>
                </a:r>
                <a:r>
                  <a:rPr lang="zh-CN" altLang="en-US" dirty="0"/>
                  <a:t>：非零元素比例低，比如</a:t>
                </a:r>
                <a14:m>
                  <m:oMath xmlns:m="http://schemas.openxmlformats.org/officeDocument/2006/math">
                    <m:r>
                      <a:rPr lang="en-US" altLang="zh-CN" i="1" smtClean="0">
                        <a:latin typeface="Cambria Math" panose="02040503050406030204" pitchFamily="18" charset="0"/>
                        <a:ea typeface="Cambria Math" panose="02040503050406030204" pitchFamily="18" charset="0"/>
                      </a:rPr>
                      <m:t>&lt;</m:t>
                    </m:r>
                    <m:r>
                      <a:rPr lang="en-US" altLang="zh-CN" i="1">
                        <a:latin typeface="Cambria Math" panose="02040503050406030204" pitchFamily="18" charset="0"/>
                        <a:ea typeface="Cambria Math" panose="02040503050406030204" pitchFamily="18" charset="0"/>
                      </a:rPr>
                      <m:t>1</m:t>
                    </m:r>
                    <m:r>
                      <a:rPr lang="en-US" altLang="zh-CN" i="1" smtClean="0">
                        <a:latin typeface="Cambria Math" panose="02040503050406030204" pitchFamily="18" charset="0"/>
                        <a:ea typeface="Cambria Math" panose="02040503050406030204" pitchFamily="18" charset="0"/>
                      </a:rPr>
                      <m:t>%</m:t>
                    </m:r>
                  </m:oMath>
                </a14:m>
                <a:endParaRPr lang="en-US" altLang="zh-CN" dirty="0">
                  <a:solidFill>
                    <a:srgbClr val="FF0000"/>
                  </a:solidFill>
                </a:endParaRPr>
              </a:p>
              <a:p>
                <a:pPr lvl="1"/>
                <a:r>
                  <a:rPr lang="zh-CN" altLang="en-US" dirty="0"/>
                  <a:t>只需存储向量中的非零元素 </a:t>
                </a:r>
                <a14:m>
                  <m:oMath xmlns:m="http://schemas.openxmlformats.org/officeDocument/2006/math">
                    <m:r>
                      <a:rPr lang="zh-CN" altLang="en-US" sz="2400" b="1" i="1" smtClean="0">
                        <a:latin typeface="Cambria Math" panose="02040503050406030204" pitchFamily="18" charset="0"/>
                      </a:rPr>
                      <m:t>→</m:t>
                    </m:r>
                  </m:oMath>
                </a14:m>
                <a:r>
                  <a:rPr lang="zh-CN" altLang="en-US" dirty="0"/>
                  <a:t> 视觉单词在词典中的索引</a:t>
                </a:r>
                <a:endParaRPr lang="en-US" altLang="zh-CN" dirty="0"/>
              </a:p>
              <a:p>
                <a:r>
                  <a:rPr lang="zh-CN" altLang="en-US" dirty="0"/>
                  <a:t>倒排索引的优势：高效的存储和计算</a:t>
                </a:r>
                <a:endParaRPr lang="en-US" altLang="zh-CN" dirty="0"/>
              </a:p>
              <a:p>
                <a:pPr lvl="1">
                  <a:lnSpc>
                    <a:spcPct val="110000"/>
                  </a:lnSpc>
                </a:pPr>
                <a:r>
                  <a:rPr lang="zh-CN" altLang="en-US" dirty="0"/>
                  <a:t>根据向量距离公式，</a:t>
                </a:r>
                <a:r>
                  <a:rPr lang="zh-CN" altLang="en-US" b="1" dirty="0">
                    <a:solidFill>
                      <a:srgbClr val="0070C0"/>
                    </a:solidFill>
                  </a:rPr>
                  <a:t>仅存储和比较向量中的非</a:t>
                </a:r>
                <a:r>
                  <a:rPr lang="en-US" altLang="zh-CN" b="1" dirty="0">
                    <a:solidFill>
                      <a:srgbClr val="0070C0"/>
                    </a:solidFill>
                  </a:rPr>
                  <a:t>0</a:t>
                </a:r>
                <a:r>
                  <a:rPr lang="zh-CN" altLang="en-US" b="1" dirty="0">
                    <a:solidFill>
                      <a:srgbClr val="0070C0"/>
                    </a:solidFill>
                  </a:rPr>
                  <a:t>元素</a:t>
                </a:r>
                <a:endParaRPr lang="en-US" altLang="zh-CN" b="1" dirty="0">
                  <a:solidFill>
                    <a:srgbClr val="0070C0"/>
                  </a:solidFill>
                </a:endParaRPr>
              </a:p>
              <a:p>
                <a:pPr marL="909637" lvl="2" indent="0">
                  <a:lnSpc>
                    <a:spcPct val="110000"/>
                  </a:lnSpc>
                  <a:buNone/>
                </a:pPr>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5"/>
                <a:stretch>
                  <a:fillRect l="-1067" t="-1350"/>
                </a:stretch>
              </a:blipFill>
            </p:spPr>
            <p:txBody>
              <a:bodyPr/>
              <a:lstStyle/>
              <a:p>
                <a:r>
                  <a:rPr lang="zh-CN" altLang="en-US">
                    <a:noFill/>
                  </a:rPr>
                  <a:t> </a:t>
                </a:r>
              </a:p>
            </p:txBody>
          </p:sp>
        </mc:Fallback>
      </mc:AlternateContent>
      <p:grpSp>
        <p:nvGrpSpPr>
          <p:cNvPr id="6" name="组合 5"/>
          <p:cNvGrpSpPr/>
          <p:nvPr/>
        </p:nvGrpSpPr>
        <p:grpSpPr>
          <a:xfrm>
            <a:off x="250545" y="4851645"/>
            <a:ext cx="1592740" cy="1524576"/>
            <a:chOff x="2588636" y="5246614"/>
            <a:chExt cx="1827740" cy="1542354"/>
          </a:xfrm>
        </p:grpSpPr>
        <p:sp>
          <p:nvSpPr>
            <p:cNvPr id="7" name="流程图: 磁盘 6"/>
            <p:cNvSpPr/>
            <p:nvPr/>
          </p:nvSpPr>
          <p:spPr>
            <a:xfrm>
              <a:off x="2588636" y="5246614"/>
              <a:ext cx="1811113" cy="1542354"/>
            </a:xfrm>
            <a:prstGeom prst="flowChartMagneticDisk">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zh-CN" altLang="en-US" sz="1600"/>
            </a:p>
          </p:txBody>
        </p:sp>
        <p:pic>
          <p:nvPicPr>
            <p:cNvPr id="8" name="Picture 3" descr="I:\452.jpg"/>
            <p:cNvPicPr>
              <a:picLocks noChangeAspect="1" noChangeArrowheads="1"/>
            </p:cNvPicPr>
            <p:nvPr/>
          </p:nvPicPr>
          <p:blipFill>
            <a:blip r:embed="rId6" cstate="print"/>
            <a:srcRect/>
            <a:stretch>
              <a:fillRect/>
            </a:stretch>
          </p:blipFill>
          <p:spPr bwMode="auto">
            <a:xfrm>
              <a:off x="3155865" y="5740476"/>
              <a:ext cx="529166" cy="428601"/>
            </a:xfrm>
            <a:prstGeom prst="rect">
              <a:avLst/>
            </a:prstGeom>
            <a:noFill/>
            <a:effectLst>
              <a:softEdge rad="31750"/>
            </a:effectLst>
          </p:spPr>
        </p:pic>
        <p:pic>
          <p:nvPicPr>
            <p:cNvPr id="9" name="Picture 18" descr="F:\Demo_Image_Retrieve\Query_IMG\Mona_Lisa\31-Mona_Lisa.jpg"/>
            <p:cNvPicPr>
              <a:picLocks noChangeArrowheads="1"/>
            </p:cNvPicPr>
            <p:nvPr/>
          </p:nvPicPr>
          <p:blipFill>
            <a:blip r:embed="rId7" cstate="print"/>
            <a:srcRect/>
            <a:stretch>
              <a:fillRect/>
            </a:stretch>
          </p:blipFill>
          <p:spPr bwMode="auto">
            <a:xfrm>
              <a:off x="3482044" y="5806081"/>
              <a:ext cx="543632" cy="429786"/>
            </a:xfrm>
            <a:prstGeom prst="rect">
              <a:avLst/>
            </a:prstGeom>
            <a:noFill/>
            <a:effectLst>
              <a:softEdge rad="31750"/>
            </a:effectLst>
          </p:spPr>
        </p:pic>
        <p:pic>
          <p:nvPicPr>
            <p:cNvPr id="10" name="Picture 28" descr="http://t0.gstatic.com/images?q=tbn:ANd9GcRny9qyrP3bJrci96nM6oCSNxTT_a1lBT25fvsqmY2Q5PW-GvrJ"/>
            <p:cNvPicPr>
              <a:picLocks noChangeArrowheads="1"/>
            </p:cNvPicPr>
            <p:nvPr/>
          </p:nvPicPr>
          <p:blipFill>
            <a:blip r:embed="rId8" cstate="print"/>
            <a:srcRect/>
            <a:stretch>
              <a:fillRect/>
            </a:stretch>
          </p:blipFill>
          <p:spPr bwMode="auto">
            <a:xfrm>
              <a:off x="2720960" y="6134104"/>
              <a:ext cx="543632" cy="429786"/>
            </a:xfrm>
            <a:prstGeom prst="rect">
              <a:avLst/>
            </a:prstGeom>
            <a:noFill/>
            <a:effectLst>
              <a:softEdge rad="31750"/>
            </a:effectLst>
          </p:spPr>
        </p:pic>
        <p:pic>
          <p:nvPicPr>
            <p:cNvPr id="11" name="Picture 30" descr="http://t2.gstatic.com/images?q=tbn:ANd9GcSnMCKkvDRDtzhkVRwaIhfkEDKlgA2zM_VHFXpzXptx8o_eIAMH"/>
            <p:cNvPicPr>
              <a:picLocks noChangeArrowheads="1"/>
            </p:cNvPicPr>
            <p:nvPr/>
          </p:nvPicPr>
          <p:blipFill>
            <a:blip r:embed="rId9" cstate="print"/>
            <a:srcRect/>
            <a:stretch>
              <a:fillRect/>
            </a:stretch>
          </p:blipFill>
          <p:spPr bwMode="auto">
            <a:xfrm>
              <a:off x="2829687" y="5871686"/>
              <a:ext cx="543632" cy="429786"/>
            </a:xfrm>
            <a:prstGeom prst="rect">
              <a:avLst/>
            </a:prstGeom>
            <a:noFill/>
            <a:effectLst>
              <a:softEdge rad="31750"/>
            </a:effectLst>
          </p:spPr>
        </p:pic>
        <p:pic>
          <p:nvPicPr>
            <p:cNvPr id="12" name="Picture 26" descr="http://t3.gstatic.com/images?q=tbn:ANd9GcQOFJUIFp4f3QeFgipNdjgHC5p6S9BHh0AajFFNar8HVMkApbG7IA"/>
            <p:cNvPicPr>
              <a:picLocks noChangeArrowheads="1"/>
            </p:cNvPicPr>
            <p:nvPr/>
          </p:nvPicPr>
          <p:blipFill>
            <a:blip r:embed="rId10" cstate="print"/>
            <a:srcRect/>
            <a:stretch>
              <a:fillRect/>
            </a:stretch>
          </p:blipFill>
          <p:spPr bwMode="auto">
            <a:xfrm>
              <a:off x="2829687" y="6265313"/>
              <a:ext cx="456141" cy="429786"/>
            </a:xfrm>
            <a:prstGeom prst="rect">
              <a:avLst/>
            </a:prstGeom>
            <a:noFill/>
            <a:effectLst>
              <a:softEdge rad="31750"/>
            </a:effectLst>
          </p:spPr>
        </p:pic>
        <p:sp>
          <p:nvSpPr>
            <p:cNvPr id="13" name="矩形 14"/>
            <p:cNvSpPr>
              <a:spLocks noChangeArrowheads="1"/>
            </p:cNvSpPr>
            <p:nvPr/>
          </p:nvSpPr>
          <p:spPr bwMode="auto">
            <a:xfrm>
              <a:off x="2628484" y="5352372"/>
              <a:ext cx="17878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400" b="1" dirty="0"/>
                <a:t>Image Database</a:t>
              </a:r>
              <a:endParaRPr lang="zh-CN" altLang="en-US" sz="1400" b="1" dirty="0"/>
            </a:p>
          </p:txBody>
        </p:sp>
        <p:pic>
          <p:nvPicPr>
            <p:cNvPr id="14" name="Picture 3" descr="C:\Users\Lenovo User\AppData\Roaming\Tencent\Users\32506426\QQ\WinTemp\RichOle\_Q403$G4Z4UZ}ZZLVON{BMS.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72825" y="5775925"/>
              <a:ext cx="441169" cy="53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1" descr="F:\Demo_Image_Retrieve\Query_IMG\Mona_Lisa\41-Mona_Lisa.jpg"/>
            <p:cNvPicPr>
              <a:picLocks noChangeArrowheads="1"/>
            </p:cNvPicPr>
            <p:nvPr/>
          </p:nvPicPr>
          <p:blipFill>
            <a:blip r:embed="rId12" cstate="print"/>
            <a:srcRect/>
            <a:stretch>
              <a:fillRect/>
            </a:stretch>
          </p:blipFill>
          <p:spPr bwMode="auto">
            <a:xfrm>
              <a:off x="3551703" y="6262908"/>
              <a:ext cx="430711" cy="429786"/>
            </a:xfrm>
            <a:prstGeom prst="rect">
              <a:avLst/>
            </a:prstGeom>
            <a:noFill/>
            <a:effectLst>
              <a:softEdge rad="31750"/>
            </a:effectLst>
          </p:spPr>
        </p:pic>
      </p:grpSp>
      <p:sp>
        <p:nvSpPr>
          <p:cNvPr id="16" name="右箭头 15"/>
          <p:cNvSpPr/>
          <p:nvPr/>
        </p:nvSpPr>
        <p:spPr>
          <a:xfrm>
            <a:off x="1947987" y="5448045"/>
            <a:ext cx="59551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aphicFrame>
        <p:nvGraphicFramePr>
          <p:cNvPr id="17" name="表格 16"/>
          <p:cNvGraphicFramePr>
            <a:graphicFrameLocks noGrp="1"/>
          </p:cNvGraphicFramePr>
          <p:nvPr>
            <p:custDataLst>
              <p:tags r:id="rId2"/>
            </p:custDataLst>
          </p:nvPr>
        </p:nvGraphicFramePr>
        <p:xfrm>
          <a:off x="2991249" y="4656478"/>
          <a:ext cx="2469264" cy="1973270"/>
        </p:xfrm>
        <a:graphic>
          <a:graphicData uri="http://schemas.openxmlformats.org/drawingml/2006/table">
            <a:tbl>
              <a:tblPr firstRow="1" bandRow="1">
                <a:tableStyleId>{5940675A-B579-460E-94D1-54222C63F5DA}</a:tableStyleId>
              </a:tblPr>
              <a:tblGrid>
                <a:gridCol w="411544">
                  <a:extLst>
                    <a:ext uri="{9D8B030D-6E8A-4147-A177-3AD203B41FA5}">
                      <a16:colId xmlns:a16="http://schemas.microsoft.com/office/drawing/2014/main" val="20000"/>
                    </a:ext>
                  </a:extLst>
                </a:gridCol>
                <a:gridCol w="411544">
                  <a:extLst>
                    <a:ext uri="{9D8B030D-6E8A-4147-A177-3AD203B41FA5}">
                      <a16:colId xmlns:a16="http://schemas.microsoft.com/office/drawing/2014/main" val="20001"/>
                    </a:ext>
                  </a:extLst>
                </a:gridCol>
                <a:gridCol w="411544">
                  <a:extLst>
                    <a:ext uri="{9D8B030D-6E8A-4147-A177-3AD203B41FA5}">
                      <a16:colId xmlns:a16="http://schemas.microsoft.com/office/drawing/2014/main" val="20002"/>
                    </a:ext>
                  </a:extLst>
                </a:gridCol>
                <a:gridCol w="411544">
                  <a:extLst>
                    <a:ext uri="{9D8B030D-6E8A-4147-A177-3AD203B41FA5}">
                      <a16:colId xmlns:a16="http://schemas.microsoft.com/office/drawing/2014/main" val="20003"/>
                    </a:ext>
                  </a:extLst>
                </a:gridCol>
                <a:gridCol w="411544">
                  <a:extLst>
                    <a:ext uri="{9D8B030D-6E8A-4147-A177-3AD203B41FA5}">
                      <a16:colId xmlns:a16="http://schemas.microsoft.com/office/drawing/2014/main" val="20004"/>
                    </a:ext>
                  </a:extLst>
                </a:gridCol>
                <a:gridCol w="411544">
                  <a:extLst>
                    <a:ext uri="{9D8B030D-6E8A-4147-A177-3AD203B41FA5}">
                      <a16:colId xmlns:a16="http://schemas.microsoft.com/office/drawing/2014/main" val="20005"/>
                    </a:ext>
                  </a:extLst>
                </a:gridCol>
              </a:tblGrid>
              <a:tr h="394654">
                <a:tc>
                  <a:txBody>
                    <a:bodyPr/>
                    <a:lstStyle/>
                    <a:p>
                      <a:pPr algn="ctr"/>
                      <a:r>
                        <a:rPr lang="en-US" altLang="zh-CN" sz="1400" dirty="0"/>
                        <a:t>0</a:t>
                      </a:r>
                      <a:endParaRPr lang="zh-CN" altLang="en-US" sz="1400" dirty="0"/>
                    </a:p>
                  </a:txBody>
                  <a:tcPr anchor="ctr"/>
                </a:tc>
                <a:tc>
                  <a:txBody>
                    <a:bodyPr/>
                    <a:lstStyle/>
                    <a:p>
                      <a:pPr algn="ctr"/>
                      <a:r>
                        <a:rPr lang="en-US" altLang="zh-CN" sz="1400" dirty="0"/>
                        <a:t>0.5</a:t>
                      </a:r>
                      <a:endParaRPr lang="zh-CN" altLang="en-US" sz="1400" dirty="0"/>
                    </a:p>
                  </a:txBody>
                  <a:tcPr anchor="ctr"/>
                </a:tc>
                <a:tc>
                  <a:txBody>
                    <a:bodyPr/>
                    <a:lstStyle/>
                    <a:p>
                      <a:pPr algn="ctr"/>
                      <a:r>
                        <a:rPr lang="en-US" altLang="zh-CN" sz="1400" dirty="0"/>
                        <a:t>…</a:t>
                      </a:r>
                      <a:endParaRPr lang="zh-CN" altLang="en-US" sz="1400" dirty="0"/>
                    </a:p>
                  </a:txBody>
                  <a:tcPr/>
                </a:tc>
                <a:tc>
                  <a:txBody>
                    <a:bodyPr/>
                    <a:lstStyle/>
                    <a:p>
                      <a:pPr algn="ctr"/>
                      <a:r>
                        <a:rPr lang="en-US" altLang="zh-CN" sz="1400" dirty="0"/>
                        <a:t>0</a:t>
                      </a:r>
                      <a:endParaRPr lang="zh-CN" altLang="en-US" sz="1400" dirty="0"/>
                    </a:p>
                  </a:txBody>
                  <a:tcPr anchor="ctr"/>
                </a:tc>
                <a:tc>
                  <a:txBody>
                    <a:bodyPr/>
                    <a:lstStyle/>
                    <a:p>
                      <a:pPr algn="ctr"/>
                      <a:r>
                        <a:rPr lang="en-US" altLang="zh-CN" sz="1400" dirty="0"/>
                        <a:t>…</a:t>
                      </a:r>
                      <a:endParaRPr lang="zh-CN" altLang="en-US" sz="1400" dirty="0"/>
                    </a:p>
                  </a:txBody>
                  <a:tcPr/>
                </a:tc>
                <a:tc>
                  <a:txBody>
                    <a:bodyPr/>
                    <a:lstStyle/>
                    <a:p>
                      <a:pPr algn="ctr"/>
                      <a:r>
                        <a:rPr lang="en-US" altLang="zh-CN" sz="1400" dirty="0"/>
                        <a:t>0.5</a:t>
                      </a:r>
                      <a:endParaRPr lang="zh-CN" altLang="en-US" sz="1400" dirty="0"/>
                    </a:p>
                  </a:txBody>
                  <a:tcPr anchor="ctr"/>
                </a:tc>
                <a:extLst>
                  <a:ext uri="{0D108BD9-81ED-4DB2-BD59-A6C34878D82A}">
                    <a16:rowId xmlns:a16="http://schemas.microsoft.com/office/drawing/2014/main" val="10000"/>
                  </a:ext>
                </a:extLst>
              </a:tr>
              <a:tr h="394654">
                <a:tc>
                  <a:txBody>
                    <a:bodyPr/>
                    <a:lstStyle/>
                    <a:p>
                      <a:pPr algn="ctr"/>
                      <a:r>
                        <a:rPr lang="en-US" altLang="zh-CN" sz="1400" dirty="0"/>
                        <a:t>0.8</a:t>
                      </a:r>
                      <a:endParaRPr lang="zh-CN" altLang="en-US" sz="1400" dirty="0"/>
                    </a:p>
                  </a:txBody>
                  <a:tcPr anchor="ctr"/>
                </a:tc>
                <a:tc>
                  <a:txBody>
                    <a:bodyPr/>
                    <a:lstStyle/>
                    <a:p>
                      <a:pPr algn="ctr"/>
                      <a:r>
                        <a:rPr lang="en-US" altLang="zh-CN" sz="1400" dirty="0"/>
                        <a:t>0.2</a:t>
                      </a:r>
                      <a:endParaRPr lang="zh-CN" altLang="en-US" sz="1400" dirty="0"/>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altLang="zh-CN" sz="1400" dirty="0"/>
                        <a:t>…</a:t>
                      </a:r>
                      <a:endParaRPr lang="zh-CN" altLang="en-US" sz="1400" dirty="0"/>
                    </a:p>
                  </a:txBody>
                  <a:tcPr/>
                </a:tc>
                <a:tc>
                  <a:txBody>
                    <a:bodyPr/>
                    <a:lstStyle/>
                    <a:p>
                      <a:pPr algn="ctr"/>
                      <a:r>
                        <a:rPr lang="en-US" altLang="zh-CN" sz="1400" dirty="0"/>
                        <a:t>0</a:t>
                      </a:r>
                      <a:endParaRPr lang="zh-CN" altLang="en-US" sz="1400" dirty="0"/>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altLang="zh-CN" sz="1400" dirty="0"/>
                        <a:t>…</a:t>
                      </a:r>
                      <a:endParaRPr lang="zh-CN" altLang="en-US" sz="1400" dirty="0"/>
                    </a:p>
                  </a:txBody>
                  <a:tcPr/>
                </a:tc>
                <a:tc>
                  <a:txBody>
                    <a:bodyPr/>
                    <a:lstStyle/>
                    <a:p>
                      <a:pPr algn="ctr"/>
                      <a:r>
                        <a:rPr lang="en-US" altLang="zh-CN" sz="1400" dirty="0"/>
                        <a:t>0</a:t>
                      </a:r>
                      <a:endParaRPr lang="zh-CN" altLang="en-US" sz="1400" dirty="0"/>
                    </a:p>
                  </a:txBody>
                  <a:tcPr anchor="ctr"/>
                </a:tc>
                <a:extLst>
                  <a:ext uri="{0D108BD9-81ED-4DB2-BD59-A6C34878D82A}">
                    <a16:rowId xmlns:a16="http://schemas.microsoft.com/office/drawing/2014/main" val="10001"/>
                  </a:ext>
                </a:extLst>
              </a:tr>
              <a:tr h="394654">
                <a:tc>
                  <a:txBody>
                    <a:bodyPr/>
                    <a:lstStyle/>
                    <a:p>
                      <a:pPr algn="ctr"/>
                      <a:r>
                        <a:rPr lang="en-US" altLang="zh-CN" sz="1400" dirty="0"/>
                        <a:t>0</a:t>
                      </a:r>
                      <a:endParaRPr lang="zh-CN" altLang="en-US" sz="1400" dirty="0"/>
                    </a:p>
                  </a:txBody>
                  <a:tcPr anchor="ctr"/>
                </a:tc>
                <a:tc>
                  <a:txBody>
                    <a:bodyPr/>
                    <a:lstStyle/>
                    <a:p>
                      <a:pPr algn="ctr"/>
                      <a:r>
                        <a:rPr lang="en-US" altLang="zh-CN" sz="1400" dirty="0"/>
                        <a:t>0</a:t>
                      </a:r>
                      <a:endParaRPr lang="zh-CN" altLang="en-US" sz="1400" dirty="0"/>
                    </a:p>
                  </a:txBody>
                  <a:tcPr anchor="ctr"/>
                </a:tc>
                <a:tc>
                  <a:txBody>
                    <a:bodyPr/>
                    <a:lstStyle/>
                    <a:p>
                      <a:pPr algn="ctr"/>
                      <a:r>
                        <a:rPr lang="en-US" altLang="zh-CN" sz="1400" dirty="0"/>
                        <a:t>…</a:t>
                      </a:r>
                      <a:endParaRPr lang="zh-CN" altLang="en-US" sz="1400" dirty="0"/>
                    </a:p>
                  </a:txBody>
                  <a:tcPr/>
                </a:tc>
                <a:tc>
                  <a:txBody>
                    <a:bodyPr/>
                    <a:lstStyle/>
                    <a:p>
                      <a:pPr algn="ctr"/>
                      <a:r>
                        <a:rPr lang="en-US" altLang="zh-CN" sz="1400" dirty="0"/>
                        <a:t>0.4</a:t>
                      </a:r>
                      <a:endParaRPr lang="zh-CN" altLang="en-US" sz="1400" dirty="0"/>
                    </a:p>
                  </a:txBody>
                  <a:tcPr anchor="ctr"/>
                </a:tc>
                <a:tc>
                  <a:txBody>
                    <a:bodyPr/>
                    <a:lstStyle/>
                    <a:p>
                      <a:pPr algn="ctr"/>
                      <a:r>
                        <a:rPr lang="en-US" altLang="zh-CN" sz="1400" dirty="0"/>
                        <a:t>…</a:t>
                      </a:r>
                      <a:endParaRPr lang="zh-CN" altLang="en-US" sz="1400" dirty="0"/>
                    </a:p>
                  </a:txBody>
                  <a:tcPr/>
                </a:tc>
                <a:tc>
                  <a:txBody>
                    <a:bodyPr/>
                    <a:lstStyle/>
                    <a:p>
                      <a:pPr algn="ctr"/>
                      <a:r>
                        <a:rPr lang="en-US" altLang="zh-CN" sz="1400" dirty="0"/>
                        <a:t>0</a:t>
                      </a:r>
                      <a:endParaRPr lang="zh-CN" altLang="en-US" sz="1400" dirty="0"/>
                    </a:p>
                  </a:txBody>
                  <a:tcPr anchor="ctr"/>
                </a:tc>
                <a:extLst>
                  <a:ext uri="{0D108BD9-81ED-4DB2-BD59-A6C34878D82A}">
                    <a16:rowId xmlns:a16="http://schemas.microsoft.com/office/drawing/2014/main" val="10002"/>
                  </a:ext>
                </a:extLst>
              </a:tr>
              <a:tr h="394654">
                <a:tc>
                  <a:txBody>
                    <a:bodyPr/>
                    <a:lstStyle/>
                    <a:p>
                      <a:pPr algn="ctr"/>
                      <a:r>
                        <a:rPr lang="en-US" altLang="zh-CN" sz="1400" dirty="0"/>
                        <a:t> …</a:t>
                      </a:r>
                      <a:endParaRPr lang="zh-CN" altLang="en-US" sz="1400" dirty="0"/>
                    </a:p>
                  </a:txBody>
                  <a:tcPr vert="eaVert"/>
                </a:tc>
                <a:tc>
                  <a:txBody>
                    <a:bodyPr/>
                    <a:lstStyle/>
                    <a:p>
                      <a:pPr algn="ctr"/>
                      <a:r>
                        <a:rPr lang="en-US" altLang="zh-CN" sz="1400" dirty="0"/>
                        <a:t> …</a:t>
                      </a:r>
                      <a:endParaRPr lang="zh-CN" altLang="en-US" sz="1400" dirty="0"/>
                    </a:p>
                  </a:txBody>
                  <a:tcPr vert="eaVert" anchor="ctr"/>
                </a:tc>
                <a:tc>
                  <a:txBody>
                    <a:bodyPr/>
                    <a:lstStyle/>
                    <a:p>
                      <a:pPr algn="ctr"/>
                      <a:r>
                        <a:rPr lang="en-US" altLang="zh-CN" sz="1400" dirty="0"/>
                        <a:t>…</a:t>
                      </a:r>
                      <a:endParaRPr lang="zh-CN" altLang="en-US" sz="14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altLang="zh-CN" sz="1400" dirty="0"/>
                        <a:t> …</a:t>
                      </a:r>
                      <a:endParaRPr lang="zh-CN" altLang="en-US" sz="1400" dirty="0"/>
                    </a:p>
                  </a:txBody>
                  <a:tcPr vert="eaVert" anchor="ctr"/>
                </a:tc>
                <a:tc>
                  <a:txBody>
                    <a:bodyPr/>
                    <a:lstStyle/>
                    <a:p>
                      <a:pPr algn="ctr"/>
                      <a:r>
                        <a:rPr lang="en-US" altLang="zh-CN" sz="1400" dirty="0"/>
                        <a:t>…</a:t>
                      </a:r>
                      <a:endParaRPr lang="zh-CN" altLang="en-US" sz="1400" dirty="0"/>
                    </a:p>
                  </a:txBody>
                  <a:tcPr/>
                </a:tc>
                <a:tc>
                  <a:txBody>
                    <a:bodyPr/>
                    <a:lstStyle/>
                    <a:p>
                      <a:pPr algn="ctr"/>
                      <a:r>
                        <a:rPr lang="en-US" altLang="zh-CN" sz="1400" dirty="0"/>
                        <a:t> …</a:t>
                      </a:r>
                      <a:endParaRPr lang="zh-CN" altLang="en-US" sz="1400" dirty="0"/>
                    </a:p>
                  </a:txBody>
                  <a:tcPr vert="eaVert" anchor="ctr"/>
                </a:tc>
                <a:extLst>
                  <a:ext uri="{0D108BD9-81ED-4DB2-BD59-A6C34878D82A}">
                    <a16:rowId xmlns:a16="http://schemas.microsoft.com/office/drawing/2014/main" val="10003"/>
                  </a:ext>
                </a:extLst>
              </a:tr>
              <a:tr h="394654">
                <a:tc>
                  <a:txBody>
                    <a:bodyPr/>
                    <a:lstStyle/>
                    <a:p>
                      <a:pPr algn="ctr"/>
                      <a:r>
                        <a:rPr lang="en-US" altLang="zh-CN" sz="1400" dirty="0"/>
                        <a:t>0</a:t>
                      </a:r>
                      <a:endParaRPr lang="zh-CN" altLang="en-US" sz="1400" dirty="0"/>
                    </a:p>
                  </a:txBody>
                  <a:tcPr anchor="ctr"/>
                </a:tc>
                <a:tc>
                  <a:txBody>
                    <a:bodyPr/>
                    <a:lstStyle/>
                    <a:p>
                      <a:pPr algn="ctr"/>
                      <a:r>
                        <a:rPr lang="en-US" altLang="zh-CN" sz="1400" dirty="0"/>
                        <a:t>0</a:t>
                      </a:r>
                      <a:endParaRPr lang="zh-CN" altLang="en-US" sz="1400" dirty="0"/>
                    </a:p>
                  </a:txBody>
                  <a:tcPr anchor="ctr"/>
                </a:tc>
                <a:tc>
                  <a:txBody>
                    <a:bodyPr/>
                    <a:lstStyle/>
                    <a:p>
                      <a:pPr algn="ctr"/>
                      <a:r>
                        <a:rPr lang="en-US" altLang="zh-CN" sz="1400" dirty="0"/>
                        <a:t>…</a:t>
                      </a:r>
                      <a:endParaRPr lang="zh-CN" altLang="en-US" sz="1400" dirty="0"/>
                    </a:p>
                  </a:txBody>
                  <a:tcPr/>
                </a:tc>
                <a:tc>
                  <a:txBody>
                    <a:bodyPr/>
                    <a:lstStyle/>
                    <a:p>
                      <a:pPr algn="ctr"/>
                      <a:r>
                        <a:rPr lang="en-US" altLang="zh-CN" sz="1400" dirty="0"/>
                        <a:t>0.9</a:t>
                      </a:r>
                      <a:endParaRPr lang="zh-CN" altLang="en-US" sz="1400" dirty="0"/>
                    </a:p>
                  </a:txBody>
                  <a:tcPr anchor="ctr"/>
                </a:tc>
                <a:tc>
                  <a:txBody>
                    <a:bodyPr/>
                    <a:lstStyle/>
                    <a:p>
                      <a:pPr algn="ctr"/>
                      <a:r>
                        <a:rPr lang="en-US" altLang="zh-CN" sz="1400" dirty="0"/>
                        <a:t>…</a:t>
                      </a:r>
                      <a:endParaRPr lang="zh-CN" altLang="en-US" sz="1400" dirty="0"/>
                    </a:p>
                  </a:txBody>
                  <a:tcPr/>
                </a:tc>
                <a:tc>
                  <a:txBody>
                    <a:bodyPr/>
                    <a:lstStyle/>
                    <a:p>
                      <a:pPr algn="ctr"/>
                      <a:r>
                        <a:rPr lang="en-US" altLang="zh-CN" sz="1400" dirty="0"/>
                        <a:t>0.1</a:t>
                      </a:r>
                      <a:endParaRPr lang="zh-CN" altLang="en-US" sz="1400" dirty="0"/>
                    </a:p>
                  </a:txBody>
                  <a:tcPr anchor="ctr"/>
                </a:tc>
                <a:extLst>
                  <a:ext uri="{0D108BD9-81ED-4DB2-BD59-A6C34878D82A}">
                    <a16:rowId xmlns:a16="http://schemas.microsoft.com/office/drawing/2014/main" val="10004"/>
                  </a:ext>
                </a:extLst>
              </a:tr>
            </a:tbl>
          </a:graphicData>
        </a:graphic>
      </p:graphicFrame>
      <p:sp>
        <p:nvSpPr>
          <p:cNvPr id="18" name="文本框 17"/>
          <p:cNvSpPr txBox="1"/>
          <p:nvPr/>
        </p:nvSpPr>
        <p:spPr>
          <a:xfrm>
            <a:off x="2983530" y="4270739"/>
            <a:ext cx="401072" cy="338554"/>
          </a:xfrm>
          <a:prstGeom prst="rect">
            <a:avLst/>
          </a:prstGeom>
          <a:noFill/>
        </p:spPr>
        <p:txBody>
          <a:bodyPr wrap="none" rtlCol="0">
            <a:spAutoFit/>
          </a:bodyPr>
          <a:lstStyle/>
          <a:p>
            <a:r>
              <a:rPr lang="en-US" altLang="zh-CN" sz="1600" i="1" dirty="0">
                <a:latin typeface="Times New Roman" panose="02020603050405020304" charset="0"/>
                <a:cs typeface="Times New Roman" panose="02020603050405020304" charset="0"/>
              </a:rPr>
              <a:t>D</a:t>
            </a:r>
            <a:r>
              <a:rPr lang="en-US" altLang="zh-CN" sz="1600" baseline="-25000" dirty="0">
                <a:latin typeface="Times New Roman" panose="02020603050405020304" charset="0"/>
                <a:cs typeface="Times New Roman" panose="02020603050405020304" charset="0"/>
              </a:rPr>
              <a:t>1</a:t>
            </a:r>
            <a:endParaRPr lang="zh-CN" altLang="en-US" sz="1600" baseline="-25000" dirty="0">
              <a:latin typeface="Times New Roman" panose="02020603050405020304" charset="0"/>
              <a:cs typeface="Times New Roman" panose="02020603050405020304" charset="0"/>
            </a:endParaRPr>
          </a:p>
        </p:txBody>
      </p:sp>
      <p:sp>
        <p:nvSpPr>
          <p:cNvPr id="19" name="文本框 18"/>
          <p:cNvSpPr txBox="1"/>
          <p:nvPr/>
        </p:nvSpPr>
        <p:spPr>
          <a:xfrm>
            <a:off x="3390577" y="4270739"/>
            <a:ext cx="401072" cy="338554"/>
          </a:xfrm>
          <a:prstGeom prst="rect">
            <a:avLst/>
          </a:prstGeom>
          <a:noFill/>
        </p:spPr>
        <p:txBody>
          <a:bodyPr wrap="none" rtlCol="0">
            <a:spAutoFit/>
          </a:bodyPr>
          <a:lstStyle/>
          <a:p>
            <a:r>
              <a:rPr lang="en-US" altLang="zh-CN" sz="1600" i="1" dirty="0">
                <a:latin typeface="Times New Roman" panose="02020603050405020304" charset="0"/>
                <a:cs typeface="Times New Roman" panose="02020603050405020304" charset="0"/>
              </a:rPr>
              <a:t>D</a:t>
            </a:r>
            <a:r>
              <a:rPr lang="en-US" altLang="zh-CN" sz="1600" baseline="-25000" dirty="0">
                <a:latin typeface="Times New Roman" panose="02020603050405020304" charset="0"/>
                <a:cs typeface="Times New Roman" panose="02020603050405020304" charset="0"/>
              </a:rPr>
              <a:t>2</a:t>
            </a:r>
            <a:endParaRPr lang="zh-CN" altLang="en-US" sz="1600" baseline="-25000" dirty="0">
              <a:latin typeface="Times New Roman" panose="02020603050405020304" charset="0"/>
              <a:cs typeface="Times New Roman" panose="02020603050405020304" charset="0"/>
            </a:endParaRPr>
          </a:p>
        </p:txBody>
      </p:sp>
      <p:sp>
        <p:nvSpPr>
          <p:cNvPr id="20" name="文本框 19"/>
          <p:cNvSpPr txBox="1"/>
          <p:nvPr/>
        </p:nvSpPr>
        <p:spPr>
          <a:xfrm>
            <a:off x="4235527" y="4270739"/>
            <a:ext cx="370614" cy="338554"/>
          </a:xfrm>
          <a:prstGeom prst="rect">
            <a:avLst/>
          </a:prstGeom>
          <a:noFill/>
        </p:spPr>
        <p:txBody>
          <a:bodyPr wrap="none" rtlCol="0">
            <a:spAutoFit/>
          </a:bodyPr>
          <a:lstStyle/>
          <a:p>
            <a:r>
              <a:rPr lang="en-US" altLang="zh-CN" sz="1600" i="1" dirty="0" err="1">
                <a:latin typeface="Times New Roman" panose="02020603050405020304" charset="0"/>
                <a:cs typeface="Times New Roman" panose="02020603050405020304" charset="0"/>
              </a:rPr>
              <a:t>D</a:t>
            </a:r>
            <a:r>
              <a:rPr lang="en-US" altLang="zh-CN" sz="1600" i="1" baseline="-25000" dirty="0" err="1">
                <a:latin typeface="Times New Roman" panose="02020603050405020304" charset="0"/>
                <a:cs typeface="Times New Roman" panose="02020603050405020304" charset="0"/>
              </a:rPr>
              <a:t>j</a:t>
            </a:r>
            <a:endParaRPr lang="zh-CN" altLang="en-US" sz="1600" i="1" baseline="-25000" dirty="0">
              <a:latin typeface="Times New Roman" panose="02020603050405020304" charset="0"/>
              <a:cs typeface="Times New Roman" panose="02020603050405020304" charset="0"/>
            </a:endParaRPr>
          </a:p>
        </p:txBody>
      </p:sp>
      <p:sp>
        <p:nvSpPr>
          <p:cNvPr id="23" name="文本框 22"/>
          <p:cNvSpPr txBox="1"/>
          <p:nvPr/>
        </p:nvSpPr>
        <p:spPr>
          <a:xfrm>
            <a:off x="2638227" y="4665146"/>
            <a:ext cx="322524" cy="338554"/>
          </a:xfrm>
          <a:prstGeom prst="rect">
            <a:avLst/>
          </a:prstGeom>
          <a:noFill/>
        </p:spPr>
        <p:txBody>
          <a:bodyPr wrap="none" rtlCol="0">
            <a:spAutoFit/>
          </a:bodyPr>
          <a:lstStyle/>
          <a:p>
            <a:r>
              <a:rPr lang="en-US" altLang="zh-CN" sz="1600" i="1" dirty="0">
                <a:latin typeface="Times New Roman" panose="02020603050405020304" charset="0"/>
                <a:cs typeface="Times New Roman" panose="02020603050405020304" charset="0"/>
              </a:rPr>
              <a:t>I</a:t>
            </a:r>
            <a:r>
              <a:rPr lang="en-US" altLang="zh-CN" sz="1600" baseline="-25000" dirty="0">
                <a:latin typeface="Times New Roman" panose="02020603050405020304" charset="0"/>
                <a:cs typeface="Times New Roman" panose="02020603050405020304" charset="0"/>
              </a:rPr>
              <a:t>1</a:t>
            </a:r>
            <a:endParaRPr lang="zh-CN" altLang="en-US" sz="1600" baseline="-25000" dirty="0">
              <a:latin typeface="Times New Roman" panose="02020603050405020304" charset="0"/>
              <a:cs typeface="Times New Roman" panose="02020603050405020304" charset="0"/>
            </a:endParaRPr>
          </a:p>
        </p:txBody>
      </p:sp>
      <p:sp>
        <p:nvSpPr>
          <p:cNvPr id="24" name="文本框 23"/>
          <p:cNvSpPr txBox="1"/>
          <p:nvPr/>
        </p:nvSpPr>
        <p:spPr>
          <a:xfrm>
            <a:off x="2640157" y="5060616"/>
            <a:ext cx="322524" cy="338554"/>
          </a:xfrm>
          <a:prstGeom prst="rect">
            <a:avLst/>
          </a:prstGeom>
          <a:noFill/>
        </p:spPr>
        <p:txBody>
          <a:bodyPr wrap="none" rtlCol="0">
            <a:spAutoFit/>
          </a:bodyPr>
          <a:lstStyle/>
          <a:p>
            <a:r>
              <a:rPr lang="en-US" altLang="zh-CN" sz="1600" i="1" dirty="0">
                <a:latin typeface="Times New Roman" panose="02020603050405020304" charset="0"/>
                <a:cs typeface="Times New Roman" panose="02020603050405020304" charset="0"/>
              </a:rPr>
              <a:t>I</a:t>
            </a:r>
            <a:r>
              <a:rPr lang="en-US" altLang="zh-CN" sz="1600" baseline="-25000" dirty="0">
                <a:latin typeface="Times New Roman" panose="02020603050405020304" charset="0"/>
                <a:cs typeface="Times New Roman" panose="02020603050405020304" charset="0"/>
              </a:rPr>
              <a:t>2</a:t>
            </a:r>
            <a:endParaRPr lang="zh-CN" altLang="en-US" sz="1600" baseline="-25000" dirty="0">
              <a:latin typeface="Times New Roman" panose="02020603050405020304" charset="0"/>
              <a:cs typeface="Times New Roman" panose="02020603050405020304" charset="0"/>
            </a:endParaRPr>
          </a:p>
        </p:txBody>
      </p:sp>
      <p:sp>
        <p:nvSpPr>
          <p:cNvPr id="25" name="文本框 24"/>
          <p:cNvSpPr txBox="1"/>
          <p:nvPr/>
        </p:nvSpPr>
        <p:spPr>
          <a:xfrm>
            <a:off x="2628581" y="5454155"/>
            <a:ext cx="322524" cy="338554"/>
          </a:xfrm>
          <a:prstGeom prst="rect">
            <a:avLst/>
          </a:prstGeom>
          <a:noFill/>
        </p:spPr>
        <p:txBody>
          <a:bodyPr wrap="none" rtlCol="0">
            <a:spAutoFit/>
          </a:bodyPr>
          <a:lstStyle/>
          <a:p>
            <a:r>
              <a:rPr lang="en-US" altLang="zh-CN" sz="1600" i="1" dirty="0">
                <a:latin typeface="Times New Roman" panose="02020603050405020304" charset="0"/>
                <a:cs typeface="Times New Roman" panose="02020603050405020304" charset="0"/>
              </a:rPr>
              <a:t>I</a:t>
            </a:r>
            <a:r>
              <a:rPr lang="en-US" altLang="zh-CN" sz="1600" baseline="-25000" dirty="0">
                <a:latin typeface="Times New Roman" panose="02020603050405020304" charset="0"/>
                <a:cs typeface="Times New Roman" panose="02020603050405020304" charset="0"/>
              </a:rPr>
              <a:t>3</a:t>
            </a:r>
            <a:endParaRPr lang="zh-CN" altLang="en-US" sz="1600" baseline="-25000" dirty="0">
              <a:latin typeface="Times New Roman" panose="02020603050405020304" charset="0"/>
              <a:cs typeface="Times New Roman" panose="02020603050405020304" charset="0"/>
            </a:endParaRPr>
          </a:p>
        </p:txBody>
      </p:sp>
      <p:sp>
        <p:nvSpPr>
          <p:cNvPr id="28" name="文本框 27"/>
          <p:cNvSpPr txBox="1"/>
          <p:nvPr/>
        </p:nvSpPr>
        <p:spPr>
          <a:xfrm>
            <a:off x="2595788" y="6254729"/>
            <a:ext cx="367408" cy="338554"/>
          </a:xfrm>
          <a:prstGeom prst="rect">
            <a:avLst/>
          </a:prstGeom>
          <a:noFill/>
        </p:spPr>
        <p:txBody>
          <a:bodyPr wrap="none" rtlCol="0">
            <a:spAutoFit/>
          </a:bodyPr>
          <a:lstStyle/>
          <a:p>
            <a:r>
              <a:rPr lang="en-US" altLang="zh-CN" sz="1600" i="1" dirty="0">
                <a:latin typeface="Times New Roman" panose="02020603050405020304" charset="0"/>
                <a:cs typeface="Times New Roman" panose="02020603050405020304" charset="0"/>
              </a:rPr>
              <a:t>I</a:t>
            </a:r>
            <a:r>
              <a:rPr lang="en-US" altLang="zh-CN" sz="1600" i="1" baseline="-25000" dirty="0">
                <a:latin typeface="Times New Roman" panose="02020603050405020304" charset="0"/>
                <a:cs typeface="Times New Roman" panose="02020603050405020304" charset="0"/>
              </a:rPr>
              <a:t>M</a:t>
            </a:r>
            <a:endParaRPr lang="zh-CN" altLang="en-US" sz="1600" i="1" baseline="-25000" dirty="0">
              <a:latin typeface="Times New Roman" panose="02020603050405020304" charset="0"/>
              <a:cs typeface="Times New Roman" panose="02020603050405020304" charset="0"/>
            </a:endParaRPr>
          </a:p>
        </p:txBody>
      </p:sp>
      <p:sp>
        <p:nvSpPr>
          <p:cNvPr id="29" name="右箭头 28"/>
          <p:cNvSpPr/>
          <p:nvPr/>
        </p:nvSpPr>
        <p:spPr>
          <a:xfrm>
            <a:off x="5561414" y="5423403"/>
            <a:ext cx="59551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1" name="文本框 30"/>
          <p:cNvSpPr txBox="1"/>
          <p:nvPr/>
        </p:nvSpPr>
        <p:spPr>
          <a:xfrm>
            <a:off x="6414301" y="4257255"/>
            <a:ext cx="401072" cy="338554"/>
          </a:xfrm>
          <a:prstGeom prst="rect">
            <a:avLst/>
          </a:prstGeom>
          <a:noFill/>
        </p:spPr>
        <p:txBody>
          <a:bodyPr wrap="none" rtlCol="0">
            <a:spAutoFit/>
          </a:bodyPr>
          <a:lstStyle/>
          <a:p>
            <a:r>
              <a:rPr lang="en-US" altLang="zh-CN" sz="1600" i="1" dirty="0">
                <a:latin typeface="Times New Roman" panose="02020603050405020304" charset="0"/>
                <a:cs typeface="Times New Roman" panose="02020603050405020304" charset="0"/>
              </a:rPr>
              <a:t>D</a:t>
            </a:r>
            <a:r>
              <a:rPr lang="en-US" altLang="zh-CN" sz="1600" baseline="-25000" dirty="0">
                <a:latin typeface="Times New Roman" panose="02020603050405020304" charset="0"/>
                <a:cs typeface="Times New Roman" panose="02020603050405020304" charset="0"/>
              </a:rPr>
              <a:t>1</a:t>
            </a:r>
            <a:endParaRPr lang="zh-CN" altLang="en-US" sz="1600" baseline="-25000" dirty="0">
              <a:latin typeface="Times New Roman" panose="02020603050405020304" charset="0"/>
              <a:cs typeface="Times New Roman" panose="02020603050405020304" charset="0"/>
            </a:endParaRPr>
          </a:p>
        </p:txBody>
      </p:sp>
      <p:sp>
        <p:nvSpPr>
          <p:cNvPr id="32" name="文本框 31"/>
          <p:cNvSpPr txBox="1"/>
          <p:nvPr/>
        </p:nvSpPr>
        <p:spPr>
          <a:xfrm>
            <a:off x="6879223" y="4257255"/>
            <a:ext cx="401072" cy="338554"/>
          </a:xfrm>
          <a:prstGeom prst="rect">
            <a:avLst/>
          </a:prstGeom>
          <a:noFill/>
        </p:spPr>
        <p:txBody>
          <a:bodyPr wrap="none" rtlCol="0">
            <a:spAutoFit/>
          </a:bodyPr>
          <a:lstStyle/>
          <a:p>
            <a:r>
              <a:rPr lang="en-US" altLang="zh-CN" sz="1600" i="1" dirty="0">
                <a:latin typeface="Times New Roman" panose="02020603050405020304" charset="0"/>
                <a:cs typeface="Times New Roman" panose="02020603050405020304" charset="0"/>
              </a:rPr>
              <a:t>D</a:t>
            </a:r>
            <a:r>
              <a:rPr lang="en-US" altLang="zh-CN" sz="1600" baseline="-25000" dirty="0">
                <a:latin typeface="Times New Roman" panose="02020603050405020304" charset="0"/>
                <a:cs typeface="Times New Roman" panose="02020603050405020304" charset="0"/>
              </a:rPr>
              <a:t>2</a:t>
            </a:r>
            <a:endParaRPr lang="zh-CN" altLang="en-US" sz="1600" baseline="-25000" dirty="0">
              <a:latin typeface="Times New Roman" panose="02020603050405020304" charset="0"/>
              <a:cs typeface="Times New Roman" panose="02020603050405020304" charset="0"/>
            </a:endParaRPr>
          </a:p>
        </p:txBody>
      </p:sp>
      <p:sp>
        <p:nvSpPr>
          <p:cNvPr id="33" name="文本框 32"/>
          <p:cNvSpPr txBox="1"/>
          <p:nvPr/>
        </p:nvSpPr>
        <p:spPr>
          <a:xfrm>
            <a:off x="7724173" y="4257255"/>
            <a:ext cx="370614" cy="338554"/>
          </a:xfrm>
          <a:prstGeom prst="rect">
            <a:avLst/>
          </a:prstGeom>
          <a:noFill/>
        </p:spPr>
        <p:txBody>
          <a:bodyPr wrap="none" rtlCol="0">
            <a:spAutoFit/>
          </a:bodyPr>
          <a:lstStyle/>
          <a:p>
            <a:r>
              <a:rPr lang="en-US" altLang="zh-CN" sz="1600" i="1" dirty="0" err="1">
                <a:latin typeface="Times New Roman" panose="02020603050405020304" charset="0"/>
                <a:cs typeface="Times New Roman" panose="02020603050405020304" charset="0"/>
              </a:rPr>
              <a:t>D</a:t>
            </a:r>
            <a:r>
              <a:rPr lang="en-US" altLang="zh-CN" sz="1600" i="1" baseline="-25000" dirty="0" err="1">
                <a:latin typeface="Times New Roman" panose="02020603050405020304" charset="0"/>
                <a:cs typeface="Times New Roman" panose="02020603050405020304" charset="0"/>
              </a:rPr>
              <a:t>j</a:t>
            </a:r>
            <a:endParaRPr lang="zh-CN" altLang="en-US" sz="1600" i="1" baseline="-25000" dirty="0">
              <a:latin typeface="Times New Roman" panose="02020603050405020304" charset="0"/>
              <a:cs typeface="Times New Roman" panose="02020603050405020304" charset="0"/>
            </a:endParaRPr>
          </a:p>
        </p:txBody>
      </p:sp>
      <p:graphicFrame>
        <p:nvGraphicFramePr>
          <p:cNvPr id="39" name="表格 38"/>
          <p:cNvGraphicFramePr>
            <a:graphicFrameLocks noGrp="1"/>
          </p:cNvGraphicFramePr>
          <p:nvPr/>
        </p:nvGraphicFramePr>
        <p:xfrm>
          <a:off x="6434931" y="4832749"/>
          <a:ext cx="411544" cy="609600"/>
        </p:xfrm>
        <a:graphic>
          <a:graphicData uri="http://schemas.openxmlformats.org/drawingml/2006/table">
            <a:tbl>
              <a:tblPr firstRow="1" bandRow="1">
                <a:tableStyleId>{5940675A-B579-460E-94D1-54222C63F5DA}</a:tableStyleId>
              </a:tblPr>
              <a:tblGrid>
                <a:gridCol w="411544">
                  <a:extLst>
                    <a:ext uri="{9D8B030D-6E8A-4147-A177-3AD203B41FA5}">
                      <a16:colId xmlns:a16="http://schemas.microsoft.com/office/drawing/2014/main" val="20000"/>
                    </a:ext>
                  </a:extLst>
                </a:gridCol>
              </a:tblGrid>
              <a:tr h="197327">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altLang="zh-CN" sz="1400" i="1" dirty="0">
                          <a:latin typeface="Times New Roman" panose="02020603050405020304" charset="0"/>
                          <a:cs typeface="Times New Roman" panose="02020603050405020304" charset="0"/>
                        </a:rPr>
                        <a:t>I</a:t>
                      </a:r>
                      <a:r>
                        <a:rPr lang="en-US" altLang="zh-CN" sz="1400" baseline="-25000" dirty="0">
                          <a:latin typeface="Times New Roman" panose="02020603050405020304" charset="0"/>
                          <a:cs typeface="Times New Roman" panose="02020603050405020304" charset="0"/>
                        </a:rPr>
                        <a:t>2</a:t>
                      </a:r>
                      <a:endParaRPr lang="zh-CN" altLang="en-US" sz="1400" baseline="-25000" dirty="0">
                        <a:latin typeface="Times New Roman" panose="02020603050405020304" charset="0"/>
                        <a:cs typeface="Times New Roman" panose="02020603050405020304" charset="0"/>
                      </a:endParaRPr>
                    </a:p>
                  </a:txBody>
                  <a:tcPr anchor="ctr"/>
                </a:tc>
                <a:extLst>
                  <a:ext uri="{0D108BD9-81ED-4DB2-BD59-A6C34878D82A}">
                    <a16:rowId xmlns:a16="http://schemas.microsoft.com/office/drawing/2014/main" val="10000"/>
                  </a:ext>
                </a:extLst>
              </a:tr>
              <a:tr h="197327">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altLang="zh-CN" sz="1400" dirty="0"/>
                        <a:t>0.8</a:t>
                      </a:r>
                      <a:endParaRPr lang="zh-CN" altLang="en-US" sz="1400" dirty="0"/>
                    </a:p>
                  </a:txBody>
                  <a:tcPr anchor="ctr"/>
                </a:tc>
                <a:extLst>
                  <a:ext uri="{0D108BD9-81ED-4DB2-BD59-A6C34878D82A}">
                    <a16:rowId xmlns:a16="http://schemas.microsoft.com/office/drawing/2014/main" val="10001"/>
                  </a:ext>
                </a:extLst>
              </a:tr>
            </a:tbl>
          </a:graphicData>
        </a:graphic>
      </p:graphicFrame>
      <p:cxnSp>
        <p:nvCxnSpPr>
          <p:cNvPr id="41" name="直接箭头连接符 40"/>
          <p:cNvCxnSpPr>
            <a:stCxn id="31" idx="2"/>
          </p:cNvCxnSpPr>
          <p:nvPr/>
        </p:nvCxnSpPr>
        <p:spPr>
          <a:xfrm>
            <a:off x="6614837" y="4595809"/>
            <a:ext cx="13625" cy="2385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2669005" y="5874273"/>
            <a:ext cx="430887" cy="297517"/>
          </a:xfrm>
          <a:prstGeom prst="rect">
            <a:avLst/>
          </a:prstGeom>
        </p:spPr>
        <p:txBody>
          <a:bodyPr vert="eaVert" wrap="none">
            <a:spAutoFit/>
          </a:bodyPr>
          <a:lstStyle/>
          <a:p>
            <a:pPr algn="ctr"/>
            <a:r>
              <a:rPr lang="en-US" altLang="zh-CN" sz="1600" dirty="0"/>
              <a:t>…</a:t>
            </a:r>
            <a:endParaRPr lang="zh-CN" altLang="en-US" sz="1600" dirty="0"/>
          </a:p>
        </p:txBody>
      </p:sp>
      <p:sp>
        <p:nvSpPr>
          <p:cNvPr id="48" name="矩形 47"/>
          <p:cNvSpPr/>
          <p:nvPr/>
        </p:nvSpPr>
        <p:spPr>
          <a:xfrm>
            <a:off x="3816859" y="4216530"/>
            <a:ext cx="389851" cy="338554"/>
          </a:xfrm>
          <a:prstGeom prst="rect">
            <a:avLst/>
          </a:prstGeom>
        </p:spPr>
        <p:txBody>
          <a:bodyPr wrap="none">
            <a:spAutoFit/>
          </a:bodyPr>
          <a:lstStyle/>
          <a:p>
            <a:pPr algn="ctr"/>
            <a:r>
              <a:rPr lang="en-US" altLang="zh-CN" sz="1600" dirty="0"/>
              <a:t>…</a:t>
            </a:r>
            <a:endParaRPr lang="zh-CN" altLang="en-US" sz="1600" dirty="0"/>
          </a:p>
        </p:txBody>
      </p:sp>
      <p:sp>
        <p:nvSpPr>
          <p:cNvPr id="49" name="矩形 48"/>
          <p:cNvSpPr/>
          <p:nvPr/>
        </p:nvSpPr>
        <p:spPr>
          <a:xfrm>
            <a:off x="4606943" y="4210470"/>
            <a:ext cx="389851" cy="338554"/>
          </a:xfrm>
          <a:prstGeom prst="rect">
            <a:avLst/>
          </a:prstGeom>
        </p:spPr>
        <p:txBody>
          <a:bodyPr wrap="none">
            <a:spAutoFit/>
          </a:bodyPr>
          <a:lstStyle/>
          <a:p>
            <a:pPr algn="ctr"/>
            <a:r>
              <a:rPr lang="en-US" altLang="zh-CN" sz="1600" dirty="0"/>
              <a:t>…</a:t>
            </a:r>
            <a:endParaRPr lang="zh-CN" altLang="en-US" sz="1600" dirty="0"/>
          </a:p>
        </p:txBody>
      </p:sp>
      <p:graphicFrame>
        <p:nvGraphicFramePr>
          <p:cNvPr id="50" name="表格 49"/>
          <p:cNvGraphicFramePr>
            <a:graphicFrameLocks noGrp="1"/>
          </p:cNvGraphicFramePr>
          <p:nvPr/>
        </p:nvGraphicFramePr>
        <p:xfrm>
          <a:off x="6899850" y="4834674"/>
          <a:ext cx="411544" cy="609600"/>
        </p:xfrm>
        <a:graphic>
          <a:graphicData uri="http://schemas.openxmlformats.org/drawingml/2006/table">
            <a:tbl>
              <a:tblPr firstRow="1" bandRow="1">
                <a:tableStyleId>{5940675A-B579-460E-94D1-54222C63F5DA}</a:tableStyleId>
              </a:tblPr>
              <a:tblGrid>
                <a:gridCol w="411544">
                  <a:extLst>
                    <a:ext uri="{9D8B030D-6E8A-4147-A177-3AD203B41FA5}">
                      <a16:colId xmlns:a16="http://schemas.microsoft.com/office/drawing/2014/main" val="20000"/>
                    </a:ext>
                  </a:extLst>
                </a:gridCol>
              </a:tblGrid>
              <a:tr h="197327">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altLang="zh-CN" sz="1400" i="1" dirty="0">
                          <a:latin typeface="Times New Roman" panose="02020603050405020304" charset="0"/>
                          <a:cs typeface="Times New Roman" panose="02020603050405020304" charset="0"/>
                        </a:rPr>
                        <a:t>I</a:t>
                      </a:r>
                      <a:r>
                        <a:rPr lang="en-US" altLang="zh-CN" sz="1400" baseline="-25000" dirty="0">
                          <a:latin typeface="Times New Roman" panose="02020603050405020304" charset="0"/>
                          <a:cs typeface="Times New Roman" panose="02020603050405020304" charset="0"/>
                        </a:rPr>
                        <a:t>1</a:t>
                      </a:r>
                      <a:endParaRPr lang="zh-CN" altLang="en-US" sz="1400" baseline="-25000" dirty="0">
                        <a:latin typeface="Times New Roman" panose="02020603050405020304" charset="0"/>
                        <a:cs typeface="Times New Roman" panose="02020603050405020304" charset="0"/>
                      </a:endParaRPr>
                    </a:p>
                  </a:txBody>
                  <a:tcPr anchor="ctr"/>
                </a:tc>
                <a:extLst>
                  <a:ext uri="{0D108BD9-81ED-4DB2-BD59-A6C34878D82A}">
                    <a16:rowId xmlns:a16="http://schemas.microsoft.com/office/drawing/2014/main" val="10000"/>
                  </a:ext>
                </a:extLst>
              </a:tr>
              <a:tr h="197327">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altLang="zh-CN" sz="1400" dirty="0"/>
                        <a:t>0.5</a:t>
                      </a:r>
                      <a:endParaRPr lang="zh-CN" altLang="en-US" sz="1400" dirty="0"/>
                    </a:p>
                  </a:txBody>
                  <a:tcPr anchor="ctr"/>
                </a:tc>
                <a:extLst>
                  <a:ext uri="{0D108BD9-81ED-4DB2-BD59-A6C34878D82A}">
                    <a16:rowId xmlns:a16="http://schemas.microsoft.com/office/drawing/2014/main" val="10001"/>
                  </a:ext>
                </a:extLst>
              </a:tr>
            </a:tbl>
          </a:graphicData>
        </a:graphic>
      </p:graphicFrame>
      <p:cxnSp>
        <p:nvCxnSpPr>
          <p:cNvPr id="51" name="直接箭头连接符 50"/>
          <p:cNvCxnSpPr/>
          <p:nvPr/>
        </p:nvCxnSpPr>
        <p:spPr>
          <a:xfrm>
            <a:off x="7093381" y="4597690"/>
            <a:ext cx="0" cy="2078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nvCxnSpPr>
        <p:spPr>
          <a:xfrm>
            <a:off x="7083734" y="5436314"/>
            <a:ext cx="0" cy="2078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56" name="表格 55"/>
          <p:cNvGraphicFramePr>
            <a:graphicFrameLocks noGrp="1"/>
          </p:cNvGraphicFramePr>
          <p:nvPr/>
        </p:nvGraphicFramePr>
        <p:xfrm>
          <a:off x="7698501" y="4834678"/>
          <a:ext cx="411544" cy="609600"/>
        </p:xfrm>
        <a:graphic>
          <a:graphicData uri="http://schemas.openxmlformats.org/drawingml/2006/table">
            <a:tbl>
              <a:tblPr firstRow="1" bandRow="1">
                <a:tableStyleId>{5940675A-B579-460E-94D1-54222C63F5DA}</a:tableStyleId>
              </a:tblPr>
              <a:tblGrid>
                <a:gridCol w="411544">
                  <a:extLst>
                    <a:ext uri="{9D8B030D-6E8A-4147-A177-3AD203B41FA5}">
                      <a16:colId xmlns:a16="http://schemas.microsoft.com/office/drawing/2014/main" val="20000"/>
                    </a:ext>
                  </a:extLst>
                </a:gridCol>
              </a:tblGrid>
              <a:tr h="197327">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altLang="zh-CN" sz="1400" i="1" dirty="0">
                          <a:latin typeface="Times New Roman" panose="02020603050405020304" charset="0"/>
                          <a:cs typeface="Times New Roman" panose="02020603050405020304" charset="0"/>
                        </a:rPr>
                        <a:t>I</a:t>
                      </a:r>
                      <a:r>
                        <a:rPr lang="en-US" altLang="zh-CN" sz="1400" baseline="-25000" dirty="0">
                          <a:latin typeface="Times New Roman" panose="02020603050405020304" charset="0"/>
                          <a:cs typeface="Times New Roman" panose="02020603050405020304" charset="0"/>
                        </a:rPr>
                        <a:t>3</a:t>
                      </a:r>
                      <a:endParaRPr lang="zh-CN" altLang="en-US" sz="1400" baseline="-25000" dirty="0">
                        <a:latin typeface="Times New Roman" panose="02020603050405020304" charset="0"/>
                        <a:cs typeface="Times New Roman" panose="02020603050405020304" charset="0"/>
                      </a:endParaRPr>
                    </a:p>
                  </a:txBody>
                  <a:tcPr anchor="ctr"/>
                </a:tc>
                <a:extLst>
                  <a:ext uri="{0D108BD9-81ED-4DB2-BD59-A6C34878D82A}">
                    <a16:rowId xmlns:a16="http://schemas.microsoft.com/office/drawing/2014/main" val="10000"/>
                  </a:ext>
                </a:extLst>
              </a:tr>
              <a:tr h="304800">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altLang="zh-CN" sz="1400" dirty="0"/>
                        <a:t>0.4</a:t>
                      </a:r>
                      <a:endParaRPr lang="zh-CN" altLang="en-US" sz="1400" dirty="0"/>
                    </a:p>
                  </a:txBody>
                  <a:tcPr anchor="ctr"/>
                </a:tc>
                <a:extLst>
                  <a:ext uri="{0D108BD9-81ED-4DB2-BD59-A6C34878D82A}">
                    <a16:rowId xmlns:a16="http://schemas.microsoft.com/office/drawing/2014/main" val="10001"/>
                  </a:ext>
                </a:extLst>
              </a:tr>
            </a:tbl>
          </a:graphicData>
        </a:graphic>
      </p:graphicFrame>
      <p:cxnSp>
        <p:nvCxnSpPr>
          <p:cNvPr id="57" name="直接箭头连接符 56"/>
          <p:cNvCxnSpPr/>
          <p:nvPr/>
        </p:nvCxnSpPr>
        <p:spPr>
          <a:xfrm>
            <a:off x="7892032" y="4597694"/>
            <a:ext cx="0" cy="2078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p:cNvCxnSpPr/>
          <p:nvPr/>
        </p:nvCxnSpPr>
        <p:spPr>
          <a:xfrm>
            <a:off x="7882385" y="5444573"/>
            <a:ext cx="0" cy="2078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59" name="表格 58"/>
          <p:cNvGraphicFramePr>
            <a:graphicFrameLocks noGrp="1"/>
          </p:cNvGraphicFramePr>
          <p:nvPr/>
        </p:nvGraphicFramePr>
        <p:xfrm>
          <a:off x="7690785" y="6204343"/>
          <a:ext cx="411544" cy="609600"/>
        </p:xfrm>
        <a:graphic>
          <a:graphicData uri="http://schemas.openxmlformats.org/drawingml/2006/table">
            <a:tbl>
              <a:tblPr firstRow="1" bandRow="1">
                <a:tableStyleId>{5940675A-B579-460E-94D1-54222C63F5DA}</a:tableStyleId>
              </a:tblPr>
              <a:tblGrid>
                <a:gridCol w="411544">
                  <a:extLst>
                    <a:ext uri="{9D8B030D-6E8A-4147-A177-3AD203B41FA5}">
                      <a16:colId xmlns:a16="http://schemas.microsoft.com/office/drawing/2014/main" val="20000"/>
                    </a:ext>
                  </a:extLst>
                </a:gridCol>
              </a:tblGrid>
              <a:tr h="197327">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altLang="zh-CN" sz="1400" i="1" dirty="0">
                          <a:latin typeface="Times New Roman" panose="02020603050405020304" charset="0"/>
                          <a:cs typeface="Times New Roman" panose="02020603050405020304" charset="0"/>
                        </a:rPr>
                        <a:t>I</a:t>
                      </a:r>
                      <a:r>
                        <a:rPr lang="en-US" altLang="zh-CN" sz="1400" i="1" baseline="-25000" dirty="0">
                          <a:latin typeface="Times New Roman" panose="02020603050405020304" charset="0"/>
                          <a:cs typeface="Times New Roman" panose="02020603050405020304" charset="0"/>
                        </a:rPr>
                        <a:t>M</a:t>
                      </a:r>
                      <a:endParaRPr lang="zh-CN" altLang="en-US" sz="1400" i="1" baseline="-25000" dirty="0">
                        <a:latin typeface="Times New Roman" panose="02020603050405020304" charset="0"/>
                        <a:cs typeface="Times New Roman" panose="02020603050405020304" charset="0"/>
                      </a:endParaRPr>
                    </a:p>
                  </a:txBody>
                  <a:tcPr anchor="ctr"/>
                </a:tc>
                <a:extLst>
                  <a:ext uri="{0D108BD9-81ED-4DB2-BD59-A6C34878D82A}">
                    <a16:rowId xmlns:a16="http://schemas.microsoft.com/office/drawing/2014/main" val="10000"/>
                  </a:ext>
                </a:extLst>
              </a:tr>
              <a:tr h="197327">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altLang="zh-CN" sz="1400" dirty="0"/>
                        <a:t>0.9</a:t>
                      </a:r>
                      <a:endParaRPr lang="zh-CN" altLang="en-US" sz="1400" dirty="0"/>
                    </a:p>
                  </a:txBody>
                  <a:tcPr anchor="ctr"/>
                </a:tc>
                <a:extLst>
                  <a:ext uri="{0D108BD9-81ED-4DB2-BD59-A6C34878D82A}">
                    <a16:rowId xmlns:a16="http://schemas.microsoft.com/office/drawing/2014/main" val="10001"/>
                  </a:ext>
                </a:extLst>
              </a:tr>
            </a:tbl>
          </a:graphicData>
        </a:graphic>
      </p:graphicFrame>
      <p:cxnSp>
        <p:nvCxnSpPr>
          <p:cNvPr id="60" name="直接箭头连接符 59"/>
          <p:cNvCxnSpPr/>
          <p:nvPr/>
        </p:nvCxnSpPr>
        <p:spPr>
          <a:xfrm>
            <a:off x="7884316" y="5967359"/>
            <a:ext cx="0" cy="2078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1" name="矩形 60"/>
          <p:cNvSpPr/>
          <p:nvPr/>
        </p:nvSpPr>
        <p:spPr>
          <a:xfrm>
            <a:off x="7758206" y="5676090"/>
            <a:ext cx="430887" cy="297517"/>
          </a:xfrm>
          <a:prstGeom prst="rect">
            <a:avLst/>
          </a:prstGeom>
        </p:spPr>
        <p:txBody>
          <a:bodyPr vert="eaVert" wrap="none">
            <a:spAutoFit/>
          </a:bodyPr>
          <a:lstStyle/>
          <a:p>
            <a:pPr algn="ctr"/>
            <a:r>
              <a:rPr lang="en-US" altLang="zh-CN" sz="1600" dirty="0"/>
              <a:t>…</a:t>
            </a:r>
            <a:endParaRPr lang="zh-CN" altLang="en-US" sz="1600" dirty="0"/>
          </a:p>
        </p:txBody>
      </p:sp>
      <p:graphicFrame>
        <p:nvGraphicFramePr>
          <p:cNvPr id="62" name="表格 61"/>
          <p:cNvGraphicFramePr>
            <a:graphicFrameLocks noGrp="1"/>
          </p:cNvGraphicFramePr>
          <p:nvPr/>
        </p:nvGraphicFramePr>
        <p:xfrm>
          <a:off x="8485580" y="4846255"/>
          <a:ext cx="411544" cy="609600"/>
        </p:xfrm>
        <a:graphic>
          <a:graphicData uri="http://schemas.openxmlformats.org/drawingml/2006/table">
            <a:tbl>
              <a:tblPr firstRow="1" bandRow="1">
                <a:tableStyleId>{5940675A-B579-460E-94D1-54222C63F5DA}</a:tableStyleId>
              </a:tblPr>
              <a:tblGrid>
                <a:gridCol w="411544">
                  <a:extLst>
                    <a:ext uri="{9D8B030D-6E8A-4147-A177-3AD203B41FA5}">
                      <a16:colId xmlns:a16="http://schemas.microsoft.com/office/drawing/2014/main" val="20000"/>
                    </a:ext>
                  </a:extLst>
                </a:gridCol>
              </a:tblGrid>
              <a:tr h="197327">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altLang="zh-CN" sz="1400" i="1" dirty="0">
                          <a:latin typeface="Times New Roman" panose="02020603050405020304" charset="0"/>
                          <a:cs typeface="Times New Roman" panose="02020603050405020304" charset="0"/>
                        </a:rPr>
                        <a:t>I</a:t>
                      </a:r>
                      <a:r>
                        <a:rPr lang="en-US" altLang="zh-CN" sz="1400" i="0" baseline="-25000" dirty="0">
                          <a:latin typeface="Times New Roman" panose="02020603050405020304" charset="0"/>
                          <a:cs typeface="Times New Roman" panose="02020603050405020304" charset="0"/>
                        </a:rPr>
                        <a:t>1</a:t>
                      </a:r>
                      <a:endParaRPr lang="zh-CN" altLang="en-US" sz="1400" baseline="-25000" dirty="0">
                        <a:latin typeface="Times New Roman" panose="02020603050405020304" charset="0"/>
                        <a:cs typeface="Times New Roman" panose="02020603050405020304" charset="0"/>
                      </a:endParaRPr>
                    </a:p>
                  </a:txBody>
                  <a:tcPr anchor="ctr"/>
                </a:tc>
                <a:extLst>
                  <a:ext uri="{0D108BD9-81ED-4DB2-BD59-A6C34878D82A}">
                    <a16:rowId xmlns:a16="http://schemas.microsoft.com/office/drawing/2014/main" val="10000"/>
                  </a:ext>
                </a:extLst>
              </a:tr>
              <a:tr h="197327">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altLang="zh-CN" sz="1400" dirty="0"/>
                        <a:t>0.5</a:t>
                      </a:r>
                      <a:endParaRPr lang="zh-CN" altLang="en-US" sz="1400" dirty="0"/>
                    </a:p>
                  </a:txBody>
                  <a:tcPr anchor="ctr"/>
                </a:tc>
                <a:extLst>
                  <a:ext uri="{0D108BD9-81ED-4DB2-BD59-A6C34878D82A}">
                    <a16:rowId xmlns:a16="http://schemas.microsoft.com/office/drawing/2014/main" val="10001"/>
                  </a:ext>
                </a:extLst>
              </a:tr>
            </a:tbl>
          </a:graphicData>
        </a:graphic>
      </p:graphicFrame>
      <p:cxnSp>
        <p:nvCxnSpPr>
          <p:cNvPr id="63" name="直接箭头连接符 62"/>
          <p:cNvCxnSpPr/>
          <p:nvPr/>
        </p:nvCxnSpPr>
        <p:spPr>
          <a:xfrm>
            <a:off x="8679111" y="4609271"/>
            <a:ext cx="0" cy="2078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a:off x="8669464" y="5456150"/>
            <a:ext cx="0" cy="2078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65" name="表格 64"/>
          <p:cNvGraphicFramePr>
            <a:graphicFrameLocks noGrp="1"/>
          </p:cNvGraphicFramePr>
          <p:nvPr/>
        </p:nvGraphicFramePr>
        <p:xfrm>
          <a:off x="8477864" y="6215920"/>
          <a:ext cx="411544" cy="609600"/>
        </p:xfrm>
        <a:graphic>
          <a:graphicData uri="http://schemas.openxmlformats.org/drawingml/2006/table">
            <a:tbl>
              <a:tblPr firstRow="1" bandRow="1">
                <a:tableStyleId>{5940675A-B579-460E-94D1-54222C63F5DA}</a:tableStyleId>
              </a:tblPr>
              <a:tblGrid>
                <a:gridCol w="411544">
                  <a:extLst>
                    <a:ext uri="{9D8B030D-6E8A-4147-A177-3AD203B41FA5}">
                      <a16:colId xmlns:a16="http://schemas.microsoft.com/office/drawing/2014/main" val="20000"/>
                    </a:ext>
                  </a:extLst>
                </a:gridCol>
              </a:tblGrid>
              <a:tr h="197327">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altLang="zh-CN" sz="1400" i="1" dirty="0">
                          <a:latin typeface="Times New Roman" panose="02020603050405020304" charset="0"/>
                          <a:cs typeface="Times New Roman" panose="02020603050405020304" charset="0"/>
                        </a:rPr>
                        <a:t>I</a:t>
                      </a:r>
                      <a:r>
                        <a:rPr lang="en-US" altLang="zh-CN" sz="1400" i="1" baseline="-25000" dirty="0">
                          <a:latin typeface="Times New Roman" panose="02020603050405020304" charset="0"/>
                          <a:cs typeface="Times New Roman" panose="02020603050405020304" charset="0"/>
                        </a:rPr>
                        <a:t>M</a:t>
                      </a:r>
                      <a:endParaRPr lang="zh-CN" altLang="en-US" sz="1400" i="1" baseline="-25000" dirty="0">
                        <a:latin typeface="Times New Roman" panose="02020603050405020304" charset="0"/>
                        <a:cs typeface="Times New Roman" panose="02020603050405020304" charset="0"/>
                      </a:endParaRPr>
                    </a:p>
                  </a:txBody>
                  <a:tcPr anchor="ctr"/>
                </a:tc>
                <a:extLst>
                  <a:ext uri="{0D108BD9-81ED-4DB2-BD59-A6C34878D82A}">
                    <a16:rowId xmlns:a16="http://schemas.microsoft.com/office/drawing/2014/main" val="10000"/>
                  </a:ext>
                </a:extLst>
              </a:tr>
              <a:tr h="197327">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altLang="zh-CN" sz="1400" dirty="0"/>
                        <a:t>0.1</a:t>
                      </a:r>
                      <a:endParaRPr lang="zh-CN" altLang="en-US" sz="1400" dirty="0"/>
                    </a:p>
                  </a:txBody>
                  <a:tcPr anchor="ctr"/>
                </a:tc>
                <a:extLst>
                  <a:ext uri="{0D108BD9-81ED-4DB2-BD59-A6C34878D82A}">
                    <a16:rowId xmlns:a16="http://schemas.microsoft.com/office/drawing/2014/main" val="10001"/>
                  </a:ext>
                </a:extLst>
              </a:tr>
            </a:tbl>
          </a:graphicData>
        </a:graphic>
      </p:graphicFrame>
      <p:cxnSp>
        <p:nvCxnSpPr>
          <p:cNvPr id="66" name="直接箭头连接符 65"/>
          <p:cNvCxnSpPr/>
          <p:nvPr/>
        </p:nvCxnSpPr>
        <p:spPr>
          <a:xfrm>
            <a:off x="8671395" y="5978936"/>
            <a:ext cx="0" cy="2078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8545285" y="5687667"/>
            <a:ext cx="430887" cy="297517"/>
          </a:xfrm>
          <a:prstGeom prst="rect">
            <a:avLst/>
          </a:prstGeom>
        </p:spPr>
        <p:txBody>
          <a:bodyPr vert="eaVert" wrap="none">
            <a:spAutoFit/>
          </a:bodyPr>
          <a:lstStyle/>
          <a:p>
            <a:pPr algn="ctr"/>
            <a:r>
              <a:rPr lang="en-US" altLang="zh-CN" sz="1600" dirty="0"/>
              <a:t>…</a:t>
            </a:r>
            <a:endParaRPr lang="zh-CN" altLang="en-US" sz="1600" dirty="0"/>
          </a:p>
        </p:txBody>
      </p:sp>
      <p:graphicFrame>
        <p:nvGraphicFramePr>
          <p:cNvPr id="71" name="表格 70"/>
          <p:cNvGraphicFramePr>
            <a:graphicFrameLocks noGrp="1"/>
          </p:cNvGraphicFramePr>
          <p:nvPr/>
        </p:nvGraphicFramePr>
        <p:xfrm>
          <a:off x="6875362" y="5702775"/>
          <a:ext cx="424456" cy="615640"/>
        </p:xfrm>
        <a:graphic>
          <a:graphicData uri="http://schemas.openxmlformats.org/drawingml/2006/table">
            <a:tbl>
              <a:tblPr firstRow="1" bandRow="1">
                <a:tableStyleId>{5940675A-B579-460E-94D1-54222C63F5DA}</a:tableStyleId>
              </a:tblPr>
              <a:tblGrid>
                <a:gridCol w="424456">
                  <a:extLst>
                    <a:ext uri="{9D8B030D-6E8A-4147-A177-3AD203B41FA5}">
                      <a16:colId xmlns:a16="http://schemas.microsoft.com/office/drawing/2014/main" val="20000"/>
                    </a:ext>
                  </a:extLst>
                </a:gridCol>
              </a:tblGrid>
              <a:tr h="307820">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altLang="zh-CN" sz="1400" i="1" dirty="0">
                          <a:latin typeface="Times New Roman" panose="02020603050405020304" charset="0"/>
                          <a:cs typeface="Times New Roman" panose="02020603050405020304" charset="0"/>
                        </a:rPr>
                        <a:t>I</a:t>
                      </a:r>
                      <a:r>
                        <a:rPr lang="en-US" altLang="zh-CN" sz="1400" baseline="-25000" dirty="0">
                          <a:latin typeface="Times New Roman" panose="02020603050405020304" charset="0"/>
                          <a:cs typeface="Times New Roman" panose="02020603050405020304" charset="0"/>
                        </a:rPr>
                        <a:t>2</a:t>
                      </a:r>
                      <a:endParaRPr lang="zh-CN" altLang="en-US" sz="1400" baseline="-25000" dirty="0">
                        <a:latin typeface="Times New Roman" panose="02020603050405020304" charset="0"/>
                        <a:cs typeface="Times New Roman" panose="02020603050405020304" charset="0"/>
                      </a:endParaRPr>
                    </a:p>
                  </a:txBody>
                  <a:tcPr anchor="ctr"/>
                </a:tc>
                <a:extLst>
                  <a:ext uri="{0D108BD9-81ED-4DB2-BD59-A6C34878D82A}">
                    <a16:rowId xmlns:a16="http://schemas.microsoft.com/office/drawing/2014/main" val="10000"/>
                  </a:ext>
                </a:extLst>
              </a:tr>
              <a:tr h="307820">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altLang="zh-CN" sz="1400" dirty="0"/>
                        <a:t>0.2</a:t>
                      </a:r>
                      <a:endParaRPr lang="zh-CN" altLang="en-US" sz="1400" dirty="0"/>
                    </a:p>
                  </a:txBody>
                  <a:tcPr anchor="ctr"/>
                </a:tc>
                <a:extLst>
                  <a:ext uri="{0D108BD9-81ED-4DB2-BD59-A6C34878D82A}">
                    <a16:rowId xmlns:a16="http://schemas.microsoft.com/office/drawing/2014/main" val="10001"/>
                  </a:ext>
                </a:extLst>
              </a:tr>
            </a:tbl>
          </a:graphicData>
        </a:graphic>
      </p:graphicFrame>
      <p:sp>
        <p:nvSpPr>
          <p:cNvPr id="72" name="矩形 71"/>
          <p:cNvSpPr/>
          <p:nvPr/>
        </p:nvSpPr>
        <p:spPr>
          <a:xfrm>
            <a:off x="7317079" y="4214620"/>
            <a:ext cx="389851" cy="338554"/>
          </a:xfrm>
          <a:prstGeom prst="rect">
            <a:avLst/>
          </a:prstGeom>
        </p:spPr>
        <p:txBody>
          <a:bodyPr wrap="none">
            <a:spAutoFit/>
          </a:bodyPr>
          <a:lstStyle/>
          <a:p>
            <a:pPr algn="ctr"/>
            <a:r>
              <a:rPr lang="en-US" altLang="zh-CN" sz="1600" dirty="0"/>
              <a:t>…</a:t>
            </a:r>
            <a:endParaRPr lang="zh-CN" altLang="en-US" sz="1600" dirty="0"/>
          </a:p>
        </p:txBody>
      </p:sp>
      <p:sp>
        <p:nvSpPr>
          <p:cNvPr id="73" name="矩形 72"/>
          <p:cNvSpPr/>
          <p:nvPr/>
        </p:nvSpPr>
        <p:spPr>
          <a:xfrm>
            <a:off x="8115727" y="4191469"/>
            <a:ext cx="389851" cy="338554"/>
          </a:xfrm>
          <a:prstGeom prst="rect">
            <a:avLst/>
          </a:prstGeom>
        </p:spPr>
        <p:txBody>
          <a:bodyPr wrap="none">
            <a:spAutoFit/>
          </a:bodyPr>
          <a:lstStyle/>
          <a:p>
            <a:pPr algn="ctr"/>
            <a:r>
              <a:rPr lang="en-US" altLang="zh-CN" sz="1600" dirty="0"/>
              <a:t>…</a:t>
            </a:r>
            <a:endParaRPr lang="zh-CN" altLang="en-US" sz="1600" dirty="0"/>
          </a:p>
        </p:txBody>
      </p:sp>
      <p:graphicFrame>
        <p:nvGraphicFramePr>
          <p:cNvPr id="5" name="对象 4"/>
          <p:cNvGraphicFramePr/>
          <p:nvPr/>
        </p:nvGraphicFramePr>
        <p:xfrm>
          <a:off x="5122529" y="4270880"/>
          <a:ext cx="263525" cy="314325"/>
        </p:xfrm>
        <a:graphic>
          <a:graphicData uri="http://schemas.openxmlformats.org/presentationml/2006/ole">
            <mc:AlternateContent xmlns:mc="http://schemas.openxmlformats.org/markup-compatibility/2006">
              <mc:Choice xmlns:v="urn:schemas-microsoft-com:vml" Requires="v">
                <p:oleObj spid="_x0000_s8206" r:id="rId13" imgW="276860" imgH="320675" progId="Equation.KSEE3">
                  <p:embed/>
                </p:oleObj>
              </mc:Choice>
              <mc:Fallback>
                <p:oleObj r:id="rId13" imgW="276860" imgH="320675" progId="Equation.KSEE3">
                  <p:embed/>
                  <p:pic>
                    <p:nvPicPr>
                      <p:cNvPr id="5" name="对象 4"/>
                      <p:cNvPicPr/>
                      <p:nvPr/>
                    </p:nvPicPr>
                    <p:blipFill>
                      <a:blip r:embed="rId14"/>
                      <a:stretch>
                        <a:fillRect/>
                      </a:stretch>
                    </p:blipFill>
                    <p:spPr>
                      <a:xfrm>
                        <a:off x="5122529" y="4270880"/>
                        <a:ext cx="263525" cy="314325"/>
                      </a:xfrm>
                      <a:prstGeom prst="rect">
                        <a:avLst/>
                      </a:prstGeom>
                    </p:spPr>
                  </p:pic>
                </p:oleObj>
              </mc:Fallback>
            </mc:AlternateContent>
          </a:graphicData>
        </a:graphic>
      </p:graphicFrame>
      <p:graphicFrame>
        <p:nvGraphicFramePr>
          <p:cNvPr id="26" name="对象 25"/>
          <p:cNvGraphicFramePr/>
          <p:nvPr/>
        </p:nvGraphicFramePr>
        <p:xfrm>
          <a:off x="8537575" y="4279599"/>
          <a:ext cx="263525" cy="314325"/>
        </p:xfrm>
        <a:graphic>
          <a:graphicData uri="http://schemas.openxmlformats.org/presentationml/2006/ole">
            <mc:AlternateContent xmlns:mc="http://schemas.openxmlformats.org/markup-compatibility/2006">
              <mc:Choice xmlns:v="urn:schemas-microsoft-com:vml" Requires="v">
                <p:oleObj spid="_x0000_s8207" r:id="rId15" imgW="276860" imgH="320675" progId="Equation.KSEE3">
                  <p:embed/>
                </p:oleObj>
              </mc:Choice>
              <mc:Fallback>
                <p:oleObj r:id="rId15" imgW="276860" imgH="320675" progId="Equation.KSEE3">
                  <p:embed/>
                  <p:pic>
                    <p:nvPicPr>
                      <p:cNvPr id="26" name="对象 25"/>
                      <p:cNvPicPr/>
                      <p:nvPr/>
                    </p:nvPicPr>
                    <p:blipFill>
                      <a:blip r:embed="rId14"/>
                      <a:stretch>
                        <a:fillRect/>
                      </a:stretch>
                    </p:blipFill>
                    <p:spPr>
                      <a:xfrm>
                        <a:off x="8537575" y="4279599"/>
                        <a:ext cx="263525" cy="314325"/>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2" name="矩形 21"/>
              <p:cNvSpPr/>
              <p:nvPr/>
            </p:nvSpPr>
            <p:spPr>
              <a:xfrm>
                <a:off x="1485707" y="3262360"/>
                <a:ext cx="6238466" cy="8384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600" i="1" smtClean="0">
                          <a:latin typeface="Cambria Math" panose="02040503050406030204" pitchFamily="18" charset="0"/>
                        </a:rPr>
                        <m:t>𝐷</m:t>
                      </m:r>
                      <m:d>
                        <m:dPr>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𝐼</m:t>
                              </m:r>
                            </m:e>
                            <m:sub>
                              <m:r>
                                <a:rPr lang="en-US" altLang="zh-CN" sz="1600" i="1">
                                  <a:latin typeface="Cambria Math" panose="02040503050406030204" pitchFamily="18" charset="0"/>
                                </a:rPr>
                                <m:t>𝑞</m:t>
                              </m:r>
                            </m:sub>
                          </m:sSub>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𝐼</m:t>
                              </m:r>
                            </m:e>
                            <m:sub>
                              <m:r>
                                <a:rPr lang="en-US" altLang="zh-CN" sz="1600" i="1">
                                  <a:latin typeface="Cambria Math" panose="02040503050406030204" pitchFamily="18" charset="0"/>
                                </a:rPr>
                                <m:t>𝑚</m:t>
                              </m:r>
                            </m:sub>
                          </m:sSub>
                        </m:e>
                      </m:d>
                      <m:r>
                        <a:rPr lang="en-US" altLang="zh-CN" sz="1600" i="1">
                          <a:latin typeface="Cambria Math" panose="02040503050406030204" pitchFamily="18" charset="0"/>
                        </a:rPr>
                        <m:t>=</m:t>
                      </m:r>
                      <m:nary>
                        <m:naryPr>
                          <m:chr m:val="∑"/>
                          <m:ctrlPr>
                            <a:rPr lang="en-US" altLang="zh-CN" sz="1600" i="1">
                              <a:latin typeface="Cambria Math" panose="02040503050406030204" pitchFamily="18" charset="0"/>
                            </a:rPr>
                          </m:ctrlPr>
                        </m:naryPr>
                        <m:sub>
                          <m:r>
                            <m:rPr>
                              <m:brk m:alnAt="23"/>
                            </m:rPr>
                            <a:rPr lang="en-US" altLang="zh-CN" sz="1600" i="1">
                              <a:latin typeface="Cambria Math" panose="02040503050406030204" pitchFamily="18" charset="0"/>
                            </a:rPr>
                            <m:t>𝑖</m:t>
                          </m:r>
                          <m:r>
                            <a:rPr lang="en-US" altLang="zh-CN" sz="1600" i="1">
                              <a:latin typeface="Cambria Math" panose="02040503050406030204" pitchFamily="18" charset="0"/>
                            </a:rPr>
                            <m:t>=1</m:t>
                          </m:r>
                        </m:sub>
                        <m:sup>
                          <m:r>
                            <a:rPr lang="en-US" altLang="zh-CN" sz="1600" i="1">
                              <a:latin typeface="Cambria Math" panose="02040503050406030204" pitchFamily="18" charset="0"/>
                            </a:rPr>
                            <m:t>𝐾</m:t>
                          </m:r>
                        </m:sup>
                        <m:e>
                          <m:sSup>
                            <m:sSupPr>
                              <m:ctrlPr>
                                <a:rPr lang="en-US" altLang="zh-CN" sz="1600" i="1">
                                  <a:latin typeface="Cambria Math" panose="02040503050406030204" pitchFamily="18" charset="0"/>
                                </a:rPr>
                              </m:ctrlPr>
                            </m:sSupPr>
                            <m:e>
                              <m:d>
                                <m:dPr>
                                  <m:begChr m:val="|"/>
                                  <m:endChr m:val="|"/>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𝑞</m:t>
                                      </m:r>
                                    </m:e>
                                    <m:sub>
                                      <m:r>
                                        <a:rPr lang="en-US" altLang="zh-CN" sz="1600" i="1">
                                          <a:latin typeface="Cambria Math" panose="02040503050406030204" pitchFamily="18" charset="0"/>
                                        </a:rPr>
                                        <m:t>𝑖</m:t>
                                      </m:r>
                                    </m:sub>
                                  </m:sSub>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𝑚</m:t>
                                      </m:r>
                                    </m:e>
                                    <m:sub>
                                      <m:r>
                                        <a:rPr lang="en-US" altLang="zh-CN" sz="1600" i="1">
                                          <a:latin typeface="Cambria Math" panose="02040503050406030204" pitchFamily="18" charset="0"/>
                                        </a:rPr>
                                        <m:t>𝑖</m:t>
                                      </m:r>
                                    </m:sub>
                                  </m:sSub>
                                </m:e>
                              </m:d>
                            </m:e>
                            <m:sup>
                              <m:r>
                                <a:rPr lang="en-US" altLang="zh-CN" sz="1600" i="1">
                                  <a:latin typeface="Cambria Math" panose="02040503050406030204" pitchFamily="18" charset="0"/>
                                </a:rPr>
                                <m:t>𝑝</m:t>
                              </m:r>
                            </m:sup>
                          </m:sSup>
                          <m:r>
                            <a:rPr lang="en-US" altLang="zh-CN" sz="1600" i="1">
                              <a:latin typeface="Cambria Math" panose="02040503050406030204" pitchFamily="18" charset="0"/>
                            </a:rPr>
                            <m:t>=2+</m:t>
                          </m:r>
                          <m:nary>
                            <m:naryPr>
                              <m:chr m:val="∑"/>
                              <m:ctrlPr>
                                <a:rPr lang="en-US" altLang="zh-CN" sz="1600" i="1">
                                  <a:latin typeface="Cambria Math" panose="02040503050406030204" pitchFamily="18" charset="0"/>
                                </a:rPr>
                              </m:ctrlPr>
                            </m:naryPr>
                            <m:sub>
                              <m:r>
                                <m:rPr>
                                  <m:brk m:alnAt="23"/>
                                </m:rPr>
                                <a:rPr lang="en-US" altLang="zh-CN" sz="1600" i="1">
                                  <a:latin typeface="Cambria Math" panose="02040503050406030204" pitchFamily="18" charset="0"/>
                                </a:rPr>
                                <m:t>𝑖</m:t>
                              </m:r>
                              <m:d>
                                <m:dPr>
                                  <m:begChr m:val="|"/>
                                  <m:endChr m:val=""/>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𝑞</m:t>
                                      </m:r>
                                    </m:e>
                                    <m:sub>
                                      <m:r>
                                        <a:rPr lang="en-US" altLang="zh-CN" sz="1600" i="1">
                                          <a:latin typeface="Cambria Math" panose="02040503050406030204" pitchFamily="18" charset="0"/>
                                        </a:rPr>
                                        <m:t>𝑖</m:t>
                                      </m:r>
                                    </m:sub>
                                  </m:sSub>
                                  <m:r>
                                    <a:rPr lang="en-US" altLang="zh-CN" sz="1600" i="1">
                                      <a:latin typeface="Cambria Math" panose="02040503050406030204" pitchFamily="18" charset="0"/>
                                      <a:ea typeface="Cambria Math" panose="02040503050406030204" pitchFamily="18" charset="0"/>
                                    </a:rPr>
                                    <m:t>≠0,</m:t>
                                  </m:r>
                                </m:e>
                              </m:d>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𝑚</m:t>
                                  </m:r>
                                </m:e>
                                <m:sub>
                                  <m:r>
                                    <a:rPr lang="en-US" altLang="zh-CN" sz="1600" i="1">
                                      <a:latin typeface="Cambria Math" panose="02040503050406030204" pitchFamily="18" charset="0"/>
                                    </a:rPr>
                                    <m:t>𝑖</m:t>
                                  </m:r>
                                </m:sub>
                              </m:sSub>
                              <m:r>
                                <a:rPr lang="en-US" altLang="zh-CN" sz="1600" i="1">
                                  <a:latin typeface="Cambria Math" panose="02040503050406030204" pitchFamily="18" charset="0"/>
                                  <a:ea typeface="Cambria Math" panose="02040503050406030204" pitchFamily="18" charset="0"/>
                                </a:rPr>
                                <m:t>≠0</m:t>
                              </m:r>
                            </m:sub>
                            <m:sup/>
                            <m:e>
                              <m:r>
                                <a:rPr lang="en-US" altLang="zh-CN" sz="1600" i="1">
                                  <a:latin typeface="Cambria Math" panose="02040503050406030204" pitchFamily="18" charset="0"/>
                                </a:rPr>
                                <m:t>(</m:t>
                              </m:r>
                              <m:sSup>
                                <m:sSupPr>
                                  <m:ctrlPr>
                                    <a:rPr lang="en-US" altLang="zh-CN" sz="1600" i="1">
                                      <a:latin typeface="Cambria Math" panose="02040503050406030204" pitchFamily="18" charset="0"/>
                                    </a:rPr>
                                  </m:ctrlPr>
                                </m:sSupPr>
                                <m:e>
                                  <m:d>
                                    <m:dPr>
                                      <m:begChr m:val="|"/>
                                      <m:endChr m:val="|"/>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𝑞</m:t>
                                          </m:r>
                                        </m:e>
                                        <m:sub>
                                          <m:r>
                                            <a:rPr lang="en-US" altLang="zh-CN" sz="1600" i="1">
                                              <a:latin typeface="Cambria Math" panose="02040503050406030204" pitchFamily="18" charset="0"/>
                                            </a:rPr>
                                            <m:t>𝑖</m:t>
                                          </m:r>
                                        </m:sub>
                                      </m:sSub>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𝑚</m:t>
                                          </m:r>
                                        </m:e>
                                        <m:sub>
                                          <m:r>
                                            <a:rPr lang="en-US" altLang="zh-CN" sz="1600" i="1">
                                              <a:latin typeface="Cambria Math" panose="02040503050406030204" pitchFamily="18" charset="0"/>
                                            </a:rPr>
                                            <m:t>𝑖</m:t>
                                          </m:r>
                                        </m:sub>
                                      </m:sSub>
                                    </m:e>
                                  </m:d>
                                </m:e>
                                <m:sup>
                                  <m:r>
                                    <a:rPr lang="en-US" altLang="zh-CN" sz="1600" i="1">
                                      <a:latin typeface="Cambria Math" panose="02040503050406030204" pitchFamily="18" charset="0"/>
                                    </a:rPr>
                                    <m:t>𝑝</m:t>
                                  </m:r>
                                </m:sup>
                              </m:sSup>
                              <m:r>
                                <a:rPr lang="en-US" altLang="zh-CN" sz="1600" i="1">
                                  <a:latin typeface="Cambria Math" panose="02040503050406030204" pitchFamily="18" charset="0"/>
                                </a:rPr>
                                <m:t>−</m:t>
                              </m:r>
                              <m:sSup>
                                <m:sSupPr>
                                  <m:ctrlPr>
                                    <a:rPr lang="en-US" altLang="zh-CN" sz="1600" i="1">
                                      <a:latin typeface="Cambria Math" panose="02040503050406030204" pitchFamily="18" charset="0"/>
                                    </a:rPr>
                                  </m:ctrlPr>
                                </m:sSupPr>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𝑞</m:t>
                                      </m:r>
                                    </m:e>
                                    <m:sub>
                                      <m:r>
                                        <a:rPr lang="en-US" altLang="zh-CN" sz="1600" i="1">
                                          <a:latin typeface="Cambria Math" panose="02040503050406030204" pitchFamily="18" charset="0"/>
                                        </a:rPr>
                                        <m:t>𝑖</m:t>
                                      </m:r>
                                    </m:sub>
                                  </m:sSub>
                                </m:e>
                                <m:sup>
                                  <m:r>
                                    <a:rPr lang="en-US" altLang="zh-CN" sz="1600" i="1">
                                      <a:latin typeface="Cambria Math" panose="02040503050406030204" pitchFamily="18" charset="0"/>
                                    </a:rPr>
                                    <m:t>𝑝</m:t>
                                  </m:r>
                                </m:sup>
                              </m:sSup>
                              <m:r>
                                <a:rPr lang="en-US" altLang="zh-CN" sz="1600" i="1">
                                  <a:latin typeface="Cambria Math" panose="02040503050406030204" pitchFamily="18" charset="0"/>
                                </a:rPr>
                                <m:t>−</m:t>
                              </m:r>
                              <m:sSup>
                                <m:sSupPr>
                                  <m:ctrlPr>
                                    <a:rPr lang="en-US" altLang="zh-CN" sz="1600" i="1">
                                      <a:latin typeface="Cambria Math" panose="02040503050406030204" pitchFamily="18" charset="0"/>
                                    </a:rPr>
                                  </m:ctrlPr>
                                </m:sSupPr>
                                <m:e>
                                  <m:sSub>
                                    <m:sSubPr>
                                      <m:ctrlPr>
                                        <a:rPr lang="en-US" altLang="zh-CN" sz="1600" i="1">
                                          <a:latin typeface="Cambria Math" panose="02040503050406030204" pitchFamily="18" charset="0"/>
                                        </a:rPr>
                                      </m:ctrlPr>
                                    </m:sSubPr>
                                    <m:e>
                                      <m:r>
                                        <a:rPr lang="en-US" altLang="zh-CN" sz="1600" b="0" i="1" smtClean="0">
                                          <a:latin typeface="Cambria Math" panose="02040503050406030204" pitchFamily="18" charset="0"/>
                                        </a:rPr>
                                        <m:t>𝑚</m:t>
                                      </m:r>
                                    </m:e>
                                    <m:sub>
                                      <m:r>
                                        <a:rPr lang="en-US" altLang="zh-CN" sz="1600" i="1">
                                          <a:latin typeface="Cambria Math" panose="02040503050406030204" pitchFamily="18" charset="0"/>
                                        </a:rPr>
                                        <m:t>𝑖</m:t>
                                      </m:r>
                                    </m:sub>
                                  </m:sSub>
                                </m:e>
                                <m:sup>
                                  <m:r>
                                    <a:rPr lang="en-US" altLang="zh-CN" sz="1600" i="1">
                                      <a:latin typeface="Cambria Math" panose="02040503050406030204" pitchFamily="18" charset="0"/>
                                    </a:rPr>
                                    <m:t>𝑝</m:t>
                                  </m:r>
                                </m:sup>
                              </m:sSup>
                              <m:r>
                                <a:rPr lang="en-US" altLang="zh-CN" sz="1600" i="1">
                                  <a:latin typeface="Cambria Math" panose="02040503050406030204" pitchFamily="18" charset="0"/>
                                </a:rPr>
                                <m:t>)</m:t>
                              </m:r>
                            </m:e>
                          </m:nary>
                        </m:e>
                      </m:nary>
                    </m:oMath>
                  </m:oMathPara>
                </a14:m>
                <a:endParaRPr lang="zh-CN" altLang="en-US" sz="1600" dirty="0"/>
              </a:p>
            </p:txBody>
          </p:sp>
        </mc:Choice>
        <mc:Fallback xmlns="">
          <p:sp>
            <p:nvSpPr>
              <p:cNvPr id="22" name="矩形 21"/>
              <p:cNvSpPr>
                <a:spLocks noRot="1" noChangeAspect="1" noMove="1" noResize="1" noEditPoints="1" noAdjustHandles="1" noChangeArrowheads="1" noChangeShapeType="1" noTextEdit="1"/>
              </p:cNvSpPr>
              <p:nvPr/>
            </p:nvSpPr>
            <p:spPr>
              <a:xfrm>
                <a:off x="1485707" y="3262360"/>
                <a:ext cx="6238466" cy="838499"/>
              </a:xfrm>
              <a:prstGeom prst="rect">
                <a:avLst/>
              </a:prstGeom>
              <a:blipFill>
                <a:blip r:embed="rId1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435006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fade">
                                      <p:cBhvr>
                                        <p:cTn id="23" dur="500"/>
                                        <p:tgtEl>
                                          <p:spTgt spid="7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500"/>
                                        <p:tgtEl>
                                          <p:spTgt spid="56"/>
                                        </p:tgtEl>
                                      </p:cBhvr>
                                    </p:animEffect>
                                  </p:childTnLst>
                                </p:cTn>
                              </p:par>
                              <p:par>
                                <p:cTn id="32" presetID="10" presetClass="entr" presetSubtype="0"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par>
                                <p:cTn id="35" presetID="10"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par>
                                <p:cTn id="38" presetID="10" presetClass="entr" presetSubtype="0" fill="hold"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fade">
                                      <p:cBhvr>
                                        <p:cTn id="40" dur="500"/>
                                        <p:tgtEl>
                                          <p:spTgt spid="59"/>
                                        </p:tgtEl>
                                      </p:cBhvr>
                                    </p:animEffect>
                                  </p:childTnLst>
                                </p:cTn>
                              </p:par>
                              <p:par>
                                <p:cTn id="41" presetID="10"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fade">
                                      <p:cBhvr>
                                        <p:cTn id="43" dur="500"/>
                                        <p:tgtEl>
                                          <p:spTgt spid="6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500"/>
                                        <p:tgtEl>
                                          <p:spTgt spid="61"/>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childTnLst>
                                </p:cTn>
                              </p:par>
                              <p:par>
                                <p:cTn id="51" presetID="10" presetClass="entr" presetSubtype="0" fill="hold"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500"/>
                                        <p:tgtEl>
                                          <p:spTgt spid="62"/>
                                        </p:tgtEl>
                                      </p:cBhvr>
                                    </p:animEffect>
                                  </p:childTnLst>
                                </p:cTn>
                              </p:par>
                              <p:par>
                                <p:cTn id="54" presetID="10" presetClass="entr" presetSubtype="0" fill="hold"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par>
                                <p:cTn id="57" presetID="10" presetClass="entr" presetSubtype="0" fill="hold" nodeType="with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cTn>
                              </p:par>
                              <p:par>
                                <p:cTn id="60" presetID="10" presetClass="entr" presetSubtype="0" fill="hold" nodeType="with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500"/>
                                        <p:tgtEl>
                                          <p:spTgt spid="65"/>
                                        </p:tgtEl>
                                      </p:cBhvr>
                                    </p:animEffect>
                                  </p:childTnLst>
                                </p:cTn>
                              </p:par>
                              <p:par>
                                <p:cTn id="63" presetID="10" presetClass="entr" presetSubtype="0" fill="hold" nodeType="with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500"/>
                                        <p:tgtEl>
                                          <p:spTgt spid="6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7"/>
                                        </p:tgtEl>
                                        <p:attrNameLst>
                                          <p:attrName>style.visibility</p:attrName>
                                        </p:attrNameLst>
                                      </p:cBhvr>
                                      <p:to>
                                        <p:strVal val="visible"/>
                                      </p:to>
                                    </p:set>
                                    <p:animEffect transition="in" filter="fade">
                                      <p:cBhvr>
                                        <p:cTn id="68" dur="500"/>
                                        <p:tgtEl>
                                          <p:spTgt spid="67"/>
                                        </p:tgtEl>
                                      </p:cBhvr>
                                    </p:animEffect>
                                  </p:childTnLst>
                                </p:cTn>
                              </p:par>
                            </p:childTnLst>
                          </p:cTn>
                        </p:par>
                        <p:par>
                          <p:cTn id="69" fill="hold">
                            <p:stCondLst>
                              <p:cond delay="1000"/>
                            </p:stCondLst>
                            <p:childTnLst>
                              <p:par>
                                <p:cTn id="70" presetID="10" presetClass="entr" presetSubtype="0" fill="hold" nodeType="after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61" grpId="0"/>
      <p:bldP spid="67" grpId="0"/>
      <p:bldP spid="72" grpId="0"/>
      <p:bldP spid="7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191" y="118383"/>
            <a:ext cx="8185484" cy="764323"/>
          </a:xfrm>
        </p:spPr>
        <p:txBody>
          <a:bodyPr/>
          <a:lstStyle/>
          <a:p>
            <a:r>
              <a:rPr lang="zh-CN" altLang="en-US" dirty="0"/>
              <a:t>图像数据库索引：倒排索引</a:t>
            </a:r>
          </a:p>
        </p:txBody>
      </p:sp>
      <p:sp>
        <p:nvSpPr>
          <p:cNvPr id="3" name="内容占位符 2"/>
          <p:cNvSpPr>
            <a:spLocks noGrp="1"/>
          </p:cNvSpPr>
          <p:nvPr>
            <p:ph idx="1"/>
          </p:nvPr>
        </p:nvSpPr>
        <p:spPr>
          <a:xfrm>
            <a:off x="311369" y="1123292"/>
            <a:ext cx="8410902" cy="5185435"/>
          </a:xfrm>
        </p:spPr>
        <p:txBody>
          <a:bodyPr/>
          <a:lstStyle/>
          <a:p>
            <a:r>
              <a:rPr lang="zh-CN" altLang="en-US" dirty="0"/>
              <a:t>伪代码对比</a:t>
            </a:r>
            <a:endParaRPr lang="en-US" altLang="zh-CN" dirty="0"/>
          </a:p>
          <a:p>
            <a:pPr lvl="1"/>
            <a:r>
              <a:rPr lang="zh-CN" altLang="en-US" dirty="0"/>
              <a:t>顺排表实现：</a:t>
            </a:r>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r>
              <a:rPr lang="zh-CN" altLang="en-US" dirty="0"/>
              <a:t>倒排表实现：</a:t>
            </a:r>
            <a:endParaRPr lang="en-US" altLang="zh-CN" dirty="0"/>
          </a:p>
          <a:p>
            <a:pPr lvl="1"/>
            <a:endParaRPr lang="en-US" altLang="zh-CN" dirty="0"/>
          </a:p>
          <a:p>
            <a:pPr lvl="1"/>
            <a:endParaRPr lang="en-US" altLang="zh-CN" dirty="0"/>
          </a:p>
        </p:txBody>
      </p:sp>
      <p:sp>
        <p:nvSpPr>
          <p:cNvPr id="4" name="矩形 3"/>
          <p:cNvSpPr/>
          <p:nvPr/>
        </p:nvSpPr>
        <p:spPr bwMode="auto">
          <a:xfrm>
            <a:off x="3149026" y="1865937"/>
            <a:ext cx="4772347" cy="1563063"/>
          </a:xfrm>
          <a:prstGeom prst="rect">
            <a:avLst/>
          </a:prstGeom>
          <a:no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indent="-19050"/>
            <a:r>
              <a:rPr lang="en-US" altLang="zh-CN" sz="1600" dirty="0"/>
              <a:t>D[1 : M] = 0;</a:t>
            </a:r>
          </a:p>
          <a:p>
            <a:pPr indent="-19050"/>
            <a:r>
              <a:rPr lang="en-US" altLang="zh-CN" sz="1600" dirty="0"/>
              <a:t>For </a:t>
            </a:r>
            <a:r>
              <a:rPr lang="en-US" altLang="zh-CN" sz="1600" dirty="0" err="1"/>
              <a:t>i</a:t>
            </a:r>
            <a:r>
              <a:rPr lang="en-US" altLang="zh-CN" sz="1600" dirty="0"/>
              <a:t>=1 : M</a:t>
            </a:r>
          </a:p>
          <a:p>
            <a:pPr marL="411162" lvl="1"/>
            <a:r>
              <a:rPr lang="en-US" altLang="zh-CN" sz="1600" dirty="0"/>
              <a:t>For j = 1 : K</a:t>
            </a:r>
          </a:p>
          <a:p>
            <a:pPr marL="841375" lvl="2"/>
            <a:r>
              <a:rPr lang="en-US" altLang="zh-CN" sz="1600" dirty="0"/>
              <a:t>D[</a:t>
            </a:r>
            <a:r>
              <a:rPr lang="en-US" altLang="zh-CN" sz="1600" dirty="0" err="1"/>
              <a:t>i</a:t>
            </a:r>
            <a:r>
              <a:rPr lang="en-US" altLang="zh-CN" sz="1600" dirty="0"/>
              <a:t>] += (q[j]-I[</a:t>
            </a:r>
            <a:r>
              <a:rPr lang="en-US" altLang="zh-CN" sz="1600" dirty="0" err="1"/>
              <a:t>i</a:t>
            </a:r>
            <a:r>
              <a:rPr lang="en-US" altLang="zh-CN" sz="1600" dirty="0"/>
              <a:t>][j]) (q[j]-I[</a:t>
            </a:r>
            <a:r>
              <a:rPr lang="en-US" altLang="zh-CN" sz="1600" dirty="0" err="1"/>
              <a:t>i</a:t>
            </a:r>
            <a:r>
              <a:rPr lang="en-US" altLang="zh-CN" sz="1600" dirty="0"/>
              <a:t>][j]);</a:t>
            </a:r>
          </a:p>
          <a:p>
            <a:pPr marL="411162" lvl="1"/>
            <a:r>
              <a:rPr lang="en-US" altLang="zh-CN" sz="1600" dirty="0"/>
              <a:t>End</a:t>
            </a:r>
          </a:p>
          <a:p>
            <a:pPr indent="-19050"/>
            <a:r>
              <a:rPr lang="en-US" altLang="zh-CN" sz="1600" dirty="0"/>
              <a:t>End</a:t>
            </a:r>
            <a:endParaRPr kumimoji="0" lang="zh-CN" altLang="en-US" sz="1600" b="0" i="0" u="none" strike="noStrike" cap="none" normalizeH="0" baseline="0" dirty="0">
              <a:ln>
                <a:noFill/>
              </a:ln>
              <a:solidFill>
                <a:schemeClr val="tx1"/>
              </a:solidFill>
              <a:effectLst/>
              <a:latin typeface="Times New Roman" charset="0"/>
              <a:ea typeface="黑体" charset="0"/>
              <a:cs typeface="黑体" charset="0"/>
            </a:endParaRPr>
          </a:p>
        </p:txBody>
      </p:sp>
      <mc:AlternateContent xmlns:mc="http://schemas.openxmlformats.org/markup-compatibility/2006" xmlns:a14="http://schemas.microsoft.com/office/drawing/2010/main">
        <mc:Choice Requires="a14">
          <p:sp>
            <p:nvSpPr>
              <p:cNvPr id="5" name="矩形 4"/>
              <p:cNvSpPr/>
              <p:nvPr/>
            </p:nvSpPr>
            <p:spPr bwMode="auto">
              <a:xfrm>
                <a:off x="3149027" y="4044462"/>
                <a:ext cx="4772347" cy="2751894"/>
              </a:xfrm>
              <a:prstGeom prst="rect">
                <a:avLst/>
              </a:prstGeom>
              <a:no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indent="-19050"/>
                <a:r>
                  <a:rPr lang="en-US" altLang="zh-CN" sz="1600" dirty="0"/>
                  <a:t>D[1 : M] = 2;</a:t>
                </a:r>
              </a:p>
              <a:p>
                <a:pPr indent="-19050"/>
                <a:r>
                  <a:rPr lang="en-US" altLang="zh-CN" sz="1600" dirty="0"/>
                  <a:t>For j = 1 : K</a:t>
                </a:r>
              </a:p>
              <a:p>
                <a:pPr indent="-19050"/>
                <a:r>
                  <a:rPr lang="en-US" altLang="zh-CN" sz="1600" dirty="0"/>
                  <a:t>      </a:t>
                </a:r>
                <a:r>
                  <a:rPr lang="en-US" altLang="zh-CN" sz="1600" dirty="0" err="1"/>
                  <a:t>len</a:t>
                </a:r>
                <a:r>
                  <a:rPr lang="en-US" altLang="zh-CN" sz="1600" dirty="0"/>
                  <a:t> = </a:t>
                </a:r>
                <a:r>
                  <a:rPr lang="en-US" altLang="zh-CN" sz="1600" dirty="0" err="1"/>
                  <a:t>pLen</a:t>
                </a:r>
                <a:r>
                  <a:rPr lang="en-US" altLang="zh-CN" sz="1600" dirty="0"/>
                  <a:t>[j]; // </a:t>
                </a:r>
                <a:r>
                  <a:rPr lang="en-US" altLang="zh-CN" sz="1600" dirty="0" err="1"/>
                  <a:t>len</a:t>
                </a:r>
                <a:r>
                  <a:rPr lang="zh-CN" altLang="en-US" sz="1600" dirty="0"/>
                  <a:t>为第</a:t>
                </a:r>
                <a:r>
                  <a:rPr lang="en-US" altLang="zh-CN" sz="1600" dirty="0"/>
                  <a:t>j</a:t>
                </a:r>
                <a:r>
                  <a:rPr lang="zh-CN" altLang="en-US" sz="1600" dirty="0"/>
                  <a:t>个链表长度</a:t>
                </a:r>
                <a:endParaRPr lang="en-US" altLang="zh-CN" sz="1600" dirty="0"/>
              </a:p>
              <a:p>
                <a:pPr indent="-19050"/>
                <a:r>
                  <a:rPr lang="en-US" altLang="zh-CN" sz="1600" dirty="0"/>
                  <a:t>      if q[j] &gt; 0</a:t>
                </a:r>
              </a:p>
              <a:p>
                <a:pPr indent="-19050"/>
                <a:r>
                  <a:rPr lang="en-US" altLang="zh-CN" sz="1600" dirty="0"/>
                  <a:t>	For m = 1 : </a:t>
                </a:r>
                <a:r>
                  <a:rPr lang="en-US" altLang="zh-CN" sz="1600" dirty="0" err="1"/>
                  <a:t>len</a:t>
                </a:r>
                <a:endParaRPr lang="en-US" altLang="zh-CN" sz="1600" dirty="0"/>
              </a:p>
              <a:p>
                <a:pPr indent="-19050"/>
                <a:r>
                  <a:rPr lang="en-US" altLang="zh-CN" sz="1600" dirty="0"/>
                  <a:t>	    </a:t>
                </a:r>
                <a:r>
                  <a:rPr lang="en-US" altLang="zh-CN" sz="1600" dirty="0" err="1"/>
                  <a:t>i</a:t>
                </a:r>
                <a:r>
                  <a:rPr lang="en-US" altLang="zh-CN" sz="1600" dirty="0"/>
                  <a:t> = list[m].</a:t>
                </a:r>
                <a:r>
                  <a:rPr lang="en-US" altLang="zh-CN" sz="1600" dirty="0" err="1"/>
                  <a:t>imgID</a:t>
                </a:r>
                <a:r>
                  <a:rPr lang="en-US" altLang="zh-CN" sz="1600" dirty="0"/>
                  <a:t>;</a:t>
                </a:r>
              </a:p>
              <a:p>
                <a:pPr indent="-19050"/>
                <a:r>
                  <a:rPr lang="en-US" altLang="zh-CN" sz="1600" dirty="0"/>
                  <a:t>	    </a:t>
                </a:r>
                <a:r>
                  <a:rPr lang="en-US" altLang="zh-CN" sz="1600" dirty="0" err="1"/>
                  <a:t>val</a:t>
                </a:r>
                <a:r>
                  <a:rPr lang="en-US" altLang="zh-CN" sz="1600" dirty="0"/>
                  <a:t> = list[m].</a:t>
                </a:r>
                <a:r>
                  <a:rPr lang="en-US" altLang="zh-CN" sz="1600" dirty="0" err="1"/>
                  <a:t>val</a:t>
                </a:r>
                <a:r>
                  <a:rPr lang="en-US" altLang="zh-CN" sz="1600" dirty="0"/>
                  <a:t>;	</a:t>
                </a:r>
              </a:p>
              <a:p>
                <a:pPr indent="-19050"/>
                <a:r>
                  <a:rPr lang="en-US" altLang="zh-CN" sz="1600" dirty="0"/>
                  <a:t>                    D[</a:t>
                </a:r>
                <a:r>
                  <a:rPr lang="en-US" altLang="zh-CN" sz="1600" dirty="0" err="1"/>
                  <a:t>i</a:t>
                </a:r>
                <a:r>
                  <a:rPr lang="en-US" altLang="zh-CN" sz="1600" dirty="0"/>
                  <a:t>] -=</a:t>
                </a:r>
                <a14:m>
                  <m:oMath xmlns:m="http://schemas.openxmlformats.org/officeDocument/2006/math">
                    <m:r>
                      <a:rPr lang="en-US" altLang="zh-CN" sz="1600" b="0" i="0" smtClean="0">
                        <a:latin typeface="Cambria Math" panose="02040503050406030204" pitchFamily="18" charset="0"/>
                      </a:rPr>
                      <m:t>2</m:t>
                    </m:r>
                    <m:r>
                      <a:rPr lang="en-US" altLang="zh-CN" sz="1600" i="1">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rPr>
                      <m:t>𝑞</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𝑗</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𝑣𝑎𝑙</m:t>
                    </m:r>
                  </m:oMath>
                </a14:m>
                <a:r>
                  <a:rPr lang="en-US" altLang="zh-CN" sz="1600" dirty="0"/>
                  <a:t>;</a:t>
                </a:r>
              </a:p>
              <a:p>
                <a:pPr indent="-19050"/>
                <a:r>
                  <a:rPr lang="en-US" altLang="zh-CN" sz="1600" dirty="0"/>
                  <a:t>	End</a:t>
                </a:r>
              </a:p>
              <a:p>
                <a:pPr indent="-19050"/>
                <a:r>
                  <a:rPr lang="en-US" altLang="zh-CN" sz="1600" dirty="0"/>
                  <a:t>       End</a:t>
                </a:r>
              </a:p>
              <a:p>
                <a:pPr indent="-19050"/>
                <a:r>
                  <a:rPr lang="en-US" altLang="zh-CN" sz="1600" dirty="0"/>
                  <a:t>End</a:t>
                </a:r>
                <a:endParaRPr lang="zh-CN" altLang="en-US" sz="1600" dirty="0"/>
              </a:p>
            </p:txBody>
          </p:sp>
        </mc:Choice>
        <mc:Fallback xmlns="">
          <p:sp>
            <p:nvSpPr>
              <p:cNvPr id="5" name="矩形 4"/>
              <p:cNvSpPr>
                <a:spLocks noRot="1" noChangeAspect="1" noMove="1" noResize="1" noEditPoints="1" noAdjustHandles="1" noChangeArrowheads="1" noChangeShapeType="1" noTextEdit="1"/>
              </p:cNvSpPr>
              <p:nvPr/>
            </p:nvSpPr>
            <p:spPr bwMode="auto">
              <a:xfrm>
                <a:off x="3149027" y="4044462"/>
                <a:ext cx="4772347" cy="2751894"/>
              </a:xfrm>
              <a:prstGeom prst="rect">
                <a:avLst/>
              </a:prstGeom>
              <a:blipFill>
                <a:blip r:embed="rId2"/>
                <a:stretch>
                  <a:fillRect l="-509" t="-219" b="-3070"/>
                </a:stretch>
              </a:blipFill>
              <a:ln/>
              <a:extLst/>
            </p:spPr>
            <p:txBody>
              <a:bodyPr/>
              <a:lstStyle/>
              <a:p>
                <a:r>
                  <a:rPr lang="zh-CN" altLang="en-US">
                    <a:noFill/>
                  </a:rPr>
                  <a:t> </a:t>
                </a:r>
              </a:p>
            </p:txBody>
          </p:sp>
        </mc:Fallback>
      </mc:AlternateContent>
    </p:spTree>
    <p:extLst>
      <p:ext uri="{BB962C8B-B14F-4D97-AF65-F5344CB8AC3E}">
        <p14:creationId xmlns:p14="http://schemas.microsoft.com/office/powerpoint/2010/main" val="287054177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图像数据库索引：倒排索引</a:t>
            </a:r>
            <a:r>
              <a:rPr lang="en-US" altLang="zh-CN"/>
              <a:t>-</a:t>
            </a:r>
            <a:r>
              <a:rPr lang="zh-CN" altLang="en-US"/>
              <a:t>示例</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320234" y="1122744"/>
                <a:ext cx="8474446" cy="5570869"/>
              </a:xfrm>
            </p:spPr>
            <p:txBody>
              <a:bodyPr/>
              <a:lstStyle/>
              <a:p>
                <a:r>
                  <a:rPr lang="zh-CN" altLang="en-US" sz="2000" dirty="0"/>
                  <a:t>给定查询图像的</a:t>
                </a:r>
                <a14:m>
                  <m:oMath xmlns:m="http://schemas.openxmlformats.org/officeDocument/2006/math">
                    <m:r>
                      <a:rPr lang="en-US" altLang="zh-CN" sz="2000" i="1">
                        <a:latin typeface="Cambria Math" panose="02040503050406030204" pitchFamily="18" charset="0"/>
                      </a:rPr>
                      <m:t>𝐾</m:t>
                    </m:r>
                  </m:oMath>
                </a14:m>
                <a:r>
                  <a:rPr lang="zh-CN" altLang="en-US" sz="2000" dirty="0"/>
                  <a:t>维</a:t>
                </a:r>
                <a14:m>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𝐿</m:t>
                        </m:r>
                      </m:e>
                      <m:sub>
                        <m:r>
                          <a:rPr lang="en-US" altLang="zh-CN" sz="2000" b="0" i="1" smtClean="0">
                            <a:latin typeface="Cambria Math" panose="02040503050406030204" pitchFamily="18" charset="0"/>
                          </a:rPr>
                          <m:t>1</m:t>
                        </m:r>
                      </m:sub>
                    </m:sSub>
                  </m:oMath>
                </a14:m>
                <a:r>
                  <a:rPr lang="zh-CN" altLang="en-US" sz="2000" dirty="0"/>
                  <a:t>归一化的特征向量为</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𝐼</m:t>
                        </m:r>
                      </m:e>
                      <m:sub>
                        <m:r>
                          <a:rPr lang="en-US" altLang="zh-CN" sz="2000" i="1">
                            <a:latin typeface="Cambria Math" panose="02040503050406030204" pitchFamily="18" charset="0"/>
                          </a:rPr>
                          <m:t>𝑞</m:t>
                        </m:r>
                      </m:sub>
                    </m:sSub>
                    <m:r>
                      <a:rPr lang="en-US" altLang="zh-CN" sz="2000" i="1">
                        <a:latin typeface="Cambria Math" panose="02040503050406030204" pitchFamily="18" charset="0"/>
                      </a:rPr>
                      <m:t>=</m:t>
                    </m:r>
                    <m:r>
                      <a:rPr lang="en-US" altLang="zh-CN" sz="2000" b="0" i="1" smtClean="0">
                        <a:latin typeface="Cambria Math" panose="02040503050406030204" pitchFamily="18" charset="0"/>
                      </a:rPr>
                      <m:t>[0.7, 0.3, 0,</m:t>
                    </m:r>
                    <m:r>
                      <a:rPr lang="en-US" altLang="zh-CN" sz="2000" b="0" i="1" smtClean="0">
                        <a:latin typeface="Cambria Math" panose="02040503050406030204" pitchFamily="18" charset="0"/>
                        <a:ea typeface="Cambria Math" panose="02040503050406030204" pitchFamily="18" charset="0"/>
                      </a:rPr>
                      <m:t>⋯,0</m:t>
                    </m:r>
                    <m:r>
                      <a:rPr lang="en-US" altLang="zh-CN" sz="2000" b="0" i="1" smtClean="0">
                        <a:latin typeface="Cambria Math" panose="02040503050406030204" pitchFamily="18" charset="0"/>
                      </a:rPr>
                      <m:t>]</m:t>
                    </m:r>
                  </m:oMath>
                </a14:m>
                <a:endParaRPr lang="en-US" altLang="zh-CN" sz="2000" dirty="0"/>
              </a:p>
              <a:p>
                <a:pPr lvl="1"/>
                <a14:m>
                  <m:oMath xmlns:m="http://schemas.openxmlformats.org/officeDocument/2006/math">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𝐼</m:t>
                        </m:r>
                      </m:e>
                      <m:sub>
                        <m:r>
                          <a:rPr lang="en-US" altLang="zh-CN" sz="1800" i="1">
                            <a:latin typeface="Cambria Math" panose="02040503050406030204" pitchFamily="18" charset="0"/>
                          </a:rPr>
                          <m:t>𝑞</m:t>
                        </m:r>
                      </m:sub>
                    </m:sSub>
                  </m:oMath>
                </a14:m>
                <a:r>
                  <a:rPr lang="zh-CN" altLang="en-US" sz="1800" dirty="0"/>
                  <a:t>仅在第</a:t>
                </a:r>
                <a:r>
                  <a:rPr lang="en-US" altLang="zh-CN" sz="1800" dirty="0"/>
                  <a:t>1</a:t>
                </a:r>
                <a:r>
                  <a:rPr lang="zh-CN" altLang="en-US" sz="1800" dirty="0"/>
                  <a:t>、</a:t>
                </a:r>
                <a:r>
                  <a:rPr lang="en-US" altLang="zh-CN" sz="1800" dirty="0"/>
                  <a:t>2</a:t>
                </a:r>
                <a:r>
                  <a:rPr lang="zh-CN" altLang="en-US" sz="1800" dirty="0"/>
                  <a:t>维的值为非零</a:t>
                </a:r>
                <a:endParaRPr lang="en-US" altLang="zh-CN" sz="1800" dirty="0"/>
              </a:p>
              <a:p>
                <a:r>
                  <a:rPr lang="zh-CN" altLang="en-US" sz="2000" dirty="0"/>
                  <a:t>计算</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𝐼</m:t>
                        </m:r>
                      </m:e>
                      <m:sub>
                        <m:r>
                          <a:rPr lang="en-US" altLang="zh-CN" sz="2000" i="1">
                            <a:latin typeface="Cambria Math" panose="02040503050406030204" pitchFamily="18" charset="0"/>
                          </a:rPr>
                          <m:t>𝑞</m:t>
                        </m:r>
                      </m:sub>
                    </m:sSub>
                  </m:oMath>
                </a14:m>
                <a:r>
                  <a:rPr lang="zh-CN" altLang="en-US" sz="2000" dirty="0"/>
                  <a:t>和</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𝐼</m:t>
                        </m:r>
                      </m:e>
                      <m:sub>
                        <m:r>
                          <a:rPr lang="en-US" altLang="zh-CN" sz="2000" i="1">
                            <a:latin typeface="Cambria Math" panose="02040503050406030204" pitchFamily="18" charset="0"/>
                          </a:rPr>
                          <m:t>1</m:t>
                        </m:r>
                      </m:sub>
                    </m:sSub>
                  </m:oMath>
                </a14:m>
                <a:r>
                  <a:rPr lang="zh-CN" altLang="en-US" sz="2000" dirty="0"/>
                  <a:t>、</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𝐼</m:t>
                        </m:r>
                      </m:e>
                      <m:sub>
                        <m:r>
                          <a:rPr lang="en-US" altLang="zh-CN" sz="2000" i="1">
                            <a:latin typeface="Cambria Math" panose="02040503050406030204" pitchFamily="18" charset="0"/>
                          </a:rPr>
                          <m:t>2</m:t>
                        </m:r>
                      </m:sub>
                    </m:sSub>
                  </m:oMath>
                </a14:m>
                <a:r>
                  <a:rPr lang="zh-CN" altLang="en-US" sz="2000" dirty="0"/>
                  <a:t>的距离：</a:t>
                </a:r>
                <a:endParaRPr lang="en-US" altLang="zh-CN" sz="2000" dirty="0"/>
              </a:p>
              <a:p>
                <a:pPr marL="33337" indent="0">
                  <a:buNone/>
                </a:pPr>
                <a14:m>
                  <m:oMathPara xmlns:m="http://schemas.openxmlformats.org/officeDocument/2006/math">
                    <m:oMathParaPr>
                      <m:jc m:val="left"/>
                    </m:oMathParaPr>
                    <m:oMath xmlns:m="http://schemas.openxmlformats.org/officeDocument/2006/math">
                      <m:r>
                        <a:rPr lang="en-US" altLang="zh-CN" sz="1800" i="1">
                          <a:latin typeface="Cambria Math" panose="02040503050406030204" pitchFamily="18" charset="0"/>
                        </a:rPr>
                        <m:t>𝐷</m:t>
                      </m:r>
                      <m:d>
                        <m:dPr>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𝐼</m:t>
                              </m:r>
                            </m:e>
                            <m:sub>
                              <m:r>
                                <a:rPr lang="en-US" altLang="zh-CN" sz="1800" i="1">
                                  <a:latin typeface="Cambria Math" panose="02040503050406030204" pitchFamily="18" charset="0"/>
                                </a:rPr>
                                <m:t>𝑞</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𝐼</m:t>
                              </m:r>
                            </m:e>
                            <m:sub>
                              <m:r>
                                <a:rPr lang="en-US" altLang="zh-CN" sz="1800" i="1">
                                  <a:latin typeface="Cambria Math" panose="02040503050406030204" pitchFamily="18" charset="0"/>
                                </a:rPr>
                                <m:t>1</m:t>
                              </m:r>
                            </m:sub>
                          </m:sSub>
                        </m:e>
                      </m:d>
                      <m:r>
                        <a:rPr lang="en-US" altLang="zh-CN" sz="1800" i="1">
                          <a:latin typeface="Cambria Math" panose="02040503050406030204" pitchFamily="18" charset="0"/>
                        </a:rPr>
                        <m:t>=</m:t>
                      </m:r>
                      <m:r>
                        <a:rPr lang="en-US" altLang="zh-CN" sz="1800" i="1" smtClean="0">
                          <a:latin typeface="Cambria Math" panose="02040503050406030204" pitchFamily="18" charset="0"/>
                        </a:rPr>
                        <m:t>2+</m:t>
                      </m:r>
                      <m:nary>
                        <m:naryPr>
                          <m:chr m:val="∑"/>
                          <m:ctrlPr>
                            <a:rPr lang="en-US" altLang="zh-CN" sz="1800" i="1">
                              <a:latin typeface="Cambria Math" panose="02040503050406030204" pitchFamily="18" charset="0"/>
                            </a:rPr>
                          </m:ctrlPr>
                        </m:naryPr>
                        <m:sub>
                          <m:r>
                            <m:rPr>
                              <m:brk m:alnAt="23"/>
                            </m:rPr>
                            <a:rPr lang="en-US" altLang="zh-CN" sz="1800" i="1">
                              <a:latin typeface="Cambria Math" panose="02040503050406030204" pitchFamily="18" charset="0"/>
                            </a:rPr>
                            <m:t>𝑖</m:t>
                          </m:r>
                          <m:d>
                            <m:dPr>
                              <m:begChr m:val="|"/>
                              <m:endChr m:val=""/>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𝑞</m:t>
                                  </m:r>
                                </m:e>
                                <m:sub>
                                  <m:r>
                                    <a:rPr lang="en-US" altLang="zh-CN" sz="1800" i="1">
                                      <a:latin typeface="Cambria Math" panose="02040503050406030204" pitchFamily="18" charset="0"/>
                                    </a:rPr>
                                    <m:t>𝑖</m:t>
                                  </m:r>
                                </m:sub>
                              </m:sSub>
                              <m:r>
                                <a:rPr lang="en-US" altLang="zh-CN" sz="1800" i="1">
                                  <a:latin typeface="Cambria Math" panose="02040503050406030204" pitchFamily="18" charset="0"/>
                                  <a:ea typeface="Cambria Math" panose="02040503050406030204" pitchFamily="18" charset="0"/>
                                </a:rPr>
                                <m:t>≠0,</m:t>
                              </m:r>
                            </m:e>
                          </m:d>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r>
                            <a:rPr lang="en-US" altLang="zh-CN" sz="1800" i="1">
                              <a:latin typeface="Cambria Math" panose="02040503050406030204" pitchFamily="18" charset="0"/>
                              <a:ea typeface="Cambria Math" panose="02040503050406030204" pitchFamily="18" charset="0"/>
                            </a:rPr>
                            <m:t>≠0</m:t>
                          </m:r>
                        </m:sub>
                        <m:sup/>
                        <m:e>
                          <m:r>
                            <a:rPr lang="en-US" altLang="zh-CN" sz="1800" i="1">
                              <a:latin typeface="Cambria Math" panose="02040503050406030204" pitchFamily="18" charset="0"/>
                            </a:rPr>
                            <m:t>(</m:t>
                          </m:r>
                          <m:d>
                            <m:dPr>
                              <m:begChr m:val="|"/>
                              <m:endChr m:val="|"/>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𝑞</m:t>
                                  </m:r>
                                </m:e>
                                <m:sub>
                                  <m:r>
                                    <a:rPr lang="en-US" altLang="zh-CN" sz="1800" i="1">
                                      <a:latin typeface="Cambria Math" panose="02040503050406030204" pitchFamily="18" charset="0"/>
                                    </a:rPr>
                                    <m:t>𝑖</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e>
                          </m:d>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𝑞</m:t>
                              </m:r>
                            </m:e>
                            <m:sub>
                              <m:r>
                                <a:rPr lang="en-US" altLang="zh-CN" sz="1800" i="1">
                                  <a:latin typeface="Cambria Math" panose="02040503050406030204" pitchFamily="18" charset="0"/>
                                </a:rPr>
                                <m:t>𝑖</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r>
                            <a:rPr lang="en-US" altLang="zh-CN" sz="1800" i="1">
                              <a:latin typeface="Cambria Math" panose="02040503050406030204" pitchFamily="18" charset="0"/>
                            </a:rPr>
                            <m:t>)</m:t>
                          </m:r>
                        </m:e>
                      </m:nary>
                      <m:r>
                        <a:rPr lang="en-US" altLang="zh-CN" sz="1800" b="0" i="1" smtClean="0">
                          <a:latin typeface="Cambria Math" panose="02040503050406030204" pitchFamily="18" charset="0"/>
                        </a:rPr>
                        <m:t> </m:t>
                      </m:r>
                    </m:oMath>
                  </m:oMathPara>
                </a14:m>
                <a:endParaRPr lang="en-US" altLang="zh-CN" sz="1800" b="0" dirty="0"/>
              </a:p>
              <a:p>
                <a:pPr marL="33337" indent="0">
                  <a:spcAft>
                    <a:spcPts val="1200"/>
                  </a:spcAft>
                  <a:buNone/>
                </a:pPr>
                <a14:m>
                  <m:oMathPara xmlns:m="http://schemas.openxmlformats.org/officeDocument/2006/math">
                    <m:oMathParaPr>
                      <m:jc m:val="left"/>
                    </m:oMathParaPr>
                    <m:oMath xmlns:m="http://schemas.openxmlformats.org/officeDocument/2006/math">
                      <m:r>
                        <a:rPr lang="en-US" altLang="zh-CN" sz="1800" b="0" i="1" smtClean="0">
                          <a:latin typeface="Cambria Math" panose="02040503050406030204" pitchFamily="18" charset="0"/>
                        </a:rPr>
                        <m:t>                 </m:t>
                      </m:r>
                      <m:r>
                        <a:rPr lang="en-US" altLang="zh-CN" sz="1800" i="1">
                          <a:latin typeface="Cambria Math" panose="02040503050406030204" pitchFamily="18" charset="0"/>
                        </a:rPr>
                        <m:t>=2+</m:t>
                      </m:r>
                      <m:d>
                        <m:dPr>
                          <m:ctrlPr>
                            <a:rPr lang="en-US" altLang="zh-CN" sz="1800" i="1">
                              <a:latin typeface="Cambria Math" panose="02040503050406030204" pitchFamily="18" charset="0"/>
                            </a:rPr>
                          </m:ctrlPr>
                        </m:dPr>
                        <m:e>
                          <m:d>
                            <m:dPr>
                              <m:begChr m:val="|"/>
                              <m:endChr m:val="|"/>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𝑞</m:t>
                                  </m:r>
                                </m:e>
                                <m:sub>
                                  <m:r>
                                    <a:rPr lang="en-US" altLang="zh-CN" sz="1800" i="1">
                                      <a:latin typeface="Cambria Math" panose="02040503050406030204" pitchFamily="18" charset="0"/>
                                    </a:rPr>
                                    <m:t>2</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2</m:t>
                                  </m:r>
                                </m:sub>
                              </m:sSub>
                            </m:e>
                          </m:d>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𝑞</m:t>
                              </m:r>
                            </m:e>
                            <m:sub>
                              <m:r>
                                <a:rPr lang="en-US" altLang="zh-CN" sz="1800" i="1">
                                  <a:latin typeface="Cambria Math" panose="02040503050406030204" pitchFamily="18" charset="0"/>
                                </a:rPr>
                                <m:t>2</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2</m:t>
                              </m:r>
                            </m:sub>
                          </m:sSub>
                        </m:e>
                      </m:d>
                      <m:r>
                        <a:rPr lang="en-US" altLang="zh-CN" sz="1800" b="0" i="1" smtClean="0">
                          <a:latin typeface="Cambria Math" panose="02040503050406030204" pitchFamily="18" charset="0"/>
                        </a:rPr>
                        <m:t>=2+0.2−0.3−0.5=1.4</m:t>
                      </m:r>
                    </m:oMath>
                  </m:oMathPara>
                </a14:m>
                <a:endParaRPr lang="en-US" altLang="zh-CN" sz="1800" b="0" dirty="0"/>
              </a:p>
              <a:p>
                <a:pPr marL="33337" indent="0">
                  <a:buNone/>
                </a:pPr>
                <a14:m>
                  <m:oMathPara xmlns:m="http://schemas.openxmlformats.org/officeDocument/2006/math">
                    <m:oMathParaPr>
                      <m:jc m:val="left"/>
                    </m:oMathParaPr>
                    <m:oMath xmlns:m="http://schemas.openxmlformats.org/officeDocument/2006/math">
                      <m:r>
                        <a:rPr lang="en-US" altLang="zh-CN" sz="1800" i="1">
                          <a:latin typeface="Cambria Math" panose="02040503050406030204" pitchFamily="18" charset="0"/>
                        </a:rPr>
                        <m:t>𝐷</m:t>
                      </m:r>
                      <m:d>
                        <m:dPr>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𝐼</m:t>
                              </m:r>
                            </m:e>
                            <m:sub>
                              <m:r>
                                <a:rPr lang="en-US" altLang="zh-CN" sz="1800" i="1">
                                  <a:latin typeface="Cambria Math" panose="02040503050406030204" pitchFamily="18" charset="0"/>
                                </a:rPr>
                                <m:t>𝑞</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𝐼</m:t>
                              </m:r>
                            </m:e>
                            <m:sub>
                              <m:r>
                                <a:rPr lang="en-US" altLang="zh-CN" sz="1800" b="0" i="1" smtClean="0">
                                  <a:latin typeface="Cambria Math" panose="02040503050406030204" pitchFamily="18" charset="0"/>
                                </a:rPr>
                                <m:t>2</m:t>
                              </m:r>
                            </m:sub>
                          </m:sSub>
                        </m:e>
                      </m:d>
                      <m:r>
                        <a:rPr lang="en-US" altLang="zh-CN" sz="1800" i="1">
                          <a:latin typeface="Cambria Math" panose="02040503050406030204" pitchFamily="18" charset="0"/>
                        </a:rPr>
                        <m:t>=2+</m:t>
                      </m:r>
                      <m:nary>
                        <m:naryPr>
                          <m:chr m:val="∑"/>
                          <m:ctrlPr>
                            <a:rPr lang="en-US" altLang="zh-CN" sz="1800" i="1">
                              <a:latin typeface="Cambria Math" panose="02040503050406030204" pitchFamily="18" charset="0"/>
                            </a:rPr>
                          </m:ctrlPr>
                        </m:naryPr>
                        <m:sub>
                          <m:r>
                            <m:rPr>
                              <m:brk m:alnAt="23"/>
                            </m:rPr>
                            <a:rPr lang="en-US" altLang="zh-CN" sz="1800" i="1">
                              <a:latin typeface="Cambria Math" panose="02040503050406030204" pitchFamily="18" charset="0"/>
                            </a:rPr>
                            <m:t>𝑖</m:t>
                          </m:r>
                          <m:d>
                            <m:dPr>
                              <m:begChr m:val="|"/>
                              <m:endChr m:val=""/>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𝑞</m:t>
                                  </m:r>
                                </m:e>
                                <m:sub>
                                  <m:r>
                                    <a:rPr lang="en-US" altLang="zh-CN" sz="1800" i="1">
                                      <a:latin typeface="Cambria Math" panose="02040503050406030204" pitchFamily="18" charset="0"/>
                                    </a:rPr>
                                    <m:t>𝑖</m:t>
                                  </m:r>
                                </m:sub>
                              </m:sSub>
                              <m:r>
                                <a:rPr lang="en-US" altLang="zh-CN" sz="1800" i="1">
                                  <a:latin typeface="Cambria Math" panose="02040503050406030204" pitchFamily="18" charset="0"/>
                                  <a:ea typeface="Cambria Math" panose="02040503050406030204" pitchFamily="18" charset="0"/>
                                </a:rPr>
                                <m:t>≠0,</m:t>
                              </m:r>
                            </m:e>
                          </m:d>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r>
                            <a:rPr lang="en-US" altLang="zh-CN" sz="1800" i="1">
                              <a:latin typeface="Cambria Math" panose="02040503050406030204" pitchFamily="18" charset="0"/>
                              <a:ea typeface="Cambria Math" panose="02040503050406030204" pitchFamily="18" charset="0"/>
                            </a:rPr>
                            <m:t>≠0</m:t>
                          </m:r>
                        </m:sub>
                        <m:sup/>
                        <m:e>
                          <m:r>
                            <a:rPr lang="en-US" altLang="zh-CN" sz="1800" i="1">
                              <a:latin typeface="Cambria Math" panose="02040503050406030204" pitchFamily="18" charset="0"/>
                            </a:rPr>
                            <m:t>(</m:t>
                          </m:r>
                          <m:d>
                            <m:dPr>
                              <m:begChr m:val="|"/>
                              <m:endChr m:val="|"/>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𝑞</m:t>
                                  </m:r>
                                </m:e>
                                <m:sub>
                                  <m:r>
                                    <a:rPr lang="en-US" altLang="zh-CN" sz="1800" i="1">
                                      <a:latin typeface="Cambria Math" panose="02040503050406030204" pitchFamily="18" charset="0"/>
                                    </a:rPr>
                                    <m:t>𝑖</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e>
                          </m:d>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𝑞</m:t>
                              </m:r>
                            </m:e>
                            <m:sub>
                              <m:r>
                                <a:rPr lang="en-US" altLang="zh-CN" sz="1800" i="1">
                                  <a:latin typeface="Cambria Math" panose="02040503050406030204" pitchFamily="18" charset="0"/>
                                </a:rPr>
                                <m:t>𝑖</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r>
                            <a:rPr lang="en-US" altLang="zh-CN" sz="1800" i="1">
                              <a:latin typeface="Cambria Math" panose="02040503050406030204" pitchFamily="18" charset="0"/>
                            </a:rPr>
                            <m:t>)</m:t>
                          </m:r>
                        </m:e>
                      </m:nary>
                      <m:r>
                        <a:rPr lang="en-US" altLang="zh-CN" sz="1800" i="1">
                          <a:latin typeface="Cambria Math" panose="02040503050406030204" pitchFamily="18" charset="0"/>
                        </a:rPr>
                        <m:t>            </m:t>
                      </m:r>
                    </m:oMath>
                  </m:oMathPara>
                </a14:m>
                <a:endParaRPr lang="en-US" altLang="zh-CN" sz="1800" i="1" dirty="0">
                  <a:latin typeface="Cambria Math" panose="02040503050406030204" pitchFamily="18" charset="0"/>
                </a:endParaRPr>
              </a:p>
              <a:p>
                <a:pPr marL="33337" indent="0">
                  <a:spcAft>
                    <a:spcPts val="1200"/>
                  </a:spcAft>
                  <a:buNone/>
                </a:pPr>
                <a:r>
                  <a:rPr lang="en-US" altLang="zh-CN" sz="1800" dirty="0"/>
                  <a:t>       </a:t>
                </a:r>
                <a14:m>
                  <m:oMath xmlns:m="http://schemas.openxmlformats.org/officeDocument/2006/math">
                    <m:r>
                      <a:rPr lang="en-US" altLang="zh-CN" sz="1800" i="1">
                        <a:latin typeface="Cambria Math" panose="02040503050406030204" pitchFamily="18" charset="0"/>
                      </a:rPr>
                      <m:t>=2+</m:t>
                    </m:r>
                    <m:d>
                      <m:dPr>
                        <m:ctrlPr>
                          <a:rPr lang="en-US" altLang="zh-CN" sz="1800" i="1">
                            <a:latin typeface="Cambria Math" panose="02040503050406030204" pitchFamily="18" charset="0"/>
                          </a:rPr>
                        </m:ctrlPr>
                      </m:dPr>
                      <m:e>
                        <m:d>
                          <m:dPr>
                            <m:begChr m:val="|"/>
                            <m:endChr m:val="|"/>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𝑞</m:t>
                                </m:r>
                              </m:e>
                              <m:sub>
                                <m:r>
                                  <a:rPr lang="en-US" altLang="zh-CN" sz="1800" b="0" i="1" smtClean="0">
                                    <a:latin typeface="Cambria Math" panose="02040503050406030204" pitchFamily="18" charset="0"/>
                                  </a:rPr>
                                  <m:t>1</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b="0" i="1" smtClean="0">
                                    <a:latin typeface="Cambria Math" panose="02040503050406030204" pitchFamily="18" charset="0"/>
                                  </a:rPr>
                                  <m:t>1</m:t>
                                </m:r>
                              </m:sub>
                            </m:sSub>
                          </m:e>
                        </m:d>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𝑞</m:t>
                            </m:r>
                          </m:e>
                          <m:sub>
                            <m:r>
                              <a:rPr lang="en-US" altLang="zh-CN" sz="1800" b="0" i="1" smtClean="0">
                                <a:latin typeface="Cambria Math" panose="02040503050406030204" pitchFamily="18" charset="0"/>
                              </a:rPr>
                              <m:t>1</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b="0" i="1" smtClean="0">
                                <a:latin typeface="Cambria Math" panose="02040503050406030204" pitchFamily="18" charset="0"/>
                              </a:rPr>
                              <m:t>1</m:t>
                            </m:r>
                          </m:sub>
                        </m:sSub>
                      </m:e>
                    </m:d>
                    <m:r>
                      <a:rPr lang="en-US" altLang="zh-CN" sz="1800" b="0" i="1" smtClean="0">
                        <a:latin typeface="Cambria Math" panose="02040503050406030204" pitchFamily="18" charset="0"/>
                      </a:rPr>
                      <m:t>+</m:t>
                    </m:r>
                    <m:d>
                      <m:dPr>
                        <m:ctrlPr>
                          <a:rPr lang="en-US" altLang="zh-CN" sz="1800" i="1">
                            <a:latin typeface="Cambria Math" panose="02040503050406030204" pitchFamily="18" charset="0"/>
                          </a:rPr>
                        </m:ctrlPr>
                      </m:dPr>
                      <m:e>
                        <m:d>
                          <m:dPr>
                            <m:begChr m:val="|"/>
                            <m:endChr m:val="|"/>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𝑞</m:t>
                                </m:r>
                              </m:e>
                              <m:sub>
                                <m:r>
                                  <a:rPr lang="en-US" altLang="zh-CN" sz="1800" i="1">
                                    <a:latin typeface="Cambria Math" panose="02040503050406030204" pitchFamily="18" charset="0"/>
                                  </a:rPr>
                                  <m:t>2</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2</m:t>
                                </m:r>
                              </m:sub>
                            </m:sSub>
                          </m:e>
                        </m:d>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𝑞</m:t>
                            </m:r>
                          </m:e>
                          <m:sub>
                            <m:r>
                              <a:rPr lang="en-US" altLang="zh-CN" sz="1800" i="1">
                                <a:latin typeface="Cambria Math" panose="02040503050406030204" pitchFamily="18" charset="0"/>
                              </a:rPr>
                              <m:t>2</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2</m:t>
                            </m:r>
                          </m:sub>
                        </m:sSub>
                      </m:e>
                    </m:d>
                    <m:r>
                      <a:rPr lang="en-US" altLang="zh-CN" sz="1800" i="1">
                        <a:latin typeface="Cambria Math" panose="02040503050406030204" pitchFamily="18" charset="0"/>
                      </a:rPr>
                      <m:t>=2</m:t>
                    </m:r>
                    <m:r>
                      <a:rPr lang="en-US" altLang="zh-CN" sz="1800" b="0" i="1" smtClean="0">
                        <a:latin typeface="Cambria Math" panose="02040503050406030204" pitchFamily="18" charset="0"/>
                      </a:rPr>
                      <m:t>−1.4−0.4</m:t>
                    </m:r>
                    <m:r>
                      <a:rPr lang="en-US" altLang="zh-CN" sz="1800" i="1">
                        <a:latin typeface="Cambria Math" panose="02040503050406030204" pitchFamily="18" charset="0"/>
                      </a:rPr>
                      <m:t>=</m:t>
                    </m:r>
                    <m:r>
                      <a:rPr lang="en-US" altLang="zh-CN" sz="1800" b="0" i="1" smtClean="0">
                        <a:latin typeface="Cambria Math" panose="02040503050406030204" pitchFamily="18" charset="0"/>
                      </a:rPr>
                      <m:t>0</m:t>
                    </m:r>
                    <m:r>
                      <a:rPr lang="en-US" altLang="zh-CN" sz="1800" i="1">
                        <a:latin typeface="Cambria Math" panose="02040503050406030204" pitchFamily="18" charset="0"/>
                      </a:rPr>
                      <m:t>.</m:t>
                    </m:r>
                    <m:r>
                      <a:rPr lang="en-US" altLang="zh-CN" sz="1800" b="0" i="1" smtClean="0">
                        <a:latin typeface="Cambria Math" panose="02040503050406030204" pitchFamily="18" charset="0"/>
                      </a:rPr>
                      <m:t>2</m:t>
                    </m:r>
                  </m:oMath>
                </a14:m>
                <a:endParaRPr lang="en-US" altLang="zh-CN" sz="1800" dirty="0"/>
              </a:p>
              <a:p>
                <a:r>
                  <a:rPr lang="zh-CN" altLang="en-US" sz="2000" dirty="0"/>
                  <a:t>计算</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𝐼</m:t>
                        </m:r>
                      </m:e>
                      <m:sub>
                        <m:r>
                          <a:rPr lang="en-US" altLang="zh-CN" sz="2000" i="1">
                            <a:latin typeface="Cambria Math" panose="02040503050406030204" pitchFamily="18" charset="0"/>
                          </a:rPr>
                          <m:t>𝑞</m:t>
                        </m:r>
                      </m:sub>
                    </m:sSub>
                  </m:oMath>
                </a14:m>
                <a:r>
                  <a:rPr lang="zh-CN" altLang="en-US" sz="2000" dirty="0"/>
                  <a:t>和</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𝐼</m:t>
                        </m:r>
                      </m:e>
                      <m:sub>
                        <m:r>
                          <a:rPr lang="en-US" altLang="zh-CN" sz="2000" b="0" i="1" smtClean="0">
                            <a:latin typeface="Cambria Math" panose="02040503050406030204" pitchFamily="18" charset="0"/>
                          </a:rPr>
                          <m:t>𝑚</m:t>
                        </m:r>
                      </m:sub>
                    </m:sSub>
                  </m:oMath>
                </a14:m>
                <a:r>
                  <a:rPr lang="zh-CN" altLang="en-US" sz="2000" dirty="0"/>
                  <a:t> </a:t>
                </a:r>
                <a14:m>
                  <m:oMath xmlns:m="http://schemas.openxmlformats.org/officeDocument/2006/math">
                    <m:r>
                      <a:rPr lang="en-US" altLang="zh-CN" sz="2000" b="0" i="0" smtClean="0">
                        <a:latin typeface="Cambria Math" panose="02040503050406030204" pitchFamily="18" charset="0"/>
                      </a:rPr>
                      <m:t>(</m:t>
                    </m:r>
                    <m:r>
                      <a:rPr lang="en-US" altLang="zh-CN" sz="2000" i="1">
                        <a:latin typeface="Cambria Math" panose="02040503050406030204" pitchFamily="18" charset="0"/>
                      </a:rPr>
                      <m:t>𝑚</m:t>
                    </m:r>
                    <m:r>
                      <a:rPr lang="en-US" altLang="zh-CN" sz="2000" b="0" i="0" smtClean="0">
                        <a:latin typeface="Cambria Math" panose="02040503050406030204" pitchFamily="18" charset="0"/>
                      </a:rPr>
                      <m:t>&gt;2)</m:t>
                    </m:r>
                    <m:r>
                      <a:rPr lang="en-US" altLang="zh-CN" sz="2000" i="1" smtClean="0">
                        <a:latin typeface="Cambria Math" panose="02040503050406030204" pitchFamily="18" charset="0"/>
                      </a:rPr>
                      <m:t> </m:t>
                    </m:r>
                  </m:oMath>
                </a14:m>
                <a:r>
                  <a:rPr lang="zh-CN" altLang="en-US" sz="2000" dirty="0"/>
                  <a:t>的距离：</a:t>
                </a:r>
                <a:endParaRPr lang="en-US" altLang="zh-CN" sz="2000" dirty="0"/>
              </a:p>
              <a:p>
                <a:pPr marL="33337" indent="0">
                  <a:buNone/>
                </a:pPr>
                <a14:m>
                  <m:oMathPara xmlns:m="http://schemas.openxmlformats.org/officeDocument/2006/math">
                    <m:oMathParaPr>
                      <m:jc m:val="centerGroup"/>
                    </m:oMathParaPr>
                    <m:oMath xmlns:m="http://schemas.openxmlformats.org/officeDocument/2006/math">
                      <m:r>
                        <a:rPr lang="en-US" altLang="zh-CN" sz="1800" i="1">
                          <a:latin typeface="Cambria Math" panose="02040503050406030204" pitchFamily="18" charset="0"/>
                        </a:rPr>
                        <m:t>𝐷</m:t>
                      </m:r>
                      <m:d>
                        <m:dPr>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𝐼</m:t>
                              </m:r>
                            </m:e>
                            <m:sub>
                              <m:r>
                                <a:rPr lang="en-US" altLang="zh-CN" sz="1800" i="1">
                                  <a:latin typeface="Cambria Math" panose="02040503050406030204" pitchFamily="18" charset="0"/>
                                </a:rPr>
                                <m:t>𝑞</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𝐼</m:t>
                              </m:r>
                            </m:e>
                            <m:sub>
                              <m:r>
                                <a:rPr lang="en-US" altLang="zh-CN" sz="1800" b="0" i="1" smtClean="0">
                                  <a:latin typeface="Cambria Math" panose="02040503050406030204" pitchFamily="18" charset="0"/>
                                </a:rPr>
                                <m:t>𝑚</m:t>
                              </m:r>
                            </m:sub>
                          </m:sSub>
                        </m:e>
                      </m:d>
                      <m:r>
                        <a:rPr lang="en-US" altLang="zh-CN" sz="1800" i="1">
                          <a:latin typeface="Cambria Math" panose="02040503050406030204" pitchFamily="18" charset="0"/>
                        </a:rPr>
                        <m:t>=2+</m:t>
                      </m:r>
                      <m:nary>
                        <m:naryPr>
                          <m:chr m:val="∑"/>
                          <m:ctrlPr>
                            <a:rPr lang="en-US" altLang="zh-CN" sz="1800" i="1">
                              <a:latin typeface="Cambria Math" panose="02040503050406030204" pitchFamily="18" charset="0"/>
                            </a:rPr>
                          </m:ctrlPr>
                        </m:naryPr>
                        <m:sub>
                          <m:r>
                            <m:rPr>
                              <m:brk m:alnAt="23"/>
                            </m:rPr>
                            <a:rPr lang="en-US" altLang="zh-CN" sz="1800" i="1">
                              <a:latin typeface="Cambria Math" panose="02040503050406030204" pitchFamily="18" charset="0"/>
                            </a:rPr>
                            <m:t>𝑖</m:t>
                          </m:r>
                          <m:d>
                            <m:dPr>
                              <m:begChr m:val="|"/>
                              <m:endChr m:val=""/>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𝑞</m:t>
                                  </m:r>
                                </m:e>
                                <m:sub>
                                  <m:r>
                                    <a:rPr lang="en-US" altLang="zh-CN" sz="1800" i="1">
                                      <a:latin typeface="Cambria Math" panose="02040503050406030204" pitchFamily="18" charset="0"/>
                                    </a:rPr>
                                    <m:t>𝑖</m:t>
                                  </m:r>
                                </m:sub>
                              </m:sSub>
                              <m:r>
                                <a:rPr lang="en-US" altLang="zh-CN" sz="1800" i="1">
                                  <a:latin typeface="Cambria Math" panose="02040503050406030204" pitchFamily="18" charset="0"/>
                                  <a:ea typeface="Cambria Math" panose="02040503050406030204" pitchFamily="18" charset="0"/>
                                </a:rPr>
                                <m:t>≠0,</m:t>
                              </m:r>
                            </m:e>
                          </m:d>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r>
                            <a:rPr lang="en-US" altLang="zh-CN" sz="1800" i="1">
                              <a:latin typeface="Cambria Math" panose="02040503050406030204" pitchFamily="18" charset="0"/>
                              <a:ea typeface="Cambria Math" panose="02040503050406030204" pitchFamily="18" charset="0"/>
                            </a:rPr>
                            <m:t>≠0</m:t>
                          </m:r>
                        </m:sub>
                        <m:sup/>
                        <m:e>
                          <m:r>
                            <a:rPr lang="en-US" altLang="zh-CN" sz="1800" i="1">
                              <a:latin typeface="Cambria Math" panose="02040503050406030204" pitchFamily="18" charset="0"/>
                            </a:rPr>
                            <m:t>(</m:t>
                          </m:r>
                          <m:d>
                            <m:dPr>
                              <m:begChr m:val="|"/>
                              <m:endChr m:val="|"/>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𝑞</m:t>
                                  </m:r>
                                </m:e>
                                <m:sub>
                                  <m:r>
                                    <a:rPr lang="en-US" altLang="zh-CN" sz="1800" i="1">
                                      <a:latin typeface="Cambria Math" panose="02040503050406030204" pitchFamily="18" charset="0"/>
                                    </a:rPr>
                                    <m:t>𝑖</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e>
                          </m:d>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𝑞</m:t>
                              </m:r>
                            </m:e>
                            <m:sub>
                              <m:r>
                                <a:rPr lang="en-US" altLang="zh-CN" sz="1800" i="1">
                                  <a:latin typeface="Cambria Math" panose="02040503050406030204" pitchFamily="18" charset="0"/>
                                </a:rPr>
                                <m:t>𝑖</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r>
                            <a:rPr lang="en-US" altLang="zh-CN" sz="1800" i="1">
                              <a:latin typeface="Cambria Math" panose="02040503050406030204" pitchFamily="18" charset="0"/>
                            </a:rPr>
                            <m:t>)</m:t>
                          </m:r>
                        </m:e>
                      </m:nary>
                      <m:r>
                        <a:rPr lang="en-US" altLang="zh-CN" sz="1800" b="0" i="1" smtClean="0">
                          <a:latin typeface="Cambria Math" panose="02040503050406030204" pitchFamily="18" charset="0"/>
                        </a:rPr>
                        <m:t>=2</m:t>
                      </m:r>
                      <m:r>
                        <a:rPr lang="en-US" altLang="zh-CN" sz="1800" i="1">
                          <a:latin typeface="Cambria Math" panose="02040503050406030204" pitchFamily="18" charset="0"/>
                        </a:rPr>
                        <m:t> </m:t>
                      </m:r>
                    </m:oMath>
                  </m:oMathPara>
                </a14:m>
                <a:endParaRPr lang="en-US" altLang="zh-CN" sz="1800" i="1" dirty="0">
                  <a:latin typeface="Cambria Math" panose="02040503050406030204" pitchFamily="18" charset="0"/>
                </a:endParaRPr>
              </a:p>
              <a:p>
                <a:pPr marL="471487" lvl="1" indent="0">
                  <a:buNone/>
                </a:pPr>
                <a:r>
                  <a:rPr lang="en-US" altLang="zh-CN" dirty="0"/>
                  <a:t> </a:t>
                </a:r>
                <a:endParaRPr lang="zh-CN" altLang="en-US" dirty="0"/>
              </a:p>
              <a:p>
                <a:pPr marL="471487" lvl="1" indent="0">
                  <a:buNone/>
                </a:pPr>
                <a:endParaRPr lang="en-US" altLang="zh-CN"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320234" y="1122744"/>
                <a:ext cx="8474446" cy="5570869"/>
              </a:xfrm>
              <a:blipFill>
                <a:blip r:embed="rId2"/>
                <a:stretch>
                  <a:fillRect l="-647" t="-87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7196048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38" descr="109_0999"/>
          <p:cNvPicPr>
            <a:picLocks noChangeAspect="1" noChangeArrowheads="1"/>
          </p:cNvPicPr>
          <p:nvPr/>
        </p:nvPicPr>
        <p:blipFill>
          <a:blip r:embed="rId3" cstate="print"/>
          <a:srcRect/>
          <a:stretch>
            <a:fillRect/>
          </a:stretch>
        </p:blipFill>
        <p:spPr bwMode="auto">
          <a:xfrm>
            <a:off x="755603" y="4053028"/>
            <a:ext cx="1333509" cy="1000132"/>
          </a:xfrm>
          <a:prstGeom prst="rect">
            <a:avLst/>
          </a:prstGeom>
          <a:noFill/>
          <a:ln w="9525">
            <a:noFill/>
            <a:miter lim="800000"/>
            <a:headEnd/>
            <a:tailEnd/>
          </a:ln>
        </p:spPr>
      </p:pic>
      <p:grpSp>
        <p:nvGrpSpPr>
          <p:cNvPr id="29" name="组合 28"/>
          <p:cNvGrpSpPr/>
          <p:nvPr/>
        </p:nvGrpSpPr>
        <p:grpSpPr>
          <a:xfrm>
            <a:off x="2823616" y="3792925"/>
            <a:ext cx="2363190" cy="1698171"/>
            <a:chOff x="1638795" y="2636323"/>
            <a:chExt cx="2363190" cy="1698171"/>
          </a:xfrm>
        </p:grpSpPr>
        <p:sp>
          <p:nvSpPr>
            <p:cNvPr id="8" name="Oval 50"/>
            <p:cNvSpPr>
              <a:spLocks noChangeAspect="1" noChangeArrowheads="1"/>
            </p:cNvSpPr>
            <p:nvPr/>
          </p:nvSpPr>
          <p:spPr bwMode="auto">
            <a:xfrm>
              <a:off x="1941868" y="3305817"/>
              <a:ext cx="173037" cy="158750"/>
            </a:xfrm>
            <a:prstGeom prst="ellipse">
              <a:avLst/>
            </a:prstGeom>
            <a:solidFill>
              <a:srgbClr val="0070C0"/>
            </a:solidFill>
            <a:ln w="19050">
              <a:noFill/>
              <a:round/>
            </a:ln>
          </p:spPr>
          <p:txBody>
            <a:bodyPr wrap="none" anchor="ctr"/>
            <a:lstStyle/>
            <a:p>
              <a:endParaRPr lang="en-US" altLang="zh-CN">
                <a:latin typeface="Arial" panose="020B0604020202020204"/>
                <a:cs typeface="Arial" panose="020B0604020202020204"/>
              </a:endParaRPr>
            </a:p>
          </p:txBody>
        </p:sp>
        <p:sp>
          <p:nvSpPr>
            <p:cNvPr id="9" name="Oval 51"/>
            <p:cNvSpPr>
              <a:spLocks noChangeAspect="1" noChangeArrowheads="1"/>
            </p:cNvSpPr>
            <p:nvPr/>
          </p:nvSpPr>
          <p:spPr bwMode="auto">
            <a:xfrm>
              <a:off x="2554882" y="3856805"/>
              <a:ext cx="173037" cy="158750"/>
            </a:xfrm>
            <a:prstGeom prst="ellipse">
              <a:avLst/>
            </a:prstGeom>
            <a:solidFill>
              <a:srgbClr val="FF0000"/>
            </a:solidFill>
            <a:ln w="19050">
              <a:noFill/>
              <a:round/>
            </a:ln>
          </p:spPr>
          <p:txBody>
            <a:bodyPr wrap="none" anchor="ctr"/>
            <a:lstStyle/>
            <a:p>
              <a:endParaRPr lang="en-US" altLang="zh-CN">
                <a:latin typeface="Arial" panose="020B0604020202020204"/>
                <a:cs typeface="Arial" panose="020B0604020202020204"/>
              </a:endParaRPr>
            </a:p>
          </p:txBody>
        </p:sp>
        <p:sp>
          <p:nvSpPr>
            <p:cNvPr id="10" name="Oval 52"/>
            <p:cNvSpPr>
              <a:spLocks noChangeAspect="1" noChangeArrowheads="1"/>
            </p:cNvSpPr>
            <p:nvPr/>
          </p:nvSpPr>
          <p:spPr bwMode="auto">
            <a:xfrm>
              <a:off x="3469565" y="3150426"/>
              <a:ext cx="173038" cy="158750"/>
            </a:xfrm>
            <a:prstGeom prst="ellipse">
              <a:avLst/>
            </a:prstGeom>
            <a:solidFill>
              <a:schemeClr val="accent3">
                <a:lumMod val="75000"/>
              </a:schemeClr>
            </a:solidFill>
            <a:ln w="19050">
              <a:noFill/>
              <a:round/>
            </a:ln>
          </p:spPr>
          <p:txBody>
            <a:bodyPr wrap="none" anchor="ctr"/>
            <a:lstStyle/>
            <a:p>
              <a:endParaRPr lang="en-US" altLang="zh-CN">
                <a:latin typeface="Arial" panose="020B0604020202020204"/>
                <a:cs typeface="Arial" panose="020B0604020202020204"/>
              </a:endParaRPr>
            </a:p>
          </p:txBody>
        </p:sp>
        <p:sp>
          <p:nvSpPr>
            <p:cNvPr id="11" name="Oval 53"/>
            <p:cNvSpPr>
              <a:spLocks noChangeAspect="1" noChangeArrowheads="1"/>
            </p:cNvSpPr>
            <p:nvPr/>
          </p:nvSpPr>
          <p:spPr bwMode="auto">
            <a:xfrm>
              <a:off x="2889078" y="3496501"/>
              <a:ext cx="173038" cy="158750"/>
            </a:xfrm>
            <a:prstGeom prst="ellipse">
              <a:avLst/>
            </a:prstGeom>
            <a:solidFill>
              <a:srgbClr val="00B0F0"/>
            </a:solidFill>
            <a:ln w="19050">
              <a:noFill/>
              <a:round/>
            </a:ln>
          </p:spPr>
          <p:txBody>
            <a:bodyPr wrap="none" anchor="ctr"/>
            <a:lstStyle/>
            <a:p>
              <a:endParaRPr lang="en-US" altLang="zh-CN">
                <a:latin typeface="Arial" panose="020B0604020202020204"/>
                <a:cs typeface="Arial" panose="020B0604020202020204"/>
              </a:endParaRPr>
            </a:p>
          </p:txBody>
        </p:sp>
        <p:sp>
          <p:nvSpPr>
            <p:cNvPr id="12" name="Oval 54"/>
            <p:cNvSpPr>
              <a:spLocks noChangeAspect="1" noChangeArrowheads="1"/>
            </p:cNvSpPr>
            <p:nvPr/>
          </p:nvSpPr>
          <p:spPr bwMode="auto">
            <a:xfrm>
              <a:off x="3469565" y="3723948"/>
              <a:ext cx="173038" cy="158750"/>
            </a:xfrm>
            <a:prstGeom prst="ellipse">
              <a:avLst/>
            </a:prstGeom>
            <a:solidFill>
              <a:srgbClr val="FFFF00"/>
            </a:solidFill>
            <a:ln w="19050">
              <a:noFill/>
              <a:round/>
            </a:ln>
          </p:spPr>
          <p:txBody>
            <a:bodyPr wrap="none" anchor="ctr"/>
            <a:lstStyle/>
            <a:p>
              <a:endParaRPr lang="en-US" altLang="zh-CN">
                <a:latin typeface="Arial" panose="020B0604020202020204"/>
                <a:cs typeface="Arial" panose="020B0604020202020204"/>
              </a:endParaRPr>
            </a:p>
          </p:txBody>
        </p:sp>
        <p:sp>
          <p:nvSpPr>
            <p:cNvPr id="16" name="Oval 58"/>
            <p:cNvSpPr>
              <a:spLocks noChangeAspect="1" noChangeArrowheads="1"/>
            </p:cNvSpPr>
            <p:nvPr/>
          </p:nvSpPr>
          <p:spPr bwMode="auto">
            <a:xfrm>
              <a:off x="2697246" y="2737676"/>
              <a:ext cx="173038" cy="158750"/>
            </a:xfrm>
            <a:prstGeom prst="ellipse">
              <a:avLst/>
            </a:prstGeom>
            <a:solidFill>
              <a:srgbClr val="008000"/>
            </a:solidFill>
            <a:ln w="19050">
              <a:noFill/>
              <a:round/>
            </a:ln>
          </p:spPr>
          <p:txBody>
            <a:bodyPr wrap="none" anchor="ctr"/>
            <a:lstStyle/>
            <a:p>
              <a:endParaRPr lang="en-US" altLang="zh-CN">
                <a:latin typeface="Arial" panose="020B0604020202020204"/>
                <a:cs typeface="Arial" panose="020B0604020202020204"/>
              </a:endParaRPr>
            </a:p>
          </p:txBody>
        </p:sp>
        <p:sp>
          <p:nvSpPr>
            <p:cNvPr id="17" name="Oval 59"/>
            <p:cNvSpPr>
              <a:spLocks noChangeAspect="1" noChangeArrowheads="1"/>
            </p:cNvSpPr>
            <p:nvPr/>
          </p:nvSpPr>
          <p:spPr bwMode="auto">
            <a:xfrm>
              <a:off x="2419373" y="3284312"/>
              <a:ext cx="173038" cy="158750"/>
            </a:xfrm>
            <a:prstGeom prst="ellipse">
              <a:avLst/>
            </a:prstGeom>
            <a:solidFill>
              <a:srgbClr val="7030A0"/>
            </a:solidFill>
            <a:ln w="19050">
              <a:noFill/>
              <a:round/>
            </a:ln>
          </p:spPr>
          <p:txBody>
            <a:bodyPr wrap="none" anchor="ctr"/>
            <a:lstStyle/>
            <a:p>
              <a:endParaRPr lang="en-US" altLang="zh-CN">
                <a:latin typeface="Arial" panose="020B0604020202020204"/>
                <a:cs typeface="Arial" panose="020B0604020202020204"/>
              </a:endParaRPr>
            </a:p>
          </p:txBody>
        </p:sp>
        <p:sp>
          <p:nvSpPr>
            <p:cNvPr id="18" name="Oval 60"/>
            <p:cNvSpPr>
              <a:spLocks noChangeAspect="1" noChangeArrowheads="1"/>
            </p:cNvSpPr>
            <p:nvPr/>
          </p:nvSpPr>
          <p:spPr bwMode="auto">
            <a:xfrm>
              <a:off x="2072793" y="2896426"/>
              <a:ext cx="173038" cy="158750"/>
            </a:xfrm>
            <a:prstGeom prst="ellipse">
              <a:avLst/>
            </a:prstGeom>
            <a:solidFill>
              <a:schemeClr val="accent2">
                <a:lumMod val="60000"/>
                <a:lumOff val="40000"/>
              </a:schemeClr>
            </a:solidFill>
            <a:ln w="19050">
              <a:noFill/>
              <a:round/>
            </a:ln>
          </p:spPr>
          <p:txBody>
            <a:bodyPr wrap="none" anchor="ctr"/>
            <a:lstStyle/>
            <a:p>
              <a:endParaRPr lang="en-US" altLang="zh-CN">
                <a:latin typeface="Arial" panose="020B0604020202020204"/>
                <a:cs typeface="Arial" panose="020B0604020202020204"/>
              </a:endParaRPr>
            </a:p>
          </p:txBody>
        </p:sp>
        <p:sp>
          <p:nvSpPr>
            <p:cNvPr id="20" name="Oval 62"/>
            <p:cNvSpPr>
              <a:spLocks noChangeAspect="1" noChangeArrowheads="1"/>
            </p:cNvSpPr>
            <p:nvPr/>
          </p:nvSpPr>
          <p:spPr bwMode="auto">
            <a:xfrm>
              <a:off x="3062116" y="4026726"/>
              <a:ext cx="173038" cy="158750"/>
            </a:xfrm>
            <a:prstGeom prst="ellipse">
              <a:avLst/>
            </a:prstGeom>
            <a:solidFill>
              <a:srgbClr val="00FFFF"/>
            </a:solidFill>
            <a:ln w="19050">
              <a:noFill/>
              <a:round/>
            </a:ln>
          </p:spPr>
          <p:txBody>
            <a:bodyPr wrap="none" anchor="ctr"/>
            <a:lstStyle/>
            <a:p>
              <a:endParaRPr lang="en-US" altLang="zh-CN">
                <a:latin typeface="Arial" panose="020B0604020202020204"/>
                <a:cs typeface="Arial" panose="020B0604020202020204"/>
              </a:endParaRPr>
            </a:p>
          </p:txBody>
        </p:sp>
        <p:sp>
          <p:nvSpPr>
            <p:cNvPr id="28" name="椭圆 27"/>
            <p:cNvSpPr/>
            <p:nvPr/>
          </p:nvSpPr>
          <p:spPr>
            <a:xfrm>
              <a:off x="1638795" y="2636323"/>
              <a:ext cx="2363190" cy="169817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44" name="组合 143"/>
          <p:cNvGrpSpPr/>
          <p:nvPr/>
        </p:nvGrpSpPr>
        <p:grpSpPr>
          <a:xfrm>
            <a:off x="1414042" y="4386403"/>
            <a:ext cx="176916" cy="177600"/>
            <a:chOff x="4745314" y="2270682"/>
            <a:chExt cx="176916" cy="177600"/>
          </a:xfrm>
        </p:grpSpPr>
        <p:sp>
          <p:nvSpPr>
            <p:cNvPr id="142" name="椭圆 141"/>
            <p:cNvSpPr/>
            <p:nvPr/>
          </p:nvSpPr>
          <p:spPr>
            <a:xfrm>
              <a:off x="4745314" y="2270682"/>
              <a:ext cx="176916" cy="177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3" name="直接连接符 142"/>
            <p:cNvCxnSpPr>
              <a:endCxn id="142" idx="7"/>
            </p:cNvCxnSpPr>
            <p:nvPr/>
          </p:nvCxnSpPr>
          <p:spPr>
            <a:xfrm flipV="1">
              <a:off x="4821403" y="2296691"/>
              <a:ext cx="74918" cy="723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5" name="直接箭头连接符 144"/>
          <p:cNvCxnSpPr/>
          <p:nvPr/>
        </p:nvCxnSpPr>
        <p:spPr>
          <a:xfrm>
            <a:off x="1490131" y="4506804"/>
            <a:ext cx="2043656" cy="58597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57" name="组合 156"/>
          <p:cNvGrpSpPr/>
          <p:nvPr/>
        </p:nvGrpSpPr>
        <p:grpSpPr>
          <a:xfrm>
            <a:off x="5862280" y="3156029"/>
            <a:ext cx="194067" cy="3242583"/>
            <a:chOff x="5247475" y="1770135"/>
            <a:chExt cx="194067" cy="3242583"/>
          </a:xfrm>
        </p:grpSpPr>
        <p:sp>
          <p:nvSpPr>
            <p:cNvPr id="148" name="Oval 58"/>
            <p:cNvSpPr>
              <a:spLocks noChangeAspect="1" noChangeArrowheads="1"/>
            </p:cNvSpPr>
            <p:nvPr/>
          </p:nvSpPr>
          <p:spPr bwMode="auto">
            <a:xfrm>
              <a:off x="5250668" y="1770135"/>
              <a:ext cx="173038" cy="158750"/>
            </a:xfrm>
            <a:prstGeom prst="ellipse">
              <a:avLst/>
            </a:prstGeom>
            <a:solidFill>
              <a:srgbClr val="008000"/>
            </a:solidFill>
            <a:ln w="19050">
              <a:noFill/>
              <a:round/>
            </a:ln>
          </p:spPr>
          <p:txBody>
            <a:bodyPr wrap="none" anchor="ctr"/>
            <a:lstStyle/>
            <a:p>
              <a:endParaRPr lang="en-US" altLang="zh-CN">
                <a:latin typeface="Arial" panose="020B0604020202020204"/>
                <a:cs typeface="Arial" panose="020B0604020202020204"/>
              </a:endParaRPr>
            </a:p>
          </p:txBody>
        </p:sp>
        <p:sp>
          <p:nvSpPr>
            <p:cNvPr id="149" name="Oval 59"/>
            <p:cNvSpPr>
              <a:spLocks noChangeAspect="1" noChangeArrowheads="1"/>
            </p:cNvSpPr>
            <p:nvPr/>
          </p:nvSpPr>
          <p:spPr bwMode="auto">
            <a:xfrm>
              <a:off x="5250668" y="2209893"/>
              <a:ext cx="173038" cy="158750"/>
            </a:xfrm>
            <a:prstGeom prst="ellipse">
              <a:avLst/>
            </a:prstGeom>
            <a:solidFill>
              <a:srgbClr val="7030A0"/>
            </a:solidFill>
            <a:ln w="19050">
              <a:noFill/>
              <a:round/>
            </a:ln>
          </p:spPr>
          <p:txBody>
            <a:bodyPr wrap="none" anchor="ctr"/>
            <a:lstStyle/>
            <a:p>
              <a:endParaRPr lang="en-US" altLang="zh-CN">
                <a:latin typeface="Arial" panose="020B0604020202020204"/>
                <a:cs typeface="Arial" panose="020B0604020202020204"/>
              </a:endParaRPr>
            </a:p>
          </p:txBody>
        </p:sp>
        <p:sp>
          <p:nvSpPr>
            <p:cNvPr id="150" name="Oval 51"/>
            <p:cNvSpPr>
              <a:spLocks noChangeAspect="1" noChangeArrowheads="1"/>
            </p:cNvSpPr>
            <p:nvPr/>
          </p:nvSpPr>
          <p:spPr bwMode="auto">
            <a:xfrm>
              <a:off x="5250668" y="2668403"/>
              <a:ext cx="173037" cy="158750"/>
            </a:xfrm>
            <a:prstGeom prst="ellipse">
              <a:avLst/>
            </a:prstGeom>
            <a:solidFill>
              <a:srgbClr val="FF0000"/>
            </a:solidFill>
            <a:ln w="19050">
              <a:noFill/>
              <a:round/>
            </a:ln>
          </p:spPr>
          <p:txBody>
            <a:bodyPr wrap="none" anchor="ctr"/>
            <a:lstStyle/>
            <a:p>
              <a:endParaRPr lang="en-US" altLang="zh-CN">
                <a:latin typeface="Arial" panose="020B0604020202020204"/>
                <a:cs typeface="Arial" panose="020B0604020202020204"/>
              </a:endParaRPr>
            </a:p>
          </p:txBody>
        </p:sp>
        <p:sp>
          <p:nvSpPr>
            <p:cNvPr id="151" name="Oval 53"/>
            <p:cNvSpPr>
              <a:spLocks noChangeAspect="1" noChangeArrowheads="1"/>
            </p:cNvSpPr>
            <p:nvPr/>
          </p:nvSpPr>
          <p:spPr bwMode="auto">
            <a:xfrm>
              <a:off x="5250667" y="3065193"/>
              <a:ext cx="173038" cy="158750"/>
            </a:xfrm>
            <a:prstGeom prst="ellipse">
              <a:avLst/>
            </a:prstGeom>
            <a:solidFill>
              <a:srgbClr val="00B0F0"/>
            </a:solidFill>
            <a:ln w="19050">
              <a:noFill/>
              <a:round/>
            </a:ln>
          </p:spPr>
          <p:txBody>
            <a:bodyPr wrap="none" anchor="ctr"/>
            <a:lstStyle/>
            <a:p>
              <a:endParaRPr lang="en-US" altLang="zh-CN">
                <a:latin typeface="Arial" panose="020B0604020202020204"/>
                <a:cs typeface="Arial" panose="020B0604020202020204"/>
              </a:endParaRPr>
            </a:p>
          </p:txBody>
        </p:sp>
        <p:sp>
          <p:nvSpPr>
            <p:cNvPr id="152" name="Oval 62"/>
            <p:cNvSpPr>
              <a:spLocks noChangeAspect="1" noChangeArrowheads="1"/>
            </p:cNvSpPr>
            <p:nvPr/>
          </p:nvSpPr>
          <p:spPr bwMode="auto">
            <a:xfrm>
              <a:off x="5247475" y="3423057"/>
              <a:ext cx="173038" cy="158750"/>
            </a:xfrm>
            <a:prstGeom prst="ellipse">
              <a:avLst/>
            </a:prstGeom>
            <a:solidFill>
              <a:srgbClr val="00FFFF"/>
            </a:solidFill>
            <a:ln w="19050">
              <a:noFill/>
              <a:round/>
            </a:ln>
          </p:spPr>
          <p:txBody>
            <a:bodyPr wrap="none" anchor="ctr"/>
            <a:lstStyle/>
            <a:p>
              <a:endParaRPr lang="en-US" altLang="zh-CN">
                <a:latin typeface="Arial" panose="020B0604020202020204"/>
                <a:cs typeface="Arial" panose="020B0604020202020204"/>
              </a:endParaRPr>
            </a:p>
          </p:txBody>
        </p:sp>
        <p:sp>
          <p:nvSpPr>
            <p:cNvPr id="153" name="Oval 54"/>
            <p:cNvSpPr>
              <a:spLocks noChangeAspect="1" noChangeArrowheads="1"/>
            </p:cNvSpPr>
            <p:nvPr/>
          </p:nvSpPr>
          <p:spPr bwMode="auto">
            <a:xfrm>
              <a:off x="5268296" y="3783440"/>
              <a:ext cx="173038" cy="158750"/>
            </a:xfrm>
            <a:prstGeom prst="ellipse">
              <a:avLst/>
            </a:prstGeom>
            <a:solidFill>
              <a:srgbClr val="FFFF00"/>
            </a:solidFill>
            <a:ln w="19050">
              <a:noFill/>
              <a:round/>
            </a:ln>
          </p:spPr>
          <p:txBody>
            <a:bodyPr wrap="none" anchor="ctr"/>
            <a:lstStyle/>
            <a:p>
              <a:endParaRPr lang="en-US" altLang="zh-CN">
                <a:latin typeface="Arial" panose="020B0604020202020204"/>
                <a:cs typeface="Arial" panose="020B0604020202020204"/>
              </a:endParaRPr>
            </a:p>
          </p:txBody>
        </p:sp>
        <p:sp>
          <p:nvSpPr>
            <p:cNvPr id="154" name="Oval 52"/>
            <p:cNvSpPr>
              <a:spLocks noChangeAspect="1" noChangeArrowheads="1"/>
            </p:cNvSpPr>
            <p:nvPr/>
          </p:nvSpPr>
          <p:spPr bwMode="auto">
            <a:xfrm>
              <a:off x="5266531" y="4166211"/>
              <a:ext cx="173038" cy="158750"/>
            </a:xfrm>
            <a:prstGeom prst="ellipse">
              <a:avLst/>
            </a:prstGeom>
            <a:solidFill>
              <a:schemeClr val="accent3">
                <a:lumMod val="75000"/>
              </a:schemeClr>
            </a:solidFill>
            <a:ln w="19050">
              <a:noFill/>
              <a:round/>
            </a:ln>
          </p:spPr>
          <p:txBody>
            <a:bodyPr wrap="none" anchor="ctr"/>
            <a:lstStyle/>
            <a:p>
              <a:endParaRPr lang="en-US" altLang="zh-CN">
                <a:latin typeface="Arial" panose="020B0604020202020204"/>
                <a:cs typeface="Arial" panose="020B0604020202020204"/>
              </a:endParaRPr>
            </a:p>
          </p:txBody>
        </p:sp>
        <p:sp>
          <p:nvSpPr>
            <p:cNvPr id="155" name="Oval 60"/>
            <p:cNvSpPr>
              <a:spLocks noChangeAspect="1" noChangeArrowheads="1"/>
            </p:cNvSpPr>
            <p:nvPr/>
          </p:nvSpPr>
          <p:spPr bwMode="auto">
            <a:xfrm>
              <a:off x="5266531" y="4471197"/>
              <a:ext cx="173038" cy="158750"/>
            </a:xfrm>
            <a:prstGeom prst="ellipse">
              <a:avLst/>
            </a:prstGeom>
            <a:solidFill>
              <a:schemeClr val="accent2">
                <a:lumMod val="60000"/>
                <a:lumOff val="40000"/>
              </a:schemeClr>
            </a:solidFill>
            <a:ln w="19050">
              <a:noFill/>
              <a:round/>
            </a:ln>
          </p:spPr>
          <p:txBody>
            <a:bodyPr wrap="none" anchor="ctr"/>
            <a:lstStyle/>
            <a:p>
              <a:endParaRPr lang="en-US" altLang="zh-CN">
                <a:latin typeface="Arial" panose="020B0604020202020204"/>
                <a:cs typeface="Arial" panose="020B0604020202020204"/>
              </a:endParaRPr>
            </a:p>
          </p:txBody>
        </p:sp>
        <p:sp>
          <p:nvSpPr>
            <p:cNvPr id="156" name="Oval 50"/>
            <p:cNvSpPr>
              <a:spLocks noChangeAspect="1" noChangeArrowheads="1"/>
            </p:cNvSpPr>
            <p:nvPr/>
          </p:nvSpPr>
          <p:spPr bwMode="auto">
            <a:xfrm>
              <a:off x="5268505" y="4853968"/>
              <a:ext cx="173037" cy="158750"/>
            </a:xfrm>
            <a:prstGeom prst="ellipse">
              <a:avLst/>
            </a:prstGeom>
            <a:solidFill>
              <a:srgbClr val="0070C0"/>
            </a:solidFill>
            <a:ln w="19050">
              <a:noFill/>
              <a:round/>
            </a:ln>
          </p:spPr>
          <p:txBody>
            <a:bodyPr wrap="none" anchor="ctr"/>
            <a:lstStyle/>
            <a:p>
              <a:endParaRPr lang="en-US" altLang="zh-CN">
                <a:latin typeface="Arial" panose="020B0604020202020204"/>
                <a:cs typeface="Arial" panose="020B0604020202020204"/>
              </a:endParaRPr>
            </a:p>
          </p:txBody>
        </p:sp>
      </p:grpSp>
      <p:sp>
        <p:nvSpPr>
          <p:cNvPr id="161" name="乘号 160"/>
          <p:cNvSpPr/>
          <p:nvPr/>
        </p:nvSpPr>
        <p:spPr>
          <a:xfrm>
            <a:off x="3336750" y="4859767"/>
            <a:ext cx="486889" cy="439387"/>
          </a:xfrm>
          <a:prstGeom prst="mathMultiply">
            <a:avLst>
              <a:gd name="adj1" fmla="val 0"/>
            </a:avLst>
          </a:prstGeom>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3" name="直接箭头连接符 162"/>
          <p:cNvCxnSpPr>
            <a:endCxn id="150" idx="3"/>
          </p:cNvCxnSpPr>
          <p:nvPr/>
        </p:nvCxnSpPr>
        <p:spPr>
          <a:xfrm flipV="1">
            <a:off x="3824734" y="4189799"/>
            <a:ext cx="2066080" cy="89949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5" name="直接箭头连接符 164"/>
          <p:cNvCxnSpPr>
            <a:endCxn id="167" idx="1"/>
          </p:cNvCxnSpPr>
          <p:nvPr/>
        </p:nvCxnSpPr>
        <p:spPr>
          <a:xfrm flipV="1">
            <a:off x="6072190" y="4132403"/>
            <a:ext cx="904126" cy="2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7" name="Picture 38" descr="109_0999"/>
          <p:cNvPicPr>
            <a:picLocks noChangeAspect="1" noChangeArrowheads="1"/>
          </p:cNvPicPr>
          <p:nvPr/>
        </p:nvPicPr>
        <p:blipFill>
          <a:blip r:embed="rId3" cstate="print"/>
          <a:srcRect/>
          <a:stretch>
            <a:fillRect/>
          </a:stretch>
        </p:blipFill>
        <p:spPr bwMode="auto">
          <a:xfrm>
            <a:off x="6976316" y="3995249"/>
            <a:ext cx="365744" cy="274308"/>
          </a:xfrm>
          <a:prstGeom prst="rect">
            <a:avLst/>
          </a:prstGeom>
          <a:noFill/>
          <a:ln w="9525">
            <a:noFill/>
            <a:miter lim="800000"/>
            <a:headEnd/>
            <a:tailEnd/>
          </a:ln>
        </p:spPr>
      </p:pic>
      <p:grpSp>
        <p:nvGrpSpPr>
          <p:cNvPr id="168" name="组合 167"/>
          <p:cNvGrpSpPr/>
          <p:nvPr/>
        </p:nvGrpSpPr>
        <p:grpSpPr>
          <a:xfrm>
            <a:off x="1565049" y="4746200"/>
            <a:ext cx="176916" cy="177600"/>
            <a:chOff x="4745314" y="2270682"/>
            <a:chExt cx="176916" cy="177600"/>
          </a:xfrm>
        </p:grpSpPr>
        <p:sp>
          <p:nvSpPr>
            <p:cNvPr id="169" name="椭圆 168"/>
            <p:cNvSpPr/>
            <p:nvPr/>
          </p:nvSpPr>
          <p:spPr>
            <a:xfrm>
              <a:off x="4745314" y="2270682"/>
              <a:ext cx="176916" cy="177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0" name="直接连接符 169"/>
            <p:cNvCxnSpPr>
              <a:endCxn id="169" idx="7"/>
            </p:cNvCxnSpPr>
            <p:nvPr/>
          </p:nvCxnSpPr>
          <p:spPr>
            <a:xfrm flipV="1">
              <a:off x="4821403" y="2296691"/>
              <a:ext cx="74918" cy="723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1" name="直接箭头连接符 170"/>
          <p:cNvCxnSpPr/>
          <p:nvPr/>
        </p:nvCxnSpPr>
        <p:spPr>
          <a:xfrm flipV="1">
            <a:off x="1663705" y="4213047"/>
            <a:ext cx="2058708" cy="65800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4" name="乘号 173"/>
          <p:cNvSpPr/>
          <p:nvPr/>
        </p:nvSpPr>
        <p:spPr>
          <a:xfrm>
            <a:off x="3573260" y="3990781"/>
            <a:ext cx="486889" cy="439387"/>
          </a:xfrm>
          <a:prstGeom prst="mathMultiply">
            <a:avLst>
              <a:gd name="adj1" fmla="val 0"/>
            </a:avLst>
          </a:prstGeom>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5" name="直接箭头连接符 174"/>
          <p:cNvCxnSpPr>
            <a:stCxn id="16" idx="6"/>
            <a:endCxn id="148" idx="3"/>
          </p:cNvCxnSpPr>
          <p:nvPr/>
        </p:nvCxnSpPr>
        <p:spPr>
          <a:xfrm flipV="1">
            <a:off x="4055105" y="3291531"/>
            <a:ext cx="1835709" cy="68212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1" name="直接箭头连接符 180"/>
          <p:cNvCxnSpPr>
            <a:endCxn id="182" idx="1"/>
          </p:cNvCxnSpPr>
          <p:nvPr/>
        </p:nvCxnSpPr>
        <p:spPr>
          <a:xfrm flipV="1">
            <a:off x="6072190" y="3232304"/>
            <a:ext cx="904126" cy="2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2" name="Picture 38" descr="109_0999"/>
          <p:cNvPicPr>
            <a:picLocks noChangeAspect="1" noChangeArrowheads="1"/>
          </p:cNvPicPr>
          <p:nvPr/>
        </p:nvPicPr>
        <p:blipFill>
          <a:blip r:embed="rId3" cstate="print"/>
          <a:srcRect/>
          <a:stretch>
            <a:fillRect/>
          </a:stretch>
        </p:blipFill>
        <p:spPr bwMode="auto">
          <a:xfrm>
            <a:off x="6976316" y="3095150"/>
            <a:ext cx="365744" cy="274308"/>
          </a:xfrm>
          <a:prstGeom prst="rect">
            <a:avLst/>
          </a:prstGeom>
          <a:noFill/>
          <a:ln w="9525">
            <a:noFill/>
            <a:miter lim="800000"/>
            <a:headEnd/>
            <a:tailEnd/>
          </a:ln>
        </p:spPr>
      </p:pic>
      <p:pic>
        <p:nvPicPr>
          <p:cNvPr id="183" name="Picture 23" descr="114_1464"/>
          <p:cNvPicPr>
            <a:picLocks noChangeAspect="1" noChangeArrowheads="1"/>
          </p:cNvPicPr>
          <p:nvPr/>
        </p:nvPicPr>
        <p:blipFill>
          <a:blip r:embed="rId4" cstate="print"/>
          <a:srcRect/>
          <a:stretch>
            <a:fillRect/>
          </a:stretch>
        </p:blipFill>
        <p:spPr bwMode="auto">
          <a:xfrm>
            <a:off x="803260" y="5338495"/>
            <a:ext cx="1285852" cy="964389"/>
          </a:xfrm>
          <a:prstGeom prst="rect">
            <a:avLst/>
          </a:prstGeom>
          <a:noFill/>
          <a:ln w="9525">
            <a:noFill/>
            <a:miter lim="800000"/>
            <a:headEnd/>
            <a:tailEnd/>
          </a:ln>
        </p:spPr>
      </p:pic>
      <p:grpSp>
        <p:nvGrpSpPr>
          <p:cNvPr id="184" name="组合 183"/>
          <p:cNvGrpSpPr/>
          <p:nvPr/>
        </p:nvGrpSpPr>
        <p:grpSpPr>
          <a:xfrm>
            <a:off x="1660395" y="5506936"/>
            <a:ext cx="176916" cy="177600"/>
            <a:chOff x="4745314" y="2270682"/>
            <a:chExt cx="176916" cy="177600"/>
          </a:xfrm>
        </p:grpSpPr>
        <p:sp>
          <p:nvSpPr>
            <p:cNvPr id="185" name="椭圆 184"/>
            <p:cNvSpPr/>
            <p:nvPr/>
          </p:nvSpPr>
          <p:spPr>
            <a:xfrm>
              <a:off x="4745314" y="2270682"/>
              <a:ext cx="176916" cy="177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6" name="直接连接符 185"/>
            <p:cNvCxnSpPr>
              <a:endCxn id="185" idx="7"/>
            </p:cNvCxnSpPr>
            <p:nvPr/>
          </p:nvCxnSpPr>
          <p:spPr>
            <a:xfrm flipV="1">
              <a:off x="4821403" y="2296691"/>
              <a:ext cx="74918" cy="723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87" name="直接箭头连接符 186"/>
          <p:cNvCxnSpPr/>
          <p:nvPr/>
        </p:nvCxnSpPr>
        <p:spPr>
          <a:xfrm flipV="1">
            <a:off x="1792145" y="4710454"/>
            <a:ext cx="1406379" cy="8586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9" name="乘号 188"/>
          <p:cNvSpPr/>
          <p:nvPr/>
        </p:nvSpPr>
        <p:spPr>
          <a:xfrm>
            <a:off x="2977316" y="4485579"/>
            <a:ext cx="486889" cy="439387"/>
          </a:xfrm>
          <a:prstGeom prst="mathMultiply">
            <a:avLst>
              <a:gd name="adj1" fmla="val 0"/>
            </a:avLst>
          </a:prstGeom>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0" name="直接箭头连接符 189"/>
          <p:cNvCxnSpPr>
            <a:stCxn id="8" idx="5"/>
            <a:endCxn id="156" idx="1"/>
          </p:cNvCxnSpPr>
          <p:nvPr/>
        </p:nvCxnSpPr>
        <p:spPr>
          <a:xfrm>
            <a:off x="3274385" y="4597921"/>
            <a:ext cx="2634266" cy="166518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6" name="直接箭头连接符 195"/>
          <p:cNvCxnSpPr/>
          <p:nvPr/>
        </p:nvCxnSpPr>
        <p:spPr>
          <a:xfrm flipV="1">
            <a:off x="6072190" y="6302884"/>
            <a:ext cx="904126" cy="2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8" name="Picture 23" descr="114_1464"/>
          <p:cNvPicPr>
            <a:picLocks noChangeAspect="1" noChangeArrowheads="1"/>
          </p:cNvPicPr>
          <p:nvPr/>
        </p:nvPicPr>
        <p:blipFill>
          <a:blip r:embed="rId4" cstate="print"/>
          <a:srcRect/>
          <a:stretch>
            <a:fillRect/>
          </a:stretch>
        </p:blipFill>
        <p:spPr bwMode="auto">
          <a:xfrm>
            <a:off x="7063856" y="6110584"/>
            <a:ext cx="556407" cy="417305"/>
          </a:xfrm>
          <a:prstGeom prst="rect">
            <a:avLst/>
          </a:prstGeom>
          <a:noFill/>
          <a:ln w="9525">
            <a:noFill/>
            <a:miter lim="800000"/>
            <a:headEnd/>
            <a:tailEnd/>
          </a:ln>
        </p:spPr>
      </p:pic>
      <p:grpSp>
        <p:nvGrpSpPr>
          <p:cNvPr id="199" name="组合 198"/>
          <p:cNvGrpSpPr/>
          <p:nvPr/>
        </p:nvGrpSpPr>
        <p:grpSpPr>
          <a:xfrm>
            <a:off x="1571937" y="5926378"/>
            <a:ext cx="176916" cy="177600"/>
            <a:chOff x="4745314" y="2270682"/>
            <a:chExt cx="176916" cy="177600"/>
          </a:xfrm>
        </p:grpSpPr>
        <p:sp>
          <p:nvSpPr>
            <p:cNvPr id="200" name="椭圆 199"/>
            <p:cNvSpPr/>
            <p:nvPr/>
          </p:nvSpPr>
          <p:spPr>
            <a:xfrm>
              <a:off x="4745314" y="2270682"/>
              <a:ext cx="176916" cy="177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1" name="直接连接符 200"/>
            <p:cNvCxnSpPr>
              <a:endCxn id="200" idx="7"/>
            </p:cNvCxnSpPr>
            <p:nvPr/>
          </p:nvCxnSpPr>
          <p:spPr>
            <a:xfrm flipV="1">
              <a:off x="4821403" y="2296691"/>
              <a:ext cx="74918" cy="723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03" name="直接箭头连接符 202"/>
          <p:cNvCxnSpPr>
            <a:stCxn id="200" idx="6"/>
          </p:cNvCxnSpPr>
          <p:nvPr/>
        </p:nvCxnSpPr>
        <p:spPr>
          <a:xfrm flipV="1">
            <a:off x="1748853" y="5112898"/>
            <a:ext cx="1831341" cy="9022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7" name="直接箭头连接符 206"/>
          <p:cNvCxnSpPr/>
          <p:nvPr/>
        </p:nvCxnSpPr>
        <p:spPr>
          <a:xfrm flipV="1">
            <a:off x="7375957" y="4125130"/>
            <a:ext cx="904126" cy="2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9" name="Picture 23" descr="114_1464"/>
          <p:cNvPicPr>
            <a:picLocks noChangeAspect="1" noChangeArrowheads="1"/>
          </p:cNvPicPr>
          <p:nvPr/>
        </p:nvPicPr>
        <p:blipFill>
          <a:blip r:embed="rId4" cstate="print"/>
          <a:srcRect/>
          <a:stretch>
            <a:fillRect/>
          </a:stretch>
        </p:blipFill>
        <p:spPr bwMode="auto">
          <a:xfrm>
            <a:off x="8370832" y="3923750"/>
            <a:ext cx="556407" cy="417305"/>
          </a:xfrm>
          <a:prstGeom prst="rect">
            <a:avLst/>
          </a:prstGeom>
          <a:noFill/>
          <a:ln w="9525">
            <a:noFill/>
            <a:miter lim="800000"/>
            <a:headEnd/>
            <a:tailEnd/>
          </a:ln>
        </p:spPr>
      </p:pic>
      <p:grpSp>
        <p:nvGrpSpPr>
          <p:cNvPr id="210" name="组合 173"/>
          <p:cNvGrpSpPr/>
          <p:nvPr/>
        </p:nvGrpSpPr>
        <p:grpSpPr>
          <a:xfrm>
            <a:off x="163328" y="1273293"/>
            <a:ext cx="4857784" cy="1536832"/>
            <a:chOff x="1643042" y="1453866"/>
            <a:chExt cx="5572164" cy="1880542"/>
          </a:xfrm>
        </p:grpSpPr>
        <p:sp>
          <p:nvSpPr>
            <p:cNvPr id="211" name="矩形 210"/>
            <p:cNvSpPr/>
            <p:nvPr/>
          </p:nvSpPr>
          <p:spPr>
            <a:xfrm>
              <a:off x="1714480" y="1619896"/>
              <a:ext cx="1071570" cy="17145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400" dirty="0">
                <a:solidFill>
                  <a:schemeClr val="tx1"/>
                </a:solidFill>
                <a:latin typeface="Arial" panose="020B0604020202020204"/>
                <a:cs typeface="Arial" panose="020B0604020202020204"/>
              </a:endParaRPr>
            </a:p>
          </p:txBody>
        </p:sp>
        <p:cxnSp>
          <p:nvCxnSpPr>
            <p:cNvPr id="212" name="直接连接符 211"/>
            <p:cNvCxnSpPr/>
            <p:nvPr/>
          </p:nvCxnSpPr>
          <p:spPr>
            <a:xfrm>
              <a:off x="1714480" y="1905648"/>
              <a:ext cx="1071570" cy="15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3" name="直接连接符 212"/>
            <p:cNvCxnSpPr/>
            <p:nvPr/>
          </p:nvCxnSpPr>
          <p:spPr>
            <a:xfrm>
              <a:off x="1714480" y="2477152"/>
              <a:ext cx="107157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4" name="TextBox 177"/>
            <p:cNvSpPr txBox="1"/>
            <p:nvPr/>
          </p:nvSpPr>
          <p:spPr>
            <a:xfrm>
              <a:off x="1643042" y="1869221"/>
              <a:ext cx="1214446" cy="564916"/>
            </a:xfrm>
            <a:prstGeom prst="rect">
              <a:avLst/>
            </a:prstGeom>
            <a:noFill/>
          </p:spPr>
          <p:txBody>
            <a:bodyPr wrap="square" rtlCol="0">
              <a:spAutoFit/>
            </a:bodyPr>
            <a:lstStyle/>
            <a:p>
              <a:pPr algn="ctr"/>
              <a:r>
                <a:rPr lang="en-US" altLang="zh-CN" sz="1200" i="1" dirty="0">
                  <a:latin typeface="Arial" panose="020B0604020202020204"/>
                  <a:cs typeface="Arial" panose="020B0604020202020204"/>
                </a:rPr>
                <a:t>V</a:t>
              </a:r>
              <a:r>
                <a:rPr lang="en-US" altLang="zh-CN" sz="1200" i="1" baseline="-25000" dirty="0">
                  <a:latin typeface="Arial" panose="020B0604020202020204"/>
                  <a:cs typeface="Arial" panose="020B0604020202020204"/>
                </a:rPr>
                <a:t>i</a:t>
              </a:r>
            </a:p>
            <a:p>
              <a:pPr algn="ctr"/>
              <a:r>
                <a:rPr lang="en-US" altLang="zh-CN" sz="1200" i="1" dirty="0">
                  <a:latin typeface="Arial" panose="020B0604020202020204"/>
                  <a:cs typeface="Arial" panose="020B0604020202020204"/>
                </a:rPr>
                <a:t>IDF</a:t>
              </a:r>
              <a:r>
                <a:rPr lang="en-US" altLang="zh-CN" sz="1200" dirty="0">
                  <a:latin typeface="Arial" panose="020B0604020202020204"/>
                  <a:cs typeface="Arial" panose="020B0604020202020204"/>
                </a:rPr>
                <a:t>(</a:t>
              </a:r>
              <a:r>
                <a:rPr lang="en-US" altLang="zh-CN" sz="1200" i="1" dirty="0">
                  <a:latin typeface="Arial" panose="020B0604020202020204"/>
                  <a:cs typeface="Arial" panose="020B0604020202020204"/>
                </a:rPr>
                <a:t>V</a:t>
              </a:r>
              <a:r>
                <a:rPr lang="en-US" altLang="zh-CN" sz="1200" i="1" baseline="-25000" dirty="0">
                  <a:latin typeface="Arial" panose="020B0604020202020204"/>
                  <a:cs typeface="Arial" panose="020B0604020202020204"/>
                </a:rPr>
                <a:t>i</a:t>
              </a:r>
              <a:r>
                <a:rPr lang="en-US" altLang="zh-CN" sz="1200" dirty="0">
                  <a:latin typeface="Arial" panose="020B0604020202020204"/>
                  <a:cs typeface="Arial" panose="020B0604020202020204"/>
                </a:rPr>
                <a:t>)</a:t>
              </a:r>
              <a:endParaRPr lang="zh-CN" altLang="en-US" sz="1200" dirty="0">
                <a:latin typeface="Arial" panose="020B0604020202020204"/>
                <a:cs typeface="Arial" panose="020B0604020202020204"/>
              </a:endParaRPr>
            </a:p>
          </p:txBody>
        </p:sp>
        <p:cxnSp>
          <p:nvCxnSpPr>
            <p:cNvPr id="215" name="直接连接符 214"/>
            <p:cNvCxnSpPr/>
            <p:nvPr/>
          </p:nvCxnSpPr>
          <p:spPr>
            <a:xfrm>
              <a:off x="1714480" y="3047068"/>
              <a:ext cx="107157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6" name="TextBox 179"/>
            <p:cNvSpPr txBox="1"/>
            <p:nvPr/>
          </p:nvSpPr>
          <p:spPr>
            <a:xfrm>
              <a:off x="1857356" y="1453866"/>
              <a:ext cx="785818" cy="433102"/>
            </a:xfrm>
            <a:prstGeom prst="rect">
              <a:avLst/>
            </a:prstGeom>
            <a:noFill/>
          </p:spPr>
          <p:txBody>
            <a:bodyPr wrap="square" tIns="0" rtlCol="0">
              <a:spAutoFit/>
            </a:bodyPr>
            <a:lstStyle/>
            <a:p>
              <a:pPr algn="ctr"/>
              <a:r>
                <a:rPr lang="en-US" altLang="zh-CN" sz="2000" b="1" dirty="0">
                  <a:latin typeface="Arial" panose="020B0604020202020204"/>
                  <a:cs typeface="Arial" panose="020B0604020202020204"/>
                </a:rPr>
                <a:t>…</a:t>
              </a:r>
              <a:endParaRPr lang="zh-CN" altLang="en-US" sz="2000" b="1" i="1" dirty="0">
                <a:latin typeface="Arial" panose="020B0604020202020204"/>
                <a:cs typeface="Arial" panose="020B0604020202020204"/>
              </a:endParaRPr>
            </a:p>
          </p:txBody>
        </p:sp>
        <p:sp>
          <p:nvSpPr>
            <p:cNvPr id="217" name="TextBox 180"/>
            <p:cNvSpPr txBox="1"/>
            <p:nvPr/>
          </p:nvSpPr>
          <p:spPr>
            <a:xfrm>
              <a:off x="1857356" y="2834340"/>
              <a:ext cx="785818" cy="489594"/>
            </a:xfrm>
            <a:prstGeom prst="rect">
              <a:avLst/>
            </a:prstGeom>
            <a:noFill/>
          </p:spPr>
          <p:txBody>
            <a:bodyPr wrap="square" rtlCol="0">
              <a:spAutoFit/>
            </a:bodyPr>
            <a:lstStyle/>
            <a:p>
              <a:pPr algn="ctr"/>
              <a:r>
                <a:rPr lang="en-US" altLang="zh-CN" sz="2000" b="1" dirty="0">
                  <a:latin typeface="Arial" panose="020B0604020202020204"/>
                  <a:cs typeface="Arial" panose="020B0604020202020204"/>
                </a:rPr>
                <a:t>…</a:t>
              </a:r>
              <a:endParaRPr lang="zh-CN" altLang="en-US" sz="2000" b="1" i="1" dirty="0">
                <a:latin typeface="Arial" panose="020B0604020202020204"/>
                <a:cs typeface="Arial" panose="020B0604020202020204"/>
              </a:endParaRPr>
            </a:p>
          </p:txBody>
        </p:sp>
        <p:sp>
          <p:nvSpPr>
            <p:cNvPr id="218" name="右箭头 217"/>
            <p:cNvSpPr/>
            <p:nvPr/>
          </p:nvSpPr>
          <p:spPr>
            <a:xfrm>
              <a:off x="2786050" y="2048524"/>
              <a:ext cx="357190" cy="28575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latin typeface="Arial" panose="020B0604020202020204"/>
                <a:cs typeface="Arial" panose="020B0604020202020204"/>
              </a:endParaRPr>
            </a:p>
          </p:txBody>
        </p:sp>
        <p:sp>
          <p:nvSpPr>
            <p:cNvPr id="219" name="矩形 218"/>
            <p:cNvSpPr/>
            <p:nvPr/>
          </p:nvSpPr>
          <p:spPr>
            <a:xfrm>
              <a:off x="3143240" y="1892377"/>
              <a:ext cx="3929090" cy="57150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400">
                <a:solidFill>
                  <a:schemeClr val="tx1"/>
                </a:solidFill>
                <a:latin typeface="Arial" panose="020B0604020202020204"/>
                <a:cs typeface="Arial" panose="020B0604020202020204"/>
              </a:endParaRPr>
            </a:p>
          </p:txBody>
        </p:sp>
        <p:cxnSp>
          <p:nvCxnSpPr>
            <p:cNvPr id="220" name="直接连接符 219"/>
            <p:cNvCxnSpPr/>
            <p:nvPr/>
          </p:nvCxnSpPr>
          <p:spPr>
            <a:xfrm rot="5400000">
              <a:off x="3713950" y="2178129"/>
              <a:ext cx="571504" cy="15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nvCxnSpPr>
          <p:spPr>
            <a:xfrm rot="5400000">
              <a:off x="4572794" y="2177335"/>
              <a:ext cx="571504" cy="15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2" name="直接连接符 221"/>
            <p:cNvCxnSpPr/>
            <p:nvPr/>
          </p:nvCxnSpPr>
          <p:spPr>
            <a:xfrm rot="5400000">
              <a:off x="5430050" y="2177335"/>
              <a:ext cx="571504" cy="15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3" name="直接连接符 222"/>
            <p:cNvCxnSpPr/>
            <p:nvPr/>
          </p:nvCxnSpPr>
          <p:spPr>
            <a:xfrm rot="5400000">
              <a:off x="6285718" y="2177335"/>
              <a:ext cx="571504"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4" name="TextBox 187"/>
            <p:cNvSpPr txBox="1"/>
            <p:nvPr/>
          </p:nvSpPr>
          <p:spPr>
            <a:xfrm>
              <a:off x="6429388" y="1820939"/>
              <a:ext cx="785818" cy="489594"/>
            </a:xfrm>
            <a:prstGeom prst="rect">
              <a:avLst/>
            </a:prstGeom>
            <a:noFill/>
          </p:spPr>
          <p:txBody>
            <a:bodyPr wrap="square" rtlCol="0">
              <a:spAutoFit/>
            </a:bodyPr>
            <a:lstStyle/>
            <a:p>
              <a:pPr algn="ctr"/>
              <a:r>
                <a:rPr lang="en-US" altLang="zh-CN" sz="2000" b="1" dirty="0">
                  <a:latin typeface="Arial" panose="020B0604020202020204"/>
                  <a:cs typeface="Arial" panose="020B0604020202020204"/>
                </a:rPr>
                <a:t>…</a:t>
              </a:r>
              <a:endParaRPr lang="zh-CN" altLang="en-US" sz="2000" b="1" i="1" dirty="0">
                <a:latin typeface="Arial" panose="020B0604020202020204"/>
                <a:cs typeface="Arial" panose="020B0604020202020204"/>
              </a:endParaRPr>
            </a:p>
          </p:txBody>
        </p:sp>
        <p:sp>
          <p:nvSpPr>
            <p:cNvPr id="225" name="TextBox 188"/>
            <p:cNvSpPr txBox="1"/>
            <p:nvPr/>
          </p:nvSpPr>
          <p:spPr>
            <a:xfrm>
              <a:off x="3143240" y="1892376"/>
              <a:ext cx="857256" cy="563337"/>
            </a:xfrm>
            <a:prstGeom prst="rect">
              <a:avLst/>
            </a:prstGeom>
            <a:noFill/>
          </p:spPr>
          <p:txBody>
            <a:bodyPr wrap="square" rtlCol="0">
              <a:spAutoFit/>
            </a:bodyPr>
            <a:lstStyle/>
            <a:p>
              <a:pPr algn="ctr"/>
              <a:r>
                <a:rPr lang="zh-CN" altLang="en-US" sz="1200" dirty="0">
                  <a:latin typeface="Arial" panose="020B0604020202020204"/>
                  <a:cs typeface="Arial" panose="020B0604020202020204"/>
                </a:rPr>
                <a:t>索引</a:t>
              </a:r>
            </a:p>
            <a:p>
              <a:pPr algn="ctr"/>
              <a:r>
                <a:rPr lang="zh-CN" altLang="en-US" sz="1200" dirty="0">
                  <a:latin typeface="Arial" panose="020B0604020202020204"/>
                  <a:cs typeface="Arial" panose="020B0604020202020204"/>
                </a:rPr>
                <a:t>特征</a:t>
              </a:r>
            </a:p>
          </p:txBody>
        </p:sp>
        <p:sp>
          <p:nvSpPr>
            <p:cNvPr id="226" name="TextBox 189"/>
            <p:cNvSpPr txBox="1"/>
            <p:nvPr/>
          </p:nvSpPr>
          <p:spPr>
            <a:xfrm>
              <a:off x="4001953" y="1892376"/>
              <a:ext cx="857256" cy="563337"/>
            </a:xfrm>
            <a:prstGeom prst="rect">
              <a:avLst/>
            </a:prstGeom>
            <a:noFill/>
          </p:spPr>
          <p:txBody>
            <a:bodyPr wrap="square" rtlCol="0">
              <a:spAutoFit/>
            </a:bodyPr>
            <a:lstStyle/>
            <a:p>
              <a:pPr algn="ctr"/>
              <a:r>
                <a:rPr lang="zh-CN" altLang="en-US" sz="1200" dirty="0">
                  <a:latin typeface="Arial" panose="020B0604020202020204"/>
                  <a:cs typeface="Arial" panose="020B0604020202020204"/>
                  <a:sym typeface="+mn-ea"/>
                </a:rPr>
                <a:t>索引</a:t>
              </a:r>
              <a:endParaRPr lang="zh-CN" altLang="en-US" sz="1200" dirty="0">
                <a:latin typeface="Arial" panose="020B0604020202020204"/>
                <a:cs typeface="Arial" panose="020B0604020202020204"/>
              </a:endParaRPr>
            </a:p>
            <a:p>
              <a:pPr algn="ctr"/>
              <a:r>
                <a:rPr lang="zh-CN" altLang="en-US" sz="1200" dirty="0">
                  <a:latin typeface="Arial" panose="020B0604020202020204"/>
                  <a:cs typeface="Arial" panose="020B0604020202020204"/>
                  <a:sym typeface="+mn-ea"/>
                </a:rPr>
                <a:t>特征</a:t>
              </a:r>
              <a:endParaRPr lang="zh-CN" altLang="en-US" sz="1200" i="1" dirty="0">
                <a:latin typeface="Arial" panose="020B0604020202020204"/>
                <a:cs typeface="Arial" panose="020B0604020202020204"/>
              </a:endParaRPr>
            </a:p>
          </p:txBody>
        </p:sp>
        <p:sp>
          <p:nvSpPr>
            <p:cNvPr id="227" name="TextBox 190"/>
            <p:cNvSpPr txBox="1"/>
            <p:nvPr/>
          </p:nvSpPr>
          <p:spPr>
            <a:xfrm>
              <a:off x="4857752" y="1892376"/>
              <a:ext cx="857256" cy="789449"/>
            </a:xfrm>
            <a:prstGeom prst="rect">
              <a:avLst/>
            </a:prstGeom>
            <a:noFill/>
          </p:spPr>
          <p:txBody>
            <a:bodyPr wrap="square" rtlCol="0">
              <a:spAutoFit/>
            </a:bodyPr>
            <a:lstStyle/>
            <a:p>
              <a:pPr algn="ctr"/>
              <a:r>
                <a:rPr lang="zh-CN" altLang="en-US" sz="1200" dirty="0">
                  <a:latin typeface="Arial" panose="020B0604020202020204"/>
                  <a:cs typeface="Arial" panose="020B0604020202020204"/>
                  <a:sym typeface="+mn-ea"/>
                </a:rPr>
                <a:t>索引</a:t>
              </a:r>
              <a:endParaRPr lang="zh-CN" altLang="en-US" sz="1200" dirty="0">
                <a:latin typeface="Arial" panose="020B0604020202020204"/>
                <a:cs typeface="Arial" panose="020B0604020202020204"/>
              </a:endParaRPr>
            </a:p>
            <a:p>
              <a:pPr algn="ctr"/>
              <a:r>
                <a:rPr lang="zh-CN" altLang="en-US" sz="1200" dirty="0">
                  <a:latin typeface="Arial" panose="020B0604020202020204"/>
                  <a:cs typeface="Arial" panose="020B0604020202020204"/>
                  <a:sym typeface="+mn-ea"/>
                </a:rPr>
                <a:t>特征</a:t>
              </a:r>
              <a:endParaRPr lang="zh-CN" altLang="en-US" sz="1200" dirty="0">
                <a:latin typeface="Arial" panose="020B0604020202020204"/>
                <a:cs typeface="Arial" panose="020B0604020202020204"/>
              </a:endParaRPr>
            </a:p>
            <a:p>
              <a:pPr algn="ctr"/>
              <a:endParaRPr lang="zh-CN" altLang="en-US" sz="1200" i="1" dirty="0">
                <a:latin typeface="Arial" panose="020B0604020202020204"/>
                <a:cs typeface="Arial" panose="020B0604020202020204"/>
              </a:endParaRPr>
            </a:p>
          </p:txBody>
        </p:sp>
        <p:sp>
          <p:nvSpPr>
            <p:cNvPr id="228" name="TextBox 191"/>
            <p:cNvSpPr txBox="1"/>
            <p:nvPr/>
          </p:nvSpPr>
          <p:spPr>
            <a:xfrm>
              <a:off x="5715008" y="1892376"/>
              <a:ext cx="857256" cy="789449"/>
            </a:xfrm>
            <a:prstGeom prst="rect">
              <a:avLst/>
            </a:prstGeom>
            <a:noFill/>
          </p:spPr>
          <p:txBody>
            <a:bodyPr wrap="square" rtlCol="0">
              <a:spAutoFit/>
            </a:bodyPr>
            <a:lstStyle/>
            <a:p>
              <a:pPr algn="ctr"/>
              <a:r>
                <a:rPr lang="zh-CN" altLang="en-US" sz="1200" dirty="0">
                  <a:latin typeface="Arial" panose="020B0604020202020204"/>
                  <a:cs typeface="Arial" panose="020B0604020202020204"/>
                  <a:sym typeface="+mn-ea"/>
                </a:rPr>
                <a:t>索引</a:t>
              </a:r>
              <a:endParaRPr lang="zh-CN" altLang="en-US" sz="1200" dirty="0">
                <a:latin typeface="Arial" panose="020B0604020202020204"/>
                <a:cs typeface="Arial" panose="020B0604020202020204"/>
              </a:endParaRPr>
            </a:p>
            <a:p>
              <a:pPr algn="ctr"/>
              <a:r>
                <a:rPr lang="zh-CN" altLang="en-US" sz="1200" dirty="0">
                  <a:latin typeface="Arial" panose="020B0604020202020204"/>
                  <a:cs typeface="Arial" panose="020B0604020202020204"/>
                  <a:sym typeface="+mn-ea"/>
                </a:rPr>
                <a:t>特征</a:t>
              </a:r>
              <a:endParaRPr lang="zh-CN" altLang="en-US" sz="1200" dirty="0">
                <a:latin typeface="Arial" panose="020B0604020202020204"/>
                <a:cs typeface="Arial" panose="020B0604020202020204"/>
              </a:endParaRPr>
            </a:p>
            <a:p>
              <a:pPr algn="ctr"/>
              <a:endParaRPr lang="zh-CN" altLang="en-US" sz="1200" i="1" dirty="0">
                <a:latin typeface="Arial" panose="020B0604020202020204"/>
                <a:cs typeface="Arial" panose="020B0604020202020204"/>
              </a:endParaRPr>
            </a:p>
          </p:txBody>
        </p:sp>
        <p:cxnSp>
          <p:nvCxnSpPr>
            <p:cNvPr id="229" name="直接连接符 228"/>
            <p:cNvCxnSpPr/>
            <p:nvPr/>
          </p:nvCxnSpPr>
          <p:spPr>
            <a:xfrm rot="10800000" flipV="1">
              <a:off x="3857620" y="2463880"/>
              <a:ext cx="1000132" cy="3473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0" name="直接连接符 229"/>
            <p:cNvCxnSpPr/>
            <p:nvPr/>
          </p:nvCxnSpPr>
          <p:spPr>
            <a:xfrm>
              <a:off x="5715008" y="2463881"/>
              <a:ext cx="1000132" cy="2758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1" name="矩形 230"/>
            <p:cNvSpPr/>
            <p:nvPr/>
          </p:nvSpPr>
          <p:spPr>
            <a:xfrm>
              <a:off x="3857620" y="2749633"/>
              <a:ext cx="2857520" cy="5715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400" dirty="0">
                <a:solidFill>
                  <a:schemeClr val="tx1"/>
                </a:solidFill>
                <a:latin typeface="Arial" panose="020B0604020202020204"/>
                <a:cs typeface="Arial" panose="020B0604020202020204"/>
              </a:endParaRPr>
            </a:p>
          </p:txBody>
        </p:sp>
        <p:cxnSp>
          <p:nvCxnSpPr>
            <p:cNvPr id="232" name="直接连接符 231"/>
            <p:cNvCxnSpPr/>
            <p:nvPr/>
          </p:nvCxnSpPr>
          <p:spPr>
            <a:xfrm rot="5400000">
              <a:off x="4356892" y="3035385"/>
              <a:ext cx="572298" cy="7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3" name="TextBox 196"/>
            <p:cNvSpPr txBox="1"/>
            <p:nvPr/>
          </p:nvSpPr>
          <p:spPr>
            <a:xfrm>
              <a:off x="4037531" y="2887165"/>
              <a:ext cx="785818" cy="337225"/>
            </a:xfrm>
            <a:prstGeom prst="rect">
              <a:avLst/>
            </a:prstGeom>
            <a:noFill/>
            <a:ln>
              <a:solidFill>
                <a:srgbClr val="0070C0"/>
              </a:solidFill>
            </a:ln>
          </p:spPr>
          <p:txBody>
            <a:bodyPr wrap="square" rtlCol="0">
              <a:spAutoFit/>
            </a:bodyPr>
            <a:lstStyle/>
            <a:p>
              <a:pPr algn="ctr"/>
              <a:r>
                <a:rPr lang="zh-CN" altLang="en-US" sz="1200" dirty="0">
                  <a:latin typeface="Arial" panose="020B0604020202020204"/>
                  <a:cs typeface="Arial" panose="020B0604020202020204"/>
                </a:rPr>
                <a:t>图像</a:t>
              </a:r>
              <a:r>
                <a:rPr lang="en-US" altLang="zh-CN" sz="1200" dirty="0">
                  <a:latin typeface="Arial" panose="020B0604020202020204"/>
                  <a:cs typeface="Arial" panose="020B0604020202020204"/>
                </a:rPr>
                <a:t> ID </a:t>
              </a:r>
              <a:endParaRPr lang="zh-CN" altLang="en-US" sz="1200" i="1" dirty="0">
                <a:latin typeface="Arial" panose="020B0604020202020204"/>
                <a:cs typeface="Arial" panose="020B0604020202020204"/>
              </a:endParaRPr>
            </a:p>
          </p:txBody>
        </p:sp>
        <p:sp>
          <p:nvSpPr>
            <p:cNvPr id="235" name="TextBox 198"/>
            <p:cNvSpPr txBox="1"/>
            <p:nvPr/>
          </p:nvSpPr>
          <p:spPr>
            <a:xfrm>
              <a:off x="1643042" y="2453999"/>
              <a:ext cx="1214446" cy="564916"/>
            </a:xfrm>
            <a:prstGeom prst="rect">
              <a:avLst/>
            </a:prstGeom>
            <a:noFill/>
          </p:spPr>
          <p:txBody>
            <a:bodyPr wrap="square" rtlCol="0">
              <a:spAutoFit/>
            </a:bodyPr>
            <a:lstStyle/>
            <a:p>
              <a:pPr algn="ctr"/>
              <a:r>
                <a:rPr lang="en-US" altLang="zh-CN" sz="1200" i="1" dirty="0" err="1">
                  <a:latin typeface="Arial" panose="020B0604020202020204"/>
                  <a:cs typeface="Arial" panose="020B0604020202020204"/>
                </a:rPr>
                <a:t>V</a:t>
              </a:r>
              <a:r>
                <a:rPr lang="en-US" altLang="zh-CN" sz="1200" i="1" baseline="-25000" dirty="0" err="1">
                  <a:latin typeface="Arial" panose="020B0604020202020204"/>
                  <a:cs typeface="Arial" panose="020B0604020202020204"/>
                </a:rPr>
                <a:t>j</a:t>
              </a:r>
              <a:endParaRPr lang="en-US" altLang="zh-CN" sz="1200" i="1" baseline="-25000" dirty="0">
                <a:latin typeface="Arial" panose="020B0604020202020204"/>
                <a:cs typeface="Arial" panose="020B0604020202020204"/>
              </a:endParaRPr>
            </a:p>
            <a:p>
              <a:pPr algn="ctr"/>
              <a:r>
                <a:rPr lang="en-US" altLang="zh-CN" sz="1200" i="1" dirty="0">
                  <a:latin typeface="Arial" panose="020B0604020202020204"/>
                  <a:cs typeface="Arial" panose="020B0604020202020204"/>
                </a:rPr>
                <a:t>IDF</a:t>
              </a:r>
              <a:r>
                <a:rPr lang="en-US" altLang="zh-CN" sz="1200" dirty="0">
                  <a:latin typeface="Arial" panose="020B0604020202020204"/>
                  <a:cs typeface="Arial" panose="020B0604020202020204"/>
                </a:rPr>
                <a:t>(</a:t>
              </a:r>
              <a:r>
                <a:rPr lang="en-US" altLang="zh-CN" sz="1200" i="1" dirty="0" err="1">
                  <a:latin typeface="Arial" panose="020B0604020202020204"/>
                  <a:cs typeface="Arial" panose="020B0604020202020204"/>
                </a:rPr>
                <a:t>V</a:t>
              </a:r>
              <a:r>
                <a:rPr lang="en-US" altLang="zh-CN" sz="1200" i="1" baseline="-25000" dirty="0" err="1">
                  <a:latin typeface="Arial" panose="020B0604020202020204"/>
                  <a:cs typeface="Arial" panose="020B0604020202020204"/>
                </a:rPr>
                <a:t>j</a:t>
              </a:r>
              <a:r>
                <a:rPr lang="en-US" altLang="zh-CN" sz="1200" dirty="0">
                  <a:latin typeface="Arial" panose="020B0604020202020204"/>
                  <a:cs typeface="Arial" panose="020B0604020202020204"/>
                </a:rPr>
                <a:t>)</a:t>
              </a:r>
              <a:endParaRPr lang="zh-CN" altLang="en-US" sz="1200" dirty="0">
                <a:latin typeface="Arial" panose="020B0604020202020204"/>
                <a:cs typeface="Arial" panose="020B0604020202020204"/>
              </a:endParaRPr>
            </a:p>
          </p:txBody>
        </p:sp>
        <p:sp>
          <p:nvSpPr>
            <p:cNvPr id="236" name="TextBox 199"/>
            <p:cNvSpPr txBox="1"/>
            <p:nvPr/>
          </p:nvSpPr>
          <p:spPr>
            <a:xfrm>
              <a:off x="4846399" y="2887079"/>
              <a:ext cx="1414052" cy="337225"/>
            </a:xfrm>
            <a:prstGeom prst="rect">
              <a:avLst/>
            </a:prstGeom>
            <a:noFill/>
          </p:spPr>
          <p:txBody>
            <a:bodyPr wrap="square" rtlCol="0">
              <a:spAutoFit/>
            </a:bodyPr>
            <a:lstStyle/>
            <a:p>
              <a:pPr algn="ctr"/>
              <a:r>
                <a:rPr lang="zh-CN" altLang="en-US" sz="1200" dirty="0">
                  <a:latin typeface="Arial" panose="020B0604020202020204"/>
                  <a:cs typeface="Arial" panose="020B0604020202020204"/>
                </a:rPr>
                <a:t>其他信息</a:t>
              </a:r>
            </a:p>
          </p:txBody>
        </p:sp>
      </p:grpSp>
      <p:sp>
        <p:nvSpPr>
          <p:cNvPr id="238" name="标题 1"/>
          <p:cNvSpPr>
            <a:spLocks noGrp="1"/>
          </p:cNvSpPr>
          <p:nvPr>
            <p:ph type="title"/>
          </p:nvPr>
        </p:nvSpPr>
        <p:spPr/>
        <p:txBody>
          <a:bodyPr/>
          <a:lstStyle/>
          <a:p>
            <a:r>
              <a:rPr lang="zh-CN" altLang="en-US" dirty="0"/>
              <a:t>图像数据库索引：倒排索引</a:t>
            </a:r>
          </a:p>
        </p:txBody>
      </p:sp>
      <p:sp>
        <p:nvSpPr>
          <p:cNvPr id="239" name="文本框 238"/>
          <p:cNvSpPr txBox="1"/>
          <p:nvPr/>
        </p:nvSpPr>
        <p:spPr>
          <a:xfrm>
            <a:off x="3375370" y="5596311"/>
            <a:ext cx="1227050" cy="306705"/>
          </a:xfrm>
          <a:prstGeom prst="rect">
            <a:avLst/>
          </a:prstGeom>
          <a:noFill/>
          <a:ln w="38100">
            <a:solidFill>
              <a:srgbClr val="7030A0"/>
            </a:solidFill>
          </a:ln>
        </p:spPr>
        <p:txBody>
          <a:bodyPr wrap="square" rtlCol="0">
            <a:spAutoFit/>
          </a:bodyPr>
          <a:lstStyle/>
          <a:p>
            <a:r>
              <a:rPr lang="en-US" altLang="zh-CN" sz="1400" dirty="0"/>
              <a:t>   </a:t>
            </a:r>
            <a:r>
              <a:rPr lang="zh-CN" altLang="en-US" sz="1400" dirty="0"/>
              <a:t>特征空间</a:t>
            </a:r>
          </a:p>
        </p:txBody>
      </p:sp>
      <p:sp>
        <p:nvSpPr>
          <p:cNvPr id="241" name="矩形 240"/>
          <p:cNvSpPr/>
          <p:nvPr/>
        </p:nvSpPr>
        <p:spPr>
          <a:xfrm>
            <a:off x="5625246" y="2776001"/>
            <a:ext cx="686022" cy="3751888"/>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文本框 241"/>
          <p:cNvSpPr txBox="1"/>
          <p:nvPr/>
        </p:nvSpPr>
        <p:spPr>
          <a:xfrm>
            <a:off x="5397537" y="2390612"/>
            <a:ext cx="1275562" cy="368300"/>
          </a:xfrm>
          <a:prstGeom prst="rect">
            <a:avLst/>
          </a:prstGeom>
          <a:noFill/>
        </p:spPr>
        <p:txBody>
          <a:bodyPr wrap="square" rtlCol="0">
            <a:spAutoFit/>
          </a:bodyPr>
          <a:lstStyle/>
          <a:p>
            <a:r>
              <a:rPr lang="en-US" altLang="zh-CN" dirty="0"/>
              <a:t>    </a:t>
            </a:r>
            <a:r>
              <a:rPr lang="zh-CN" altLang="en-US" dirty="0"/>
              <a:t>词典</a:t>
            </a: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8870" y="1286164"/>
            <a:ext cx="3600635" cy="946199"/>
          </a:xfrm>
          <a:prstGeom prst="rect">
            <a:avLst/>
          </a:prstGeom>
        </p:spPr>
      </p:pic>
    </p:spTree>
    <p:extLst>
      <p:ext uri="{BB962C8B-B14F-4D97-AF65-F5344CB8AC3E}">
        <p14:creationId xmlns:p14="http://schemas.microsoft.com/office/powerpoint/2010/main" val="2257228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4"/>
                                        </p:tgtEl>
                                        <p:attrNameLst>
                                          <p:attrName>style.visibility</p:attrName>
                                        </p:attrNameLst>
                                      </p:cBhvr>
                                      <p:to>
                                        <p:strVal val="visible"/>
                                      </p:to>
                                    </p:set>
                                    <p:anim calcmode="lin" valueType="num">
                                      <p:cBhvr additive="base">
                                        <p:cTn id="11" dur="500" fill="hold"/>
                                        <p:tgtEl>
                                          <p:spTgt spid="144"/>
                                        </p:tgtEl>
                                        <p:attrNameLst>
                                          <p:attrName>ppt_x</p:attrName>
                                        </p:attrNameLst>
                                      </p:cBhvr>
                                      <p:tavLst>
                                        <p:tav tm="0">
                                          <p:val>
                                            <p:strVal val="#ppt_x"/>
                                          </p:val>
                                        </p:tav>
                                        <p:tav tm="100000">
                                          <p:val>
                                            <p:strVal val="#ppt_x"/>
                                          </p:val>
                                        </p:tav>
                                      </p:tavLst>
                                    </p:anim>
                                    <p:anim calcmode="lin" valueType="num">
                                      <p:cBhvr additive="base">
                                        <p:cTn id="12" dur="500" fill="hold"/>
                                        <p:tgtEl>
                                          <p:spTgt spid="14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5"/>
                                        </p:tgtEl>
                                        <p:attrNameLst>
                                          <p:attrName>style.visibility</p:attrName>
                                        </p:attrNameLst>
                                      </p:cBhvr>
                                      <p:to>
                                        <p:strVal val="visible"/>
                                      </p:to>
                                    </p:set>
                                    <p:animEffect transition="in" filter="fade">
                                      <p:cBhvr>
                                        <p:cTn id="16" dur="500"/>
                                        <p:tgtEl>
                                          <p:spTgt spid="145"/>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61"/>
                                        </p:tgtEl>
                                        <p:attrNameLst>
                                          <p:attrName>style.visibility</p:attrName>
                                        </p:attrNameLst>
                                      </p:cBhvr>
                                      <p:to>
                                        <p:strVal val="visible"/>
                                      </p:to>
                                    </p:set>
                                    <p:animEffect transition="in" filter="fade">
                                      <p:cBhvr>
                                        <p:cTn id="20" dur="500"/>
                                        <p:tgtEl>
                                          <p:spTgt spid="161"/>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63"/>
                                        </p:tgtEl>
                                        <p:attrNameLst>
                                          <p:attrName>style.visibility</p:attrName>
                                        </p:attrNameLst>
                                      </p:cBhvr>
                                      <p:to>
                                        <p:strVal val="visible"/>
                                      </p:to>
                                    </p:set>
                                    <p:animEffect transition="in" filter="fade">
                                      <p:cBhvr>
                                        <p:cTn id="24" dur="500"/>
                                        <p:tgtEl>
                                          <p:spTgt spid="163"/>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165"/>
                                        </p:tgtEl>
                                        <p:attrNameLst>
                                          <p:attrName>style.visibility</p:attrName>
                                        </p:attrNameLst>
                                      </p:cBhvr>
                                      <p:to>
                                        <p:strVal val="visible"/>
                                      </p:to>
                                    </p:set>
                                    <p:animEffect transition="in" filter="fade">
                                      <p:cBhvr>
                                        <p:cTn id="28" dur="500"/>
                                        <p:tgtEl>
                                          <p:spTgt spid="165"/>
                                        </p:tgtEl>
                                      </p:cBhvr>
                                    </p:animEffect>
                                  </p:childTnLst>
                                </p:cTn>
                              </p:par>
                            </p:childTnLst>
                          </p:cTn>
                        </p:par>
                        <p:par>
                          <p:cTn id="29" fill="hold">
                            <p:stCondLst>
                              <p:cond delay="3000"/>
                            </p:stCondLst>
                            <p:childTnLst>
                              <p:par>
                                <p:cTn id="30" presetID="2" presetClass="entr" presetSubtype="4" fill="hold" nodeType="afterEffect">
                                  <p:stCondLst>
                                    <p:cond delay="0"/>
                                  </p:stCondLst>
                                  <p:childTnLst>
                                    <p:set>
                                      <p:cBhvr>
                                        <p:cTn id="31" dur="1" fill="hold">
                                          <p:stCondLst>
                                            <p:cond delay="0"/>
                                          </p:stCondLst>
                                        </p:cTn>
                                        <p:tgtEl>
                                          <p:spTgt spid="167"/>
                                        </p:tgtEl>
                                        <p:attrNameLst>
                                          <p:attrName>style.visibility</p:attrName>
                                        </p:attrNameLst>
                                      </p:cBhvr>
                                      <p:to>
                                        <p:strVal val="visible"/>
                                      </p:to>
                                    </p:set>
                                    <p:anim calcmode="lin" valueType="num">
                                      <p:cBhvr additive="base">
                                        <p:cTn id="32" dur="500" fill="hold"/>
                                        <p:tgtEl>
                                          <p:spTgt spid="167"/>
                                        </p:tgtEl>
                                        <p:attrNameLst>
                                          <p:attrName>ppt_x</p:attrName>
                                        </p:attrNameLst>
                                      </p:cBhvr>
                                      <p:tavLst>
                                        <p:tav tm="0">
                                          <p:val>
                                            <p:strVal val="#ppt_x"/>
                                          </p:val>
                                        </p:tav>
                                        <p:tav tm="100000">
                                          <p:val>
                                            <p:strVal val="#ppt_x"/>
                                          </p:val>
                                        </p:tav>
                                      </p:tavLst>
                                    </p:anim>
                                    <p:anim calcmode="lin" valueType="num">
                                      <p:cBhvr additive="base">
                                        <p:cTn id="33" dur="500" fill="hold"/>
                                        <p:tgtEl>
                                          <p:spTgt spid="167"/>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2" presetClass="entr" presetSubtype="4" fill="hold" nodeType="afterEffect">
                                  <p:stCondLst>
                                    <p:cond delay="0"/>
                                  </p:stCondLst>
                                  <p:childTnLst>
                                    <p:set>
                                      <p:cBhvr>
                                        <p:cTn id="36" dur="1" fill="hold">
                                          <p:stCondLst>
                                            <p:cond delay="0"/>
                                          </p:stCondLst>
                                        </p:cTn>
                                        <p:tgtEl>
                                          <p:spTgt spid="168"/>
                                        </p:tgtEl>
                                        <p:attrNameLst>
                                          <p:attrName>style.visibility</p:attrName>
                                        </p:attrNameLst>
                                      </p:cBhvr>
                                      <p:to>
                                        <p:strVal val="visible"/>
                                      </p:to>
                                    </p:set>
                                    <p:anim calcmode="lin" valueType="num">
                                      <p:cBhvr additive="base">
                                        <p:cTn id="37" dur="500" fill="hold"/>
                                        <p:tgtEl>
                                          <p:spTgt spid="168"/>
                                        </p:tgtEl>
                                        <p:attrNameLst>
                                          <p:attrName>ppt_x</p:attrName>
                                        </p:attrNameLst>
                                      </p:cBhvr>
                                      <p:tavLst>
                                        <p:tav tm="0">
                                          <p:val>
                                            <p:strVal val="#ppt_x"/>
                                          </p:val>
                                        </p:tav>
                                        <p:tav tm="100000">
                                          <p:val>
                                            <p:strVal val="#ppt_x"/>
                                          </p:val>
                                        </p:tav>
                                      </p:tavLst>
                                    </p:anim>
                                    <p:anim calcmode="lin" valueType="num">
                                      <p:cBhvr additive="base">
                                        <p:cTn id="38" dur="500" fill="hold"/>
                                        <p:tgtEl>
                                          <p:spTgt spid="168"/>
                                        </p:tgtEl>
                                        <p:attrNameLst>
                                          <p:attrName>ppt_y</p:attrName>
                                        </p:attrNameLst>
                                      </p:cBhvr>
                                      <p:tavLst>
                                        <p:tav tm="0">
                                          <p:val>
                                            <p:strVal val="1+#ppt_h/2"/>
                                          </p:val>
                                        </p:tav>
                                        <p:tav tm="100000">
                                          <p:val>
                                            <p:strVal val="#ppt_y"/>
                                          </p:val>
                                        </p:tav>
                                      </p:tavLst>
                                    </p:anim>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171"/>
                                        </p:tgtEl>
                                        <p:attrNameLst>
                                          <p:attrName>style.visibility</p:attrName>
                                        </p:attrNameLst>
                                      </p:cBhvr>
                                      <p:to>
                                        <p:strVal val="visible"/>
                                      </p:to>
                                    </p:set>
                                    <p:animEffect transition="in" filter="fade">
                                      <p:cBhvr>
                                        <p:cTn id="42" dur="500"/>
                                        <p:tgtEl>
                                          <p:spTgt spid="171"/>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174"/>
                                        </p:tgtEl>
                                        <p:attrNameLst>
                                          <p:attrName>style.visibility</p:attrName>
                                        </p:attrNameLst>
                                      </p:cBhvr>
                                      <p:to>
                                        <p:strVal val="visible"/>
                                      </p:to>
                                    </p:set>
                                    <p:animEffect transition="in" filter="fade">
                                      <p:cBhvr>
                                        <p:cTn id="46" dur="500"/>
                                        <p:tgtEl>
                                          <p:spTgt spid="174"/>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175"/>
                                        </p:tgtEl>
                                        <p:attrNameLst>
                                          <p:attrName>style.visibility</p:attrName>
                                        </p:attrNameLst>
                                      </p:cBhvr>
                                      <p:to>
                                        <p:strVal val="visible"/>
                                      </p:to>
                                    </p:set>
                                    <p:animEffect transition="in" filter="fade">
                                      <p:cBhvr>
                                        <p:cTn id="50" dur="500"/>
                                        <p:tgtEl>
                                          <p:spTgt spid="175"/>
                                        </p:tgtEl>
                                      </p:cBhvr>
                                    </p:animEffect>
                                  </p:childTnLst>
                                </p:cTn>
                              </p:par>
                            </p:childTnLst>
                          </p:cTn>
                        </p:par>
                        <p:par>
                          <p:cTn id="51" fill="hold">
                            <p:stCondLst>
                              <p:cond delay="5500"/>
                            </p:stCondLst>
                            <p:childTnLst>
                              <p:par>
                                <p:cTn id="52" presetID="10" presetClass="entr" presetSubtype="0" fill="hold" nodeType="afterEffect">
                                  <p:stCondLst>
                                    <p:cond delay="0"/>
                                  </p:stCondLst>
                                  <p:childTnLst>
                                    <p:set>
                                      <p:cBhvr>
                                        <p:cTn id="53" dur="1" fill="hold">
                                          <p:stCondLst>
                                            <p:cond delay="0"/>
                                          </p:stCondLst>
                                        </p:cTn>
                                        <p:tgtEl>
                                          <p:spTgt spid="181"/>
                                        </p:tgtEl>
                                        <p:attrNameLst>
                                          <p:attrName>style.visibility</p:attrName>
                                        </p:attrNameLst>
                                      </p:cBhvr>
                                      <p:to>
                                        <p:strVal val="visible"/>
                                      </p:to>
                                    </p:set>
                                    <p:animEffect transition="in" filter="fade">
                                      <p:cBhvr>
                                        <p:cTn id="54" dur="500"/>
                                        <p:tgtEl>
                                          <p:spTgt spid="181"/>
                                        </p:tgtEl>
                                      </p:cBhvr>
                                    </p:animEffect>
                                  </p:childTnLst>
                                </p:cTn>
                              </p:par>
                            </p:childTnLst>
                          </p:cTn>
                        </p:par>
                        <p:par>
                          <p:cTn id="55" fill="hold">
                            <p:stCondLst>
                              <p:cond delay="6000"/>
                            </p:stCondLst>
                            <p:childTnLst>
                              <p:par>
                                <p:cTn id="56" presetID="2" presetClass="entr" presetSubtype="4" fill="hold" nodeType="afterEffect">
                                  <p:stCondLst>
                                    <p:cond delay="0"/>
                                  </p:stCondLst>
                                  <p:childTnLst>
                                    <p:set>
                                      <p:cBhvr>
                                        <p:cTn id="57" dur="1" fill="hold">
                                          <p:stCondLst>
                                            <p:cond delay="0"/>
                                          </p:stCondLst>
                                        </p:cTn>
                                        <p:tgtEl>
                                          <p:spTgt spid="182"/>
                                        </p:tgtEl>
                                        <p:attrNameLst>
                                          <p:attrName>style.visibility</p:attrName>
                                        </p:attrNameLst>
                                      </p:cBhvr>
                                      <p:to>
                                        <p:strVal val="visible"/>
                                      </p:to>
                                    </p:set>
                                    <p:anim calcmode="lin" valueType="num">
                                      <p:cBhvr additive="base">
                                        <p:cTn id="58" dur="500" fill="hold"/>
                                        <p:tgtEl>
                                          <p:spTgt spid="182"/>
                                        </p:tgtEl>
                                        <p:attrNameLst>
                                          <p:attrName>ppt_x</p:attrName>
                                        </p:attrNameLst>
                                      </p:cBhvr>
                                      <p:tavLst>
                                        <p:tav tm="0">
                                          <p:val>
                                            <p:strVal val="#ppt_x"/>
                                          </p:val>
                                        </p:tav>
                                        <p:tav tm="100000">
                                          <p:val>
                                            <p:strVal val="#ppt_x"/>
                                          </p:val>
                                        </p:tav>
                                      </p:tavLst>
                                    </p:anim>
                                    <p:anim calcmode="lin" valueType="num">
                                      <p:cBhvr additive="base">
                                        <p:cTn id="59" dur="500" fill="hold"/>
                                        <p:tgtEl>
                                          <p:spTgt spid="182"/>
                                        </p:tgtEl>
                                        <p:attrNameLst>
                                          <p:attrName>ppt_y</p:attrName>
                                        </p:attrNameLst>
                                      </p:cBhvr>
                                      <p:tavLst>
                                        <p:tav tm="0">
                                          <p:val>
                                            <p:strVal val="1+#ppt_h/2"/>
                                          </p:val>
                                        </p:tav>
                                        <p:tav tm="100000">
                                          <p:val>
                                            <p:strVal val="#ppt_y"/>
                                          </p:val>
                                        </p:tav>
                                      </p:tavLst>
                                    </p:anim>
                                  </p:childTnLst>
                                </p:cTn>
                              </p:par>
                            </p:childTnLst>
                          </p:cTn>
                        </p:par>
                        <p:par>
                          <p:cTn id="60" fill="hold">
                            <p:stCondLst>
                              <p:cond delay="6500"/>
                            </p:stCondLst>
                            <p:childTnLst>
                              <p:par>
                                <p:cTn id="61" presetID="10" presetClass="entr" presetSubtype="0" fill="hold" nodeType="afterEffect">
                                  <p:stCondLst>
                                    <p:cond delay="0"/>
                                  </p:stCondLst>
                                  <p:childTnLst>
                                    <p:set>
                                      <p:cBhvr>
                                        <p:cTn id="62" dur="1" fill="hold">
                                          <p:stCondLst>
                                            <p:cond delay="0"/>
                                          </p:stCondLst>
                                        </p:cTn>
                                        <p:tgtEl>
                                          <p:spTgt spid="183"/>
                                        </p:tgtEl>
                                        <p:attrNameLst>
                                          <p:attrName>style.visibility</p:attrName>
                                        </p:attrNameLst>
                                      </p:cBhvr>
                                      <p:to>
                                        <p:strVal val="visible"/>
                                      </p:to>
                                    </p:set>
                                    <p:animEffect transition="in" filter="fade">
                                      <p:cBhvr>
                                        <p:cTn id="63" dur="500"/>
                                        <p:tgtEl>
                                          <p:spTgt spid="183"/>
                                        </p:tgtEl>
                                      </p:cBhvr>
                                    </p:animEffect>
                                  </p:childTnLst>
                                </p:cTn>
                              </p:par>
                            </p:childTnLst>
                          </p:cTn>
                        </p:par>
                        <p:par>
                          <p:cTn id="64" fill="hold">
                            <p:stCondLst>
                              <p:cond delay="7000"/>
                            </p:stCondLst>
                            <p:childTnLst>
                              <p:par>
                                <p:cTn id="65" presetID="2" presetClass="entr" presetSubtype="4" fill="hold" nodeType="afterEffect">
                                  <p:stCondLst>
                                    <p:cond delay="0"/>
                                  </p:stCondLst>
                                  <p:childTnLst>
                                    <p:set>
                                      <p:cBhvr>
                                        <p:cTn id="66" dur="1" fill="hold">
                                          <p:stCondLst>
                                            <p:cond delay="0"/>
                                          </p:stCondLst>
                                        </p:cTn>
                                        <p:tgtEl>
                                          <p:spTgt spid="184"/>
                                        </p:tgtEl>
                                        <p:attrNameLst>
                                          <p:attrName>style.visibility</p:attrName>
                                        </p:attrNameLst>
                                      </p:cBhvr>
                                      <p:to>
                                        <p:strVal val="visible"/>
                                      </p:to>
                                    </p:set>
                                    <p:anim calcmode="lin" valueType="num">
                                      <p:cBhvr additive="base">
                                        <p:cTn id="67" dur="500" fill="hold"/>
                                        <p:tgtEl>
                                          <p:spTgt spid="184"/>
                                        </p:tgtEl>
                                        <p:attrNameLst>
                                          <p:attrName>ppt_x</p:attrName>
                                        </p:attrNameLst>
                                      </p:cBhvr>
                                      <p:tavLst>
                                        <p:tav tm="0">
                                          <p:val>
                                            <p:strVal val="#ppt_x"/>
                                          </p:val>
                                        </p:tav>
                                        <p:tav tm="100000">
                                          <p:val>
                                            <p:strVal val="#ppt_x"/>
                                          </p:val>
                                        </p:tav>
                                      </p:tavLst>
                                    </p:anim>
                                    <p:anim calcmode="lin" valueType="num">
                                      <p:cBhvr additive="base">
                                        <p:cTn id="68" dur="500" fill="hold"/>
                                        <p:tgtEl>
                                          <p:spTgt spid="184"/>
                                        </p:tgtEl>
                                        <p:attrNameLst>
                                          <p:attrName>ppt_y</p:attrName>
                                        </p:attrNameLst>
                                      </p:cBhvr>
                                      <p:tavLst>
                                        <p:tav tm="0">
                                          <p:val>
                                            <p:strVal val="1+#ppt_h/2"/>
                                          </p:val>
                                        </p:tav>
                                        <p:tav tm="100000">
                                          <p:val>
                                            <p:strVal val="#ppt_y"/>
                                          </p:val>
                                        </p:tav>
                                      </p:tavLst>
                                    </p:anim>
                                  </p:childTnLst>
                                </p:cTn>
                              </p:par>
                            </p:childTnLst>
                          </p:cTn>
                        </p:par>
                        <p:par>
                          <p:cTn id="69" fill="hold">
                            <p:stCondLst>
                              <p:cond delay="7500"/>
                            </p:stCondLst>
                            <p:childTnLst>
                              <p:par>
                                <p:cTn id="70" presetID="10" presetClass="entr" presetSubtype="0" fill="hold" nodeType="afterEffect">
                                  <p:stCondLst>
                                    <p:cond delay="0"/>
                                  </p:stCondLst>
                                  <p:childTnLst>
                                    <p:set>
                                      <p:cBhvr>
                                        <p:cTn id="71" dur="1" fill="hold">
                                          <p:stCondLst>
                                            <p:cond delay="0"/>
                                          </p:stCondLst>
                                        </p:cTn>
                                        <p:tgtEl>
                                          <p:spTgt spid="187"/>
                                        </p:tgtEl>
                                        <p:attrNameLst>
                                          <p:attrName>style.visibility</p:attrName>
                                        </p:attrNameLst>
                                      </p:cBhvr>
                                      <p:to>
                                        <p:strVal val="visible"/>
                                      </p:to>
                                    </p:set>
                                    <p:animEffect transition="in" filter="fade">
                                      <p:cBhvr>
                                        <p:cTn id="72" dur="500"/>
                                        <p:tgtEl>
                                          <p:spTgt spid="187"/>
                                        </p:tgtEl>
                                      </p:cBhvr>
                                    </p:animEffect>
                                  </p:childTnLst>
                                </p:cTn>
                              </p:par>
                            </p:childTnLst>
                          </p:cTn>
                        </p:par>
                        <p:par>
                          <p:cTn id="73" fill="hold">
                            <p:stCondLst>
                              <p:cond delay="8000"/>
                            </p:stCondLst>
                            <p:childTnLst>
                              <p:par>
                                <p:cTn id="74" presetID="10" presetClass="entr" presetSubtype="0" fill="hold" grpId="0" nodeType="afterEffect">
                                  <p:stCondLst>
                                    <p:cond delay="0"/>
                                  </p:stCondLst>
                                  <p:childTnLst>
                                    <p:set>
                                      <p:cBhvr>
                                        <p:cTn id="75" dur="1" fill="hold">
                                          <p:stCondLst>
                                            <p:cond delay="0"/>
                                          </p:stCondLst>
                                        </p:cTn>
                                        <p:tgtEl>
                                          <p:spTgt spid="189"/>
                                        </p:tgtEl>
                                        <p:attrNameLst>
                                          <p:attrName>style.visibility</p:attrName>
                                        </p:attrNameLst>
                                      </p:cBhvr>
                                      <p:to>
                                        <p:strVal val="visible"/>
                                      </p:to>
                                    </p:set>
                                    <p:animEffect transition="in" filter="fade">
                                      <p:cBhvr>
                                        <p:cTn id="76" dur="500"/>
                                        <p:tgtEl>
                                          <p:spTgt spid="189"/>
                                        </p:tgtEl>
                                      </p:cBhvr>
                                    </p:animEffect>
                                  </p:childTnLst>
                                </p:cTn>
                              </p:par>
                            </p:childTnLst>
                          </p:cTn>
                        </p:par>
                        <p:par>
                          <p:cTn id="77" fill="hold">
                            <p:stCondLst>
                              <p:cond delay="8500"/>
                            </p:stCondLst>
                            <p:childTnLst>
                              <p:par>
                                <p:cTn id="78" presetID="10" presetClass="entr" presetSubtype="0" fill="hold" nodeType="afterEffect">
                                  <p:stCondLst>
                                    <p:cond delay="0"/>
                                  </p:stCondLst>
                                  <p:childTnLst>
                                    <p:set>
                                      <p:cBhvr>
                                        <p:cTn id="79" dur="1" fill="hold">
                                          <p:stCondLst>
                                            <p:cond delay="0"/>
                                          </p:stCondLst>
                                        </p:cTn>
                                        <p:tgtEl>
                                          <p:spTgt spid="190"/>
                                        </p:tgtEl>
                                        <p:attrNameLst>
                                          <p:attrName>style.visibility</p:attrName>
                                        </p:attrNameLst>
                                      </p:cBhvr>
                                      <p:to>
                                        <p:strVal val="visible"/>
                                      </p:to>
                                    </p:set>
                                    <p:animEffect transition="in" filter="fade">
                                      <p:cBhvr>
                                        <p:cTn id="80" dur="500"/>
                                        <p:tgtEl>
                                          <p:spTgt spid="190"/>
                                        </p:tgtEl>
                                      </p:cBhvr>
                                    </p:animEffect>
                                  </p:childTnLst>
                                </p:cTn>
                              </p:par>
                            </p:childTnLst>
                          </p:cTn>
                        </p:par>
                        <p:par>
                          <p:cTn id="81" fill="hold">
                            <p:stCondLst>
                              <p:cond delay="9000"/>
                            </p:stCondLst>
                            <p:childTnLst>
                              <p:par>
                                <p:cTn id="82" presetID="10" presetClass="entr" presetSubtype="0" fill="hold" nodeType="afterEffect">
                                  <p:stCondLst>
                                    <p:cond delay="0"/>
                                  </p:stCondLst>
                                  <p:childTnLst>
                                    <p:set>
                                      <p:cBhvr>
                                        <p:cTn id="83" dur="1" fill="hold">
                                          <p:stCondLst>
                                            <p:cond delay="0"/>
                                          </p:stCondLst>
                                        </p:cTn>
                                        <p:tgtEl>
                                          <p:spTgt spid="196"/>
                                        </p:tgtEl>
                                        <p:attrNameLst>
                                          <p:attrName>style.visibility</p:attrName>
                                        </p:attrNameLst>
                                      </p:cBhvr>
                                      <p:to>
                                        <p:strVal val="visible"/>
                                      </p:to>
                                    </p:set>
                                    <p:animEffect transition="in" filter="fade">
                                      <p:cBhvr>
                                        <p:cTn id="84" dur="500"/>
                                        <p:tgtEl>
                                          <p:spTgt spid="196"/>
                                        </p:tgtEl>
                                      </p:cBhvr>
                                    </p:animEffect>
                                  </p:childTnLst>
                                </p:cTn>
                              </p:par>
                            </p:childTnLst>
                          </p:cTn>
                        </p:par>
                        <p:par>
                          <p:cTn id="85" fill="hold">
                            <p:stCondLst>
                              <p:cond delay="9500"/>
                            </p:stCondLst>
                            <p:childTnLst>
                              <p:par>
                                <p:cTn id="86" presetID="2" presetClass="entr" presetSubtype="4" fill="hold" nodeType="afterEffect">
                                  <p:stCondLst>
                                    <p:cond delay="0"/>
                                  </p:stCondLst>
                                  <p:childTnLst>
                                    <p:set>
                                      <p:cBhvr>
                                        <p:cTn id="87" dur="1" fill="hold">
                                          <p:stCondLst>
                                            <p:cond delay="0"/>
                                          </p:stCondLst>
                                        </p:cTn>
                                        <p:tgtEl>
                                          <p:spTgt spid="198"/>
                                        </p:tgtEl>
                                        <p:attrNameLst>
                                          <p:attrName>style.visibility</p:attrName>
                                        </p:attrNameLst>
                                      </p:cBhvr>
                                      <p:to>
                                        <p:strVal val="visible"/>
                                      </p:to>
                                    </p:set>
                                    <p:anim calcmode="lin" valueType="num">
                                      <p:cBhvr additive="base">
                                        <p:cTn id="88" dur="500" fill="hold"/>
                                        <p:tgtEl>
                                          <p:spTgt spid="198"/>
                                        </p:tgtEl>
                                        <p:attrNameLst>
                                          <p:attrName>ppt_x</p:attrName>
                                        </p:attrNameLst>
                                      </p:cBhvr>
                                      <p:tavLst>
                                        <p:tav tm="0">
                                          <p:val>
                                            <p:strVal val="#ppt_x"/>
                                          </p:val>
                                        </p:tav>
                                        <p:tav tm="100000">
                                          <p:val>
                                            <p:strVal val="#ppt_x"/>
                                          </p:val>
                                        </p:tav>
                                      </p:tavLst>
                                    </p:anim>
                                    <p:anim calcmode="lin" valueType="num">
                                      <p:cBhvr additive="base">
                                        <p:cTn id="89" dur="500" fill="hold"/>
                                        <p:tgtEl>
                                          <p:spTgt spid="198"/>
                                        </p:tgtEl>
                                        <p:attrNameLst>
                                          <p:attrName>ppt_y</p:attrName>
                                        </p:attrNameLst>
                                      </p:cBhvr>
                                      <p:tavLst>
                                        <p:tav tm="0">
                                          <p:val>
                                            <p:strVal val="1+#ppt_h/2"/>
                                          </p:val>
                                        </p:tav>
                                        <p:tav tm="100000">
                                          <p:val>
                                            <p:strVal val="#ppt_y"/>
                                          </p:val>
                                        </p:tav>
                                      </p:tavLst>
                                    </p:anim>
                                  </p:childTnLst>
                                </p:cTn>
                              </p:par>
                            </p:childTnLst>
                          </p:cTn>
                        </p:par>
                        <p:par>
                          <p:cTn id="90" fill="hold">
                            <p:stCondLst>
                              <p:cond delay="10000"/>
                            </p:stCondLst>
                            <p:childTnLst>
                              <p:par>
                                <p:cTn id="91" presetID="2" presetClass="entr" presetSubtype="4" fill="hold" nodeType="afterEffect">
                                  <p:stCondLst>
                                    <p:cond delay="0"/>
                                  </p:stCondLst>
                                  <p:childTnLst>
                                    <p:set>
                                      <p:cBhvr>
                                        <p:cTn id="92" dur="1" fill="hold">
                                          <p:stCondLst>
                                            <p:cond delay="0"/>
                                          </p:stCondLst>
                                        </p:cTn>
                                        <p:tgtEl>
                                          <p:spTgt spid="199"/>
                                        </p:tgtEl>
                                        <p:attrNameLst>
                                          <p:attrName>style.visibility</p:attrName>
                                        </p:attrNameLst>
                                      </p:cBhvr>
                                      <p:to>
                                        <p:strVal val="visible"/>
                                      </p:to>
                                    </p:set>
                                    <p:anim calcmode="lin" valueType="num">
                                      <p:cBhvr additive="base">
                                        <p:cTn id="93" dur="500" fill="hold"/>
                                        <p:tgtEl>
                                          <p:spTgt spid="199"/>
                                        </p:tgtEl>
                                        <p:attrNameLst>
                                          <p:attrName>ppt_x</p:attrName>
                                        </p:attrNameLst>
                                      </p:cBhvr>
                                      <p:tavLst>
                                        <p:tav tm="0">
                                          <p:val>
                                            <p:strVal val="#ppt_x"/>
                                          </p:val>
                                        </p:tav>
                                        <p:tav tm="100000">
                                          <p:val>
                                            <p:strVal val="#ppt_x"/>
                                          </p:val>
                                        </p:tav>
                                      </p:tavLst>
                                    </p:anim>
                                    <p:anim calcmode="lin" valueType="num">
                                      <p:cBhvr additive="base">
                                        <p:cTn id="94" dur="500" fill="hold"/>
                                        <p:tgtEl>
                                          <p:spTgt spid="199"/>
                                        </p:tgtEl>
                                        <p:attrNameLst>
                                          <p:attrName>ppt_y</p:attrName>
                                        </p:attrNameLst>
                                      </p:cBhvr>
                                      <p:tavLst>
                                        <p:tav tm="0">
                                          <p:val>
                                            <p:strVal val="1+#ppt_h/2"/>
                                          </p:val>
                                        </p:tav>
                                        <p:tav tm="100000">
                                          <p:val>
                                            <p:strVal val="#ppt_y"/>
                                          </p:val>
                                        </p:tav>
                                      </p:tavLst>
                                    </p:anim>
                                  </p:childTnLst>
                                </p:cTn>
                              </p:par>
                            </p:childTnLst>
                          </p:cTn>
                        </p:par>
                        <p:par>
                          <p:cTn id="95" fill="hold">
                            <p:stCondLst>
                              <p:cond delay="10500"/>
                            </p:stCondLst>
                            <p:childTnLst>
                              <p:par>
                                <p:cTn id="96" presetID="10" presetClass="entr" presetSubtype="0" fill="hold" nodeType="afterEffect">
                                  <p:stCondLst>
                                    <p:cond delay="0"/>
                                  </p:stCondLst>
                                  <p:childTnLst>
                                    <p:set>
                                      <p:cBhvr>
                                        <p:cTn id="97" dur="1" fill="hold">
                                          <p:stCondLst>
                                            <p:cond delay="0"/>
                                          </p:stCondLst>
                                        </p:cTn>
                                        <p:tgtEl>
                                          <p:spTgt spid="203"/>
                                        </p:tgtEl>
                                        <p:attrNameLst>
                                          <p:attrName>style.visibility</p:attrName>
                                        </p:attrNameLst>
                                      </p:cBhvr>
                                      <p:to>
                                        <p:strVal val="visible"/>
                                      </p:to>
                                    </p:set>
                                    <p:animEffect transition="in" filter="fade">
                                      <p:cBhvr>
                                        <p:cTn id="98" dur="500"/>
                                        <p:tgtEl>
                                          <p:spTgt spid="203"/>
                                        </p:tgtEl>
                                      </p:cBhvr>
                                    </p:animEffect>
                                  </p:childTnLst>
                                </p:cTn>
                              </p:par>
                            </p:childTnLst>
                          </p:cTn>
                        </p:par>
                        <p:par>
                          <p:cTn id="99" fill="hold">
                            <p:stCondLst>
                              <p:cond delay="11000"/>
                            </p:stCondLst>
                            <p:childTnLst>
                              <p:par>
                                <p:cTn id="100" presetID="10" presetClass="entr" presetSubtype="0" fill="hold" nodeType="afterEffect">
                                  <p:stCondLst>
                                    <p:cond delay="0"/>
                                  </p:stCondLst>
                                  <p:childTnLst>
                                    <p:set>
                                      <p:cBhvr>
                                        <p:cTn id="101" dur="1" fill="hold">
                                          <p:stCondLst>
                                            <p:cond delay="0"/>
                                          </p:stCondLst>
                                        </p:cTn>
                                        <p:tgtEl>
                                          <p:spTgt spid="207"/>
                                        </p:tgtEl>
                                        <p:attrNameLst>
                                          <p:attrName>style.visibility</p:attrName>
                                        </p:attrNameLst>
                                      </p:cBhvr>
                                      <p:to>
                                        <p:strVal val="visible"/>
                                      </p:to>
                                    </p:set>
                                    <p:animEffect transition="in" filter="fade">
                                      <p:cBhvr>
                                        <p:cTn id="102" dur="500"/>
                                        <p:tgtEl>
                                          <p:spTgt spid="207"/>
                                        </p:tgtEl>
                                      </p:cBhvr>
                                    </p:animEffect>
                                  </p:childTnLst>
                                </p:cTn>
                              </p:par>
                            </p:childTnLst>
                          </p:cTn>
                        </p:par>
                        <p:par>
                          <p:cTn id="103" fill="hold">
                            <p:stCondLst>
                              <p:cond delay="11500"/>
                            </p:stCondLst>
                            <p:childTnLst>
                              <p:par>
                                <p:cTn id="104" presetID="2" presetClass="entr" presetSubtype="4" fill="hold" nodeType="afterEffect">
                                  <p:stCondLst>
                                    <p:cond delay="0"/>
                                  </p:stCondLst>
                                  <p:childTnLst>
                                    <p:set>
                                      <p:cBhvr>
                                        <p:cTn id="105" dur="1" fill="hold">
                                          <p:stCondLst>
                                            <p:cond delay="0"/>
                                          </p:stCondLst>
                                        </p:cTn>
                                        <p:tgtEl>
                                          <p:spTgt spid="209"/>
                                        </p:tgtEl>
                                        <p:attrNameLst>
                                          <p:attrName>style.visibility</p:attrName>
                                        </p:attrNameLst>
                                      </p:cBhvr>
                                      <p:to>
                                        <p:strVal val="visible"/>
                                      </p:to>
                                    </p:set>
                                    <p:anim calcmode="lin" valueType="num">
                                      <p:cBhvr additive="base">
                                        <p:cTn id="106" dur="500" fill="hold"/>
                                        <p:tgtEl>
                                          <p:spTgt spid="209"/>
                                        </p:tgtEl>
                                        <p:attrNameLst>
                                          <p:attrName>ppt_x</p:attrName>
                                        </p:attrNameLst>
                                      </p:cBhvr>
                                      <p:tavLst>
                                        <p:tav tm="0">
                                          <p:val>
                                            <p:strVal val="#ppt_x"/>
                                          </p:val>
                                        </p:tav>
                                        <p:tav tm="100000">
                                          <p:val>
                                            <p:strVal val="#ppt_x"/>
                                          </p:val>
                                        </p:tav>
                                      </p:tavLst>
                                    </p:anim>
                                    <p:anim calcmode="lin" valueType="num">
                                      <p:cBhvr additive="base">
                                        <p:cTn id="107" dur="500" fill="hold"/>
                                        <p:tgtEl>
                                          <p:spTgt spid="2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bldLvl="0" animBg="1"/>
      <p:bldP spid="174" grpId="0" bldLvl="0" animBg="1"/>
      <p:bldP spid="189"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图像识别</a:t>
            </a:r>
          </a:p>
        </p:txBody>
      </p:sp>
      <p:sp>
        <p:nvSpPr>
          <p:cNvPr id="5" name="内容占位符 4"/>
          <p:cNvSpPr>
            <a:spLocks noGrp="1"/>
          </p:cNvSpPr>
          <p:nvPr>
            <p:ph idx="1"/>
          </p:nvPr>
        </p:nvSpPr>
        <p:spPr/>
        <p:txBody>
          <a:bodyPr/>
          <a:lstStyle/>
          <a:p>
            <a:r>
              <a:rPr lang="zh-CN" altLang="en-US" sz="2800" dirty="0"/>
              <a:t>简单形状检测</a:t>
            </a:r>
            <a:endParaRPr lang="en-US" altLang="zh-CN" sz="2800" dirty="0"/>
          </a:p>
          <a:p>
            <a:pPr>
              <a:lnSpc>
                <a:spcPct val="150000"/>
              </a:lnSpc>
              <a:spcBef>
                <a:spcPts val="0"/>
              </a:spcBef>
            </a:pPr>
            <a:r>
              <a:rPr lang="zh-CN" altLang="en-US" sz="2800" dirty="0">
                <a:solidFill>
                  <a:srgbClr val="FF0000"/>
                </a:solidFill>
              </a:rPr>
              <a:t>图像检索</a:t>
            </a:r>
            <a:endParaRPr lang="en-US" altLang="zh-CN" sz="2800" dirty="0">
              <a:solidFill>
                <a:srgbClr val="FF0000"/>
              </a:solidFill>
            </a:endParaRPr>
          </a:p>
          <a:p>
            <a:pPr lvl="1">
              <a:lnSpc>
                <a:spcPct val="150000"/>
              </a:lnSpc>
              <a:spcBef>
                <a:spcPts val="0"/>
              </a:spcBef>
            </a:pPr>
            <a:r>
              <a:rPr lang="zh-CN" altLang="en-US" sz="2400" dirty="0"/>
              <a:t>倒排索引</a:t>
            </a:r>
            <a:endParaRPr lang="en-US" altLang="zh-CN" sz="2400" dirty="0"/>
          </a:p>
          <a:p>
            <a:pPr lvl="1">
              <a:lnSpc>
                <a:spcPct val="150000"/>
              </a:lnSpc>
              <a:spcBef>
                <a:spcPts val="0"/>
              </a:spcBef>
            </a:pPr>
            <a:r>
              <a:rPr lang="zh-CN" altLang="en-US" sz="2400" dirty="0">
                <a:solidFill>
                  <a:srgbClr val="FF0000"/>
                </a:solidFill>
              </a:rPr>
              <a:t>空间验证</a:t>
            </a:r>
            <a:endParaRPr lang="en-US" altLang="zh-CN" sz="2400" dirty="0">
              <a:solidFill>
                <a:srgbClr val="FF0000"/>
              </a:solidFill>
            </a:endParaRPr>
          </a:p>
          <a:p>
            <a:pPr lvl="1">
              <a:lnSpc>
                <a:spcPct val="150000"/>
              </a:lnSpc>
              <a:spcBef>
                <a:spcPts val="0"/>
              </a:spcBef>
            </a:pPr>
            <a:r>
              <a:rPr lang="zh-CN" altLang="en-US" sz="2400" dirty="0"/>
              <a:t>二值哈希</a:t>
            </a:r>
            <a:endParaRPr lang="en-US" altLang="zh-CN" sz="2400" dirty="0"/>
          </a:p>
          <a:p>
            <a:pPr>
              <a:lnSpc>
                <a:spcPct val="150000"/>
              </a:lnSpc>
              <a:spcBef>
                <a:spcPts val="0"/>
              </a:spcBef>
            </a:pPr>
            <a:endParaRPr lang="en-US" altLang="zh-CN" sz="2800" dirty="0">
              <a:solidFill>
                <a:srgbClr val="FF0000"/>
              </a:solidFill>
            </a:endParaRPr>
          </a:p>
        </p:txBody>
      </p:sp>
    </p:spTree>
    <p:extLst>
      <p:ext uri="{BB962C8B-B14F-4D97-AF65-F5344CB8AC3E}">
        <p14:creationId xmlns:p14="http://schemas.microsoft.com/office/powerpoint/2010/main" val="319888205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191" y="118383"/>
            <a:ext cx="8185484" cy="764323"/>
          </a:xfrm>
        </p:spPr>
        <p:txBody>
          <a:bodyPr/>
          <a:lstStyle/>
          <a:p>
            <a:r>
              <a:rPr lang="zh-CN" altLang="en-US"/>
              <a:t>空间验证</a:t>
            </a:r>
          </a:p>
        </p:txBody>
      </p:sp>
      <p:sp>
        <p:nvSpPr>
          <p:cNvPr id="3" name="内容占位符 2"/>
          <p:cNvSpPr>
            <a:spLocks noGrp="1"/>
          </p:cNvSpPr>
          <p:nvPr>
            <p:ph idx="1"/>
          </p:nvPr>
        </p:nvSpPr>
        <p:spPr>
          <a:xfrm>
            <a:off x="311369" y="1123292"/>
            <a:ext cx="8410902" cy="5185435"/>
          </a:xfrm>
        </p:spPr>
        <p:txBody>
          <a:bodyPr/>
          <a:lstStyle/>
          <a:p>
            <a:r>
              <a:rPr lang="zh-CN" altLang="en-US"/>
              <a:t>动机</a:t>
            </a:r>
          </a:p>
          <a:p>
            <a:pPr lvl="1"/>
            <a:r>
              <a:rPr lang="zh-CN" altLang="en-US"/>
              <a:t>局部特征匹配时缺少对位置信息的校验</a:t>
            </a:r>
            <a:endParaRPr lang="en-US" altLang="zh-CN"/>
          </a:p>
          <a:p>
            <a:pPr lvl="1"/>
            <a:r>
              <a:rPr lang="zh-CN" altLang="en-US"/>
              <a:t>通过检验几何一致性去掉错误的匹配点对</a:t>
            </a:r>
            <a:endParaRPr lang="en-US" altLang="zh-CN"/>
          </a:p>
          <a:p>
            <a:endParaRPr lang="zh-CN" altLang="en-US" dirty="0"/>
          </a:p>
        </p:txBody>
      </p:sp>
      <p:sp>
        <p:nvSpPr>
          <p:cNvPr id="6" name="灯片编号占位符 5"/>
          <p:cNvSpPr>
            <a:spLocks noGrp="1"/>
          </p:cNvSpPr>
          <p:nvPr>
            <p:ph type="sldNum" sz="quarter" idx="12"/>
          </p:nvPr>
        </p:nvSpPr>
        <p:spPr>
          <a:xfrm>
            <a:off x="8371489" y="6549312"/>
            <a:ext cx="626680" cy="270535"/>
          </a:xfrm>
        </p:spPr>
        <p:txBody>
          <a:bodyPr/>
          <a:lstStyle/>
          <a:p>
            <a:fld id="{0C913308-F349-4B6D-A68A-DD1791B4A57B}" type="slidenum">
              <a:rPr lang="zh-CN" altLang="en-US" smtClean="0"/>
              <a:pPr/>
              <a:t>39</a:t>
            </a:fld>
            <a:endParaRPr lang="zh-CN" altLang="en-US"/>
          </a:p>
        </p:txBody>
      </p:sp>
      <p:pic>
        <p:nvPicPr>
          <p:cNvPr id="17" name="Picture 119"/>
          <p:cNvPicPr>
            <a:picLocks noChangeAspect="1"/>
          </p:cNvPicPr>
          <p:nvPr/>
        </p:nvPicPr>
        <p:blipFill>
          <a:blip r:embed="rId2" cstate="print"/>
          <a:srcRect l="9869" t="5988" r="10150" b="11510"/>
          <a:stretch>
            <a:fillRect/>
          </a:stretch>
        </p:blipFill>
        <p:spPr bwMode="auto">
          <a:xfrm>
            <a:off x="180793" y="2820257"/>
            <a:ext cx="5752212" cy="3565526"/>
          </a:xfrm>
          <a:prstGeom prst="rect">
            <a:avLst/>
          </a:prstGeom>
          <a:noFill/>
          <a:ln w="9525">
            <a:noFill/>
            <a:miter lim="800000"/>
            <a:headEnd/>
            <a:tailEnd/>
          </a:ln>
        </p:spPr>
      </p:pic>
      <p:sp>
        <p:nvSpPr>
          <p:cNvPr id="20" name="TextBox 19"/>
          <p:cNvSpPr txBox="1"/>
          <p:nvPr/>
        </p:nvSpPr>
        <p:spPr>
          <a:xfrm>
            <a:off x="6001214" y="3149759"/>
            <a:ext cx="3049270" cy="64516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zh-CN" altLang="en-US" b="1" dirty="0">
                <a:solidFill>
                  <a:srgbClr val="FF0000"/>
                </a:solidFill>
              </a:rPr>
              <a:t>红线</a:t>
            </a:r>
            <a:r>
              <a:rPr lang="en-US" altLang="zh-CN" dirty="0">
                <a:solidFill>
                  <a:srgbClr val="FF0000"/>
                </a:solidFill>
              </a:rPr>
              <a:t>: </a:t>
            </a:r>
            <a:r>
              <a:rPr lang="zh-CN" altLang="en-US" dirty="0">
                <a:solidFill>
                  <a:srgbClr val="FF0000"/>
                </a:solidFill>
              </a:rPr>
              <a:t>几何一致的匹配点对</a:t>
            </a:r>
            <a:endParaRPr lang="en-US" altLang="zh-CN" dirty="0">
              <a:solidFill>
                <a:srgbClr val="FF0000"/>
              </a:solidFill>
            </a:endParaRPr>
          </a:p>
          <a:p>
            <a:r>
              <a:rPr lang="zh-CN" altLang="en-US" b="1" dirty="0">
                <a:solidFill>
                  <a:srgbClr val="0070C0"/>
                </a:solidFill>
              </a:rPr>
              <a:t>蓝线</a:t>
            </a:r>
            <a:r>
              <a:rPr lang="en-US" altLang="zh-CN" dirty="0">
                <a:solidFill>
                  <a:srgbClr val="0070C0"/>
                </a:solidFill>
              </a:rPr>
              <a:t>: </a:t>
            </a:r>
            <a:r>
              <a:rPr lang="zh-CN" altLang="en-US" dirty="0">
                <a:solidFill>
                  <a:srgbClr val="0070C0"/>
                </a:solidFill>
              </a:rPr>
              <a:t>几何不一致的匹配点对</a:t>
            </a:r>
          </a:p>
        </p:txBody>
      </p:sp>
    </p:spTree>
    <p:extLst>
      <p:ext uri="{BB962C8B-B14F-4D97-AF65-F5344CB8AC3E}">
        <p14:creationId xmlns:p14="http://schemas.microsoft.com/office/powerpoint/2010/main" val="333492509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191" y="118383"/>
            <a:ext cx="8185484" cy="764323"/>
          </a:xfrm>
        </p:spPr>
        <p:txBody>
          <a:bodyPr/>
          <a:lstStyle/>
          <a:p>
            <a:r>
              <a:rPr lang="zh-CN" altLang="en-US" dirty="0"/>
              <a:t>霍夫变换 </a:t>
            </a:r>
            <a:r>
              <a:rPr lang="en-US" altLang="zh-CN" dirty="0"/>
              <a:t>(Hough Transform)</a:t>
            </a:r>
            <a:endParaRPr lang="zh-CN" altLang="en-US" dirty="0"/>
          </a:p>
        </p:txBody>
      </p:sp>
      <p:sp>
        <p:nvSpPr>
          <p:cNvPr id="3" name="内容占位符 2"/>
          <p:cNvSpPr>
            <a:spLocks noGrp="1"/>
          </p:cNvSpPr>
          <p:nvPr>
            <p:ph idx="1"/>
          </p:nvPr>
        </p:nvSpPr>
        <p:spPr>
          <a:xfrm>
            <a:off x="311369" y="1123292"/>
            <a:ext cx="8410902" cy="5185435"/>
          </a:xfrm>
        </p:spPr>
        <p:txBody>
          <a:bodyPr/>
          <a:lstStyle/>
          <a:p>
            <a:r>
              <a:rPr lang="zh-CN" altLang="en-US" dirty="0"/>
              <a:t>基本思想：基于投票的机制</a:t>
            </a:r>
            <a:endParaRPr lang="en-US" altLang="zh-CN" dirty="0"/>
          </a:p>
          <a:p>
            <a:pPr lvl="1"/>
            <a:r>
              <a:rPr lang="zh-CN" altLang="en-US" dirty="0"/>
              <a:t>视待检测形状为一个模型</a:t>
            </a:r>
            <a:r>
              <a:rPr lang="en-US" altLang="zh-CN" dirty="0"/>
              <a:t>(model)</a:t>
            </a:r>
          </a:p>
          <a:p>
            <a:pPr lvl="1"/>
            <a:r>
              <a:rPr lang="zh-CN" altLang="en-US" dirty="0"/>
              <a:t>让每个样本（像素）对所有与其兼容的模型进行投票</a:t>
            </a:r>
            <a:endParaRPr lang="en-US" altLang="zh-CN" dirty="0"/>
          </a:p>
          <a:p>
            <a:pPr lvl="1"/>
            <a:r>
              <a:rPr lang="zh-CN" altLang="en-US" dirty="0"/>
              <a:t>假设：噪声样本不会偏好任何单个模型</a:t>
            </a:r>
            <a:endParaRPr lang="en-US" altLang="zh-CN" dirty="0"/>
          </a:p>
          <a:p>
            <a:pPr lvl="1"/>
            <a:r>
              <a:rPr lang="zh-CN" altLang="en-US" dirty="0"/>
              <a:t>即使有部分样别缺失，当有足够的样本保留时，仍可将目标模型（形状）检测出来</a:t>
            </a:r>
            <a:endParaRPr lang="en-US" altLang="zh-CN" dirty="0"/>
          </a:p>
          <a:p>
            <a:pPr marL="396000" lvl="1" indent="0">
              <a:buNone/>
            </a:pPr>
            <a:br>
              <a:rPr lang="en-US" altLang="zh-CN" dirty="0"/>
            </a:br>
            <a:br>
              <a:rPr lang="en-US" altLang="zh-CN" dirty="0"/>
            </a:br>
            <a:endParaRPr lang="zh-CN" altLang="en-US" dirty="0"/>
          </a:p>
        </p:txBody>
      </p:sp>
    </p:spTree>
    <p:extLst>
      <p:ext uri="{BB962C8B-B14F-4D97-AF65-F5344CB8AC3E}">
        <p14:creationId xmlns:p14="http://schemas.microsoft.com/office/powerpoint/2010/main" val="202740112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191" y="118383"/>
            <a:ext cx="8185484" cy="764323"/>
          </a:xfrm>
        </p:spPr>
        <p:txBody>
          <a:bodyPr/>
          <a:lstStyle/>
          <a:p>
            <a:r>
              <a:rPr lang="zh-CN" altLang="en-US" dirty="0"/>
              <a:t>视觉几何上下文表达</a:t>
            </a:r>
          </a:p>
        </p:txBody>
      </p:sp>
      <p:sp>
        <p:nvSpPr>
          <p:cNvPr id="4" name="内容占位符 3"/>
          <p:cNvSpPr>
            <a:spLocks noGrp="1"/>
          </p:cNvSpPr>
          <p:nvPr>
            <p:ph idx="1"/>
          </p:nvPr>
        </p:nvSpPr>
        <p:spPr>
          <a:xfrm>
            <a:off x="311369" y="1123292"/>
            <a:ext cx="8410902" cy="5185435"/>
          </a:xfrm>
        </p:spPr>
        <p:txBody>
          <a:bodyPr/>
          <a:lstStyle/>
          <a:p>
            <a:r>
              <a:rPr lang="zh-CN" altLang="en-US" dirty="0"/>
              <a:t>视觉单词以特定空间布局表达视觉语义</a:t>
            </a:r>
            <a:endParaRPr lang="en-US" altLang="zh-CN" dirty="0"/>
          </a:p>
          <a:p>
            <a:pPr lvl="1"/>
            <a:r>
              <a:rPr lang="zh-CN" altLang="en-US" dirty="0"/>
              <a:t>利用几何上下文提升图像匹配质量</a:t>
            </a:r>
            <a:endParaRPr lang="en-US" altLang="zh-CN" dirty="0"/>
          </a:p>
          <a:p>
            <a:pPr lvl="1"/>
            <a:r>
              <a:rPr lang="zh-CN" altLang="en-US" dirty="0"/>
              <a:t>有助于准确度量图像内容相关性</a:t>
            </a:r>
            <a:endParaRPr lang="en-US" altLang="zh-CN" dirty="0"/>
          </a:p>
          <a:p>
            <a:pPr lvl="1"/>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zh-CN" altLang="en-US" dirty="0"/>
              <a:t>困难和挑战</a:t>
            </a:r>
            <a:endParaRPr lang="en-US" altLang="zh-CN" dirty="0"/>
          </a:p>
          <a:p>
            <a:pPr lvl="1"/>
            <a:r>
              <a:rPr lang="zh-CN" altLang="en-US" dirty="0"/>
              <a:t>几何上下文结构化表达：便于图像匹配</a:t>
            </a:r>
            <a:endParaRPr lang="en-US" altLang="zh-CN" dirty="0"/>
          </a:p>
          <a:p>
            <a:pPr lvl="1"/>
            <a:r>
              <a:rPr lang="zh-CN" altLang="en-US" dirty="0"/>
              <a:t>几何上下文快速匹配：保证实时检索</a:t>
            </a:r>
          </a:p>
          <a:p>
            <a:endParaRPr lang="zh-CN" altLang="en-US" dirty="0"/>
          </a:p>
        </p:txBody>
      </p:sp>
      <p:sp>
        <p:nvSpPr>
          <p:cNvPr id="3" name="灯片编号占位符 2"/>
          <p:cNvSpPr>
            <a:spLocks noGrp="1"/>
          </p:cNvSpPr>
          <p:nvPr>
            <p:ph type="sldNum" sz="quarter" idx="12"/>
          </p:nvPr>
        </p:nvSpPr>
        <p:spPr>
          <a:xfrm>
            <a:off x="8371489" y="6549312"/>
            <a:ext cx="626680" cy="270535"/>
          </a:xfrm>
        </p:spPr>
        <p:txBody>
          <a:bodyPr/>
          <a:lstStyle/>
          <a:p>
            <a:fld id="{BE59E6E9-16BB-4D46-A8D6-97CC594B8C57}" type="slidenum">
              <a:rPr lang="en-US" altLang="zh-CN" smtClean="0"/>
              <a:pPr/>
              <a:t>40</a:t>
            </a:fld>
            <a:endParaRPr lang="en-US" altLang="zh-CN"/>
          </a:p>
        </p:txBody>
      </p:sp>
      <p:sp>
        <p:nvSpPr>
          <p:cNvPr id="29" name="矩形 28"/>
          <p:cNvSpPr/>
          <p:nvPr/>
        </p:nvSpPr>
        <p:spPr bwMode="auto">
          <a:xfrm>
            <a:off x="359532" y="2564904"/>
            <a:ext cx="2592288" cy="2574067"/>
          </a:xfrm>
          <a:prstGeom prst="rect">
            <a:avLst/>
          </a:prstGeom>
          <a:ln>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grpSp>
        <p:nvGrpSpPr>
          <p:cNvPr id="30" name="组合 40"/>
          <p:cNvGrpSpPr>
            <a:grpSpLocks noChangeAspect="1"/>
          </p:cNvGrpSpPr>
          <p:nvPr/>
        </p:nvGrpSpPr>
        <p:grpSpPr>
          <a:xfrm>
            <a:off x="566737" y="3761687"/>
            <a:ext cx="2213913" cy="742990"/>
            <a:chOff x="192540" y="4714884"/>
            <a:chExt cx="2838766" cy="928694"/>
          </a:xfrm>
          <a:solidFill>
            <a:schemeClr val="accent1"/>
          </a:solidFill>
        </p:grpSpPr>
        <p:pic>
          <p:nvPicPr>
            <p:cNvPr id="31" name="Picture 2"/>
            <p:cNvPicPr>
              <a:picLocks noChangeAspect="1" noChangeArrowheads="1"/>
            </p:cNvPicPr>
            <p:nvPr/>
          </p:nvPicPr>
          <p:blipFill>
            <a:blip r:embed="rId3" cstate="print"/>
            <a:srcRect l="11285" t="15151" r="57367" b="15152"/>
            <a:stretch>
              <a:fillRect/>
            </a:stretch>
          </p:blipFill>
          <p:spPr bwMode="auto">
            <a:xfrm>
              <a:off x="192540" y="4714884"/>
              <a:ext cx="1009450" cy="928694"/>
            </a:xfrm>
            <a:prstGeom prst="rect">
              <a:avLst/>
            </a:prstGeom>
            <a:grpFill/>
            <a:ln w="9525">
              <a:solidFill>
                <a:schemeClr val="tx2"/>
              </a:solidFill>
              <a:miter lim="800000"/>
              <a:headEnd/>
              <a:tailEnd/>
            </a:ln>
            <a:effectLst>
              <a:outerShdw blurRad="50800" dist="38100" dir="2700000" algn="tl" rotWithShape="0">
                <a:prstClr val="black">
                  <a:alpha val="40000"/>
                </a:prstClr>
              </a:outerShdw>
            </a:effectLst>
          </p:spPr>
        </p:pic>
        <p:pic>
          <p:nvPicPr>
            <p:cNvPr id="32" name="Picture 2"/>
            <p:cNvPicPr>
              <a:picLocks noChangeAspect="1" noChangeArrowheads="1"/>
            </p:cNvPicPr>
            <p:nvPr/>
          </p:nvPicPr>
          <p:blipFill>
            <a:blip r:embed="rId3" cstate="print"/>
            <a:srcRect l="55172" t="15151" r="9718" b="15152"/>
            <a:stretch>
              <a:fillRect/>
            </a:stretch>
          </p:blipFill>
          <p:spPr bwMode="auto">
            <a:xfrm>
              <a:off x="1900722" y="4714884"/>
              <a:ext cx="1130584" cy="928694"/>
            </a:xfrm>
            <a:prstGeom prst="rect">
              <a:avLst/>
            </a:prstGeom>
            <a:grpFill/>
            <a:ln w="9525">
              <a:solidFill>
                <a:schemeClr val="tx2"/>
              </a:solidFill>
              <a:miter lim="800000"/>
              <a:headEnd/>
              <a:tailEnd/>
            </a:ln>
            <a:effectLst>
              <a:outerShdw blurRad="50800" dist="38100" dir="2700000" algn="tl" rotWithShape="0">
                <a:prstClr val="black">
                  <a:alpha val="40000"/>
                </a:prstClr>
              </a:outerShdw>
            </a:effectLst>
          </p:spPr>
        </p:pic>
        <p:pic>
          <p:nvPicPr>
            <p:cNvPr id="33" name="Picture 3" descr="C:\Users\Balan\Desktop\summer school 2010\unequal.jpg"/>
            <p:cNvPicPr>
              <a:picLocks noChangeAspect="1" noChangeArrowheads="1"/>
            </p:cNvPicPr>
            <p:nvPr/>
          </p:nvPicPr>
          <p:blipFill>
            <a:blip r:embed="rId4" cstate="print"/>
            <a:srcRect/>
            <a:stretch>
              <a:fillRect/>
            </a:stretch>
          </p:blipFill>
          <p:spPr bwMode="auto">
            <a:xfrm>
              <a:off x="1243168" y="4857760"/>
              <a:ext cx="643891" cy="619126"/>
            </a:xfrm>
            <a:prstGeom prst="rect">
              <a:avLst/>
            </a:prstGeom>
            <a:grpFill/>
          </p:spPr>
        </p:pic>
      </p:grpSp>
      <p:grpSp>
        <p:nvGrpSpPr>
          <p:cNvPr id="34" name="组合 33"/>
          <p:cNvGrpSpPr/>
          <p:nvPr/>
        </p:nvGrpSpPr>
        <p:grpSpPr>
          <a:xfrm>
            <a:off x="447249" y="2683310"/>
            <a:ext cx="2459767" cy="876789"/>
            <a:chOff x="665391" y="4284952"/>
            <a:chExt cx="2736304" cy="940435"/>
          </a:xfrm>
        </p:grpSpPr>
        <p:grpSp>
          <p:nvGrpSpPr>
            <p:cNvPr id="35" name="组合 34"/>
            <p:cNvGrpSpPr/>
            <p:nvPr/>
          </p:nvGrpSpPr>
          <p:grpSpPr>
            <a:xfrm>
              <a:off x="665391" y="4284952"/>
              <a:ext cx="2736304" cy="940435"/>
              <a:chOff x="6354362" y="1909710"/>
              <a:chExt cx="2736304" cy="940435"/>
            </a:xfrm>
          </p:grpSpPr>
          <p:pic>
            <p:nvPicPr>
              <p:cNvPr id="37" name="Picture 172" descr="post"/>
              <p:cNvPicPr/>
              <p:nvPr/>
            </p:nvPicPr>
            <p:blipFill>
              <a:blip r:embed="rId5" cstate="print"/>
              <a:srcRect t="6748" b="6135"/>
              <a:stretch>
                <a:fillRect/>
              </a:stretch>
            </p:blipFill>
            <p:spPr bwMode="auto">
              <a:xfrm>
                <a:off x="6354362" y="1909710"/>
                <a:ext cx="1085850" cy="940435"/>
              </a:xfrm>
              <a:prstGeom prst="rect">
                <a:avLst/>
              </a:prstGeom>
              <a:noFill/>
              <a:ln w="9525">
                <a:noFill/>
                <a:miter lim="800000"/>
                <a:headEnd/>
                <a:tailEnd/>
              </a:ln>
            </p:spPr>
          </p:pic>
          <p:pic>
            <p:nvPicPr>
              <p:cNvPr id="38" name="Picture 173" descr="post"/>
              <p:cNvPicPr/>
              <p:nvPr/>
            </p:nvPicPr>
            <p:blipFill>
              <a:blip r:embed="rId6" cstate="print"/>
              <a:srcRect t="6748" b="7362"/>
              <a:stretch>
                <a:fillRect/>
              </a:stretch>
            </p:blipFill>
            <p:spPr bwMode="auto">
              <a:xfrm>
                <a:off x="7976876" y="1918670"/>
                <a:ext cx="1113790" cy="927100"/>
              </a:xfrm>
              <a:prstGeom prst="rect">
                <a:avLst/>
              </a:prstGeom>
              <a:noFill/>
              <a:ln w="9525">
                <a:noFill/>
                <a:miter lim="800000"/>
                <a:headEnd/>
                <a:tailEnd/>
              </a:ln>
            </p:spPr>
          </p:pic>
        </p:grpSp>
        <mc:AlternateContent xmlns:mc="http://schemas.openxmlformats.org/markup-compatibility/2006" xmlns:a14="http://schemas.microsoft.com/office/drawing/2010/main">
          <mc:Choice Requires="a14">
            <p:sp>
              <p:nvSpPr>
                <p:cNvPr id="36" name="文本框 35"/>
                <p:cNvSpPr txBox="1"/>
                <p:nvPr/>
              </p:nvSpPr>
              <p:spPr>
                <a:xfrm>
                  <a:off x="1659883" y="4331297"/>
                  <a:ext cx="747320" cy="769441"/>
                </a:xfrm>
                <a:prstGeom prst="rect">
                  <a:avLst/>
                </a:prstGeom>
                <a:noFill/>
              </p:spPr>
              <p:txBody>
                <a:bodyPr wrap="none" rtlCol="0">
                  <a:spAutoFit/>
                </a:bodyPr>
                <a:lstStyle/>
                <a:p>
                  <a:pPr>
                    <a:buNone/>
                  </a:pPr>
                  <a14:m>
                    <m:oMathPara xmlns:m="http://schemas.openxmlformats.org/officeDocument/2006/math">
                      <m:oMathParaPr>
                        <m:jc m:val="centerGroup"/>
                      </m:oMathParaPr>
                      <m:oMath xmlns:m="http://schemas.openxmlformats.org/officeDocument/2006/math">
                        <m:r>
                          <a:rPr lang="en-GB" altLang="zh-CN" sz="4400" i="1" smtClean="0">
                            <a:latin typeface="Cambria Math" panose="02040503050406030204" pitchFamily="18" charset="0"/>
                            <a:ea typeface="Cambria Math" panose="02040503050406030204" pitchFamily="18" charset="0"/>
                          </a:rPr>
                          <m:t>≠</m:t>
                        </m:r>
                      </m:oMath>
                    </m:oMathPara>
                  </a14:m>
                  <a:endParaRPr lang="zh-CN" altLang="en-US" sz="4400" dirty="0"/>
                </a:p>
              </p:txBody>
            </p:sp>
          </mc:Choice>
          <mc:Fallback xmlns="">
            <p:sp>
              <p:nvSpPr>
                <p:cNvPr id="8" name="文本框 7"/>
                <p:cNvSpPr txBox="1">
                  <a:spLocks noRot="1" noChangeAspect="1" noMove="1" noResize="1" noEditPoints="1" noAdjustHandles="1" noChangeArrowheads="1" noChangeShapeType="1" noTextEdit="1"/>
                </p:cNvSpPr>
                <p:nvPr/>
              </p:nvSpPr>
              <p:spPr>
                <a:xfrm>
                  <a:off x="1659883" y="4331297"/>
                  <a:ext cx="747320" cy="769441"/>
                </a:xfrm>
                <a:prstGeom prst="rect">
                  <a:avLst/>
                </a:prstGeom>
                <a:blipFill rotWithShape="0">
                  <a:blip r:embed="rId7"/>
                  <a:stretch>
                    <a:fillRect/>
                  </a:stretch>
                </a:blipFill>
              </p:spPr>
              <p:txBody>
                <a:bodyPr/>
                <a:lstStyle/>
                <a:p>
                  <a:r>
                    <a:rPr lang="zh-CN" altLang="en-US">
                      <a:noFill/>
                    </a:rPr>
                    <a:t> </a:t>
                  </a:r>
                  <a:endParaRPr lang="zh-CN" altLang="en-US">
                    <a:noFill/>
                  </a:endParaRPr>
                </a:p>
              </p:txBody>
            </p:sp>
          </mc:Fallback>
        </mc:AlternateContent>
      </p:grpSp>
      <p:sp>
        <p:nvSpPr>
          <p:cNvPr id="40" name="矩形 39"/>
          <p:cNvSpPr/>
          <p:nvPr/>
        </p:nvSpPr>
        <p:spPr bwMode="auto">
          <a:xfrm>
            <a:off x="3122309" y="2564905"/>
            <a:ext cx="5864305" cy="2574066"/>
          </a:xfrm>
          <a:prstGeom prst="rect">
            <a:avLst/>
          </a:prstGeom>
          <a:ln>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42" name="文本框 41"/>
          <p:cNvSpPr txBox="1"/>
          <p:nvPr/>
        </p:nvSpPr>
        <p:spPr>
          <a:xfrm>
            <a:off x="3491880" y="4706265"/>
            <a:ext cx="1107996" cy="369332"/>
          </a:xfrm>
          <a:prstGeom prst="rect">
            <a:avLst/>
          </a:prstGeom>
          <a:solidFill>
            <a:schemeClr val="bg1">
              <a:lumMod val="95000"/>
            </a:schemeClr>
          </a:solidFill>
        </p:spPr>
        <p:txBody>
          <a:bodyPr wrap="none" rtlCol="0">
            <a:spAutoFit/>
          </a:bodyPr>
          <a:lstStyle/>
          <a:p>
            <a:pPr>
              <a:buNone/>
            </a:pPr>
            <a:r>
              <a:rPr lang="zh-CN" altLang="en-US" dirty="0">
                <a:solidFill>
                  <a:srgbClr val="C00000"/>
                </a:solidFill>
              </a:rPr>
              <a:t>原始匹配</a:t>
            </a:r>
          </a:p>
        </p:txBody>
      </p:sp>
      <p:sp>
        <p:nvSpPr>
          <p:cNvPr id="43" name="文本框 42"/>
          <p:cNvSpPr txBox="1"/>
          <p:nvPr/>
        </p:nvSpPr>
        <p:spPr>
          <a:xfrm>
            <a:off x="5216104" y="4691085"/>
            <a:ext cx="1569660" cy="369332"/>
          </a:xfrm>
          <a:prstGeom prst="rect">
            <a:avLst/>
          </a:prstGeom>
          <a:solidFill>
            <a:schemeClr val="bg1">
              <a:lumMod val="95000"/>
            </a:schemeClr>
          </a:solidFill>
        </p:spPr>
        <p:txBody>
          <a:bodyPr wrap="none" rtlCol="0">
            <a:spAutoFit/>
          </a:bodyPr>
          <a:lstStyle/>
          <a:p>
            <a:pPr>
              <a:buNone/>
            </a:pPr>
            <a:r>
              <a:rPr lang="zh-CN" altLang="en-US" dirty="0">
                <a:solidFill>
                  <a:srgbClr val="C00000"/>
                </a:solidFill>
              </a:rPr>
              <a:t>噪声单词匹配</a:t>
            </a:r>
            <a:endParaRPr lang="en-US" altLang="zh-CN" dirty="0">
              <a:solidFill>
                <a:srgbClr val="C00000"/>
              </a:solidFill>
            </a:endParaRPr>
          </a:p>
        </p:txBody>
      </p:sp>
      <p:sp>
        <p:nvSpPr>
          <p:cNvPr id="44" name="文本框 43"/>
          <p:cNvSpPr txBox="1"/>
          <p:nvPr/>
        </p:nvSpPr>
        <p:spPr>
          <a:xfrm>
            <a:off x="7080849" y="4691085"/>
            <a:ext cx="1824215" cy="369332"/>
          </a:xfrm>
          <a:prstGeom prst="rect">
            <a:avLst/>
          </a:prstGeom>
          <a:solidFill>
            <a:schemeClr val="bg1">
              <a:lumMod val="95000"/>
            </a:schemeClr>
          </a:solidFill>
        </p:spPr>
        <p:txBody>
          <a:bodyPr wrap="square" rtlCol="0">
            <a:spAutoFit/>
          </a:bodyPr>
          <a:lstStyle/>
          <a:p>
            <a:pPr algn="ctr">
              <a:buNone/>
            </a:pPr>
            <a:r>
              <a:rPr lang="zh-CN" altLang="en-US" dirty="0">
                <a:solidFill>
                  <a:srgbClr val="C00000"/>
                </a:solidFill>
              </a:rPr>
              <a:t>几何一致的匹配</a:t>
            </a:r>
          </a:p>
        </p:txBody>
      </p:sp>
      <p:grpSp>
        <p:nvGrpSpPr>
          <p:cNvPr id="45" name="组合 44"/>
          <p:cNvGrpSpPr>
            <a:grpSpLocks noChangeAspect="1"/>
          </p:cNvGrpSpPr>
          <p:nvPr/>
        </p:nvGrpSpPr>
        <p:grpSpPr>
          <a:xfrm>
            <a:off x="2970296" y="3595138"/>
            <a:ext cx="6166531" cy="1225940"/>
            <a:chOff x="5891022" y="2033107"/>
            <a:chExt cx="6494487" cy="1291145"/>
          </a:xfrm>
        </p:grpSpPr>
        <p:pic>
          <p:nvPicPr>
            <p:cNvPr id="46" name="图片 45"/>
            <p:cNvPicPr>
              <a:picLocks noChangeAspect="1"/>
            </p:cNvPicPr>
            <p:nvPr/>
          </p:nvPicPr>
          <p:blipFill rotWithShape="1">
            <a:blip r:embed="rId8"/>
            <a:srcRect l="-1199" t="-856" r="99" b="-917"/>
            <a:stretch>
              <a:fillRect/>
            </a:stretch>
          </p:blipFill>
          <p:spPr>
            <a:xfrm>
              <a:off x="5891022" y="2065962"/>
              <a:ext cx="2348805" cy="1258290"/>
            </a:xfrm>
            <a:prstGeom prst="rect">
              <a:avLst/>
            </a:prstGeom>
          </p:spPr>
        </p:pic>
        <p:pic>
          <p:nvPicPr>
            <p:cNvPr id="47" name="图片 46"/>
            <p:cNvPicPr>
              <a:picLocks noChangeAspect="1"/>
            </p:cNvPicPr>
            <p:nvPr/>
          </p:nvPicPr>
          <p:blipFill rotWithShape="1">
            <a:blip r:embed="rId9"/>
            <a:srcRect l="-1216" t="-389" r="368" b="649"/>
            <a:stretch>
              <a:fillRect/>
            </a:stretch>
          </p:blipFill>
          <p:spPr>
            <a:xfrm>
              <a:off x="9991506" y="2057386"/>
              <a:ext cx="2394003" cy="1259999"/>
            </a:xfrm>
            <a:prstGeom prst="rect">
              <a:avLst/>
            </a:prstGeom>
          </p:spPr>
        </p:pic>
        <p:pic>
          <p:nvPicPr>
            <p:cNvPr id="48" name="图片 47"/>
            <p:cNvPicPr>
              <a:picLocks noChangeAspect="1"/>
            </p:cNvPicPr>
            <p:nvPr/>
          </p:nvPicPr>
          <p:blipFill rotWithShape="1">
            <a:blip r:embed="rId10"/>
            <a:srcRect l="320" t="-1154" r="601" b="1415"/>
            <a:stretch>
              <a:fillRect/>
            </a:stretch>
          </p:blipFill>
          <p:spPr>
            <a:xfrm>
              <a:off x="7957099" y="2033107"/>
              <a:ext cx="2352000" cy="1260000"/>
            </a:xfrm>
            <a:prstGeom prst="rect">
              <a:avLst/>
            </a:prstGeom>
          </p:spPr>
        </p:pic>
      </p:grpSp>
      <p:grpSp>
        <p:nvGrpSpPr>
          <p:cNvPr id="49" name="组合 48"/>
          <p:cNvGrpSpPr>
            <a:grpSpLocks noChangeAspect="1"/>
          </p:cNvGrpSpPr>
          <p:nvPr/>
        </p:nvGrpSpPr>
        <p:grpSpPr>
          <a:xfrm>
            <a:off x="3003192" y="2636912"/>
            <a:ext cx="6120000" cy="1102219"/>
            <a:chOff x="-2506994" y="2546425"/>
            <a:chExt cx="7003790" cy="1261388"/>
          </a:xfrm>
        </p:grpSpPr>
        <p:pic>
          <p:nvPicPr>
            <p:cNvPr id="50" name="图片 49"/>
            <p:cNvPicPr>
              <a:picLocks noChangeAspect="1"/>
            </p:cNvPicPr>
            <p:nvPr/>
          </p:nvPicPr>
          <p:blipFill>
            <a:blip r:embed="rId11"/>
            <a:stretch>
              <a:fillRect/>
            </a:stretch>
          </p:blipFill>
          <p:spPr>
            <a:xfrm>
              <a:off x="1979511" y="2546978"/>
              <a:ext cx="2517285" cy="1260001"/>
            </a:xfrm>
            <a:prstGeom prst="rect">
              <a:avLst/>
            </a:prstGeom>
          </p:spPr>
        </p:pic>
        <p:pic>
          <p:nvPicPr>
            <p:cNvPr id="51" name="图片 50"/>
            <p:cNvPicPr>
              <a:picLocks noChangeAspect="1"/>
            </p:cNvPicPr>
            <p:nvPr/>
          </p:nvPicPr>
          <p:blipFill>
            <a:blip r:embed="rId12"/>
            <a:stretch>
              <a:fillRect/>
            </a:stretch>
          </p:blipFill>
          <p:spPr>
            <a:xfrm>
              <a:off x="-2506994" y="2546425"/>
              <a:ext cx="2517288" cy="1259999"/>
            </a:xfrm>
            <a:prstGeom prst="rect">
              <a:avLst/>
            </a:prstGeom>
          </p:spPr>
        </p:pic>
        <p:pic>
          <p:nvPicPr>
            <p:cNvPr id="52" name="图片 51"/>
            <p:cNvPicPr>
              <a:picLocks noChangeAspect="1"/>
            </p:cNvPicPr>
            <p:nvPr/>
          </p:nvPicPr>
          <p:blipFill>
            <a:blip r:embed="rId13"/>
            <a:stretch>
              <a:fillRect/>
            </a:stretch>
          </p:blipFill>
          <p:spPr>
            <a:xfrm>
              <a:off x="-276257" y="2547812"/>
              <a:ext cx="2517285" cy="1260001"/>
            </a:xfrm>
            <a:prstGeom prst="rect">
              <a:avLst/>
            </a:prstGeom>
          </p:spPr>
        </p:pic>
      </p:grpSp>
      <p:sp>
        <p:nvSpPr>
          <p:cNvPr id="6" name="矩形 5"/>
          <p:cNvSpPr/>
          <p:nvPr/>
        </p:nvSpPr>
        <p:spPr>
          <a:xfrm>
            <a:off x="447249" y="4706265"/>
            <a:ext cx="2409634" cy="369332"/>
          </a:xfrm>
          <a:prstGeom prst="rect">
            <a:avLst/>
          </a:prstGeom>
          <a:solidFill>
            <a:schemeClr val="bg1">
              <a:lumMod val="95000"/>
            </a:schemeClr>
          </a:solidFill>
        </p:spPr>
        <p:txBody>
          <a:bodyPr wrap="none">
            <a:spAutoFit/>
          </a:bodyPr>
          <a:lstStyle/>
          <a:p>
            <a:pPr>
              <a:buNone/>
            </a:pPr>
            <a:r>
              <a:rPr lang="zh-CN" altLang="en-US" dirty="0"/>
              <a:t>空间布局 </a:t>
            </a:r>
            <a:r>
              <a:rPr lang="en-US" altLang="zh-CN" dirty="0"/>
              <a:t>vs. </a:t>
            </a:r>
            <a:r>
              <a:rPr lang="zh-CN" altLang="en-US" dirty="0"/>
              <a:t>视觉语义</a:t>
            </a:r>
          </a:p>
        </p:txBody>
      </p:sp>
    </p:spTree>
    <p:extLst>
      <p:ext uri="{BB962C8B-B14F-4D97-AF65-F5344CB8AC3E}">
        <p14:creationId xmlns:p14="http://schemas.microsoft.com/office/powerpoint/2010/main" val="319932156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圆角矩形 36"/>
          <p:cNvSpPr/>
          <p:nvPr/>
        </p:nvSpPr>
        <p:spPr>
          <a:xfrm>
            <a:off x="3398341" y="2387383"/>
            <a:ext cx="5286375" cy="3584575"/>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2" name="标题 1"/>
          <p:cNvSpPr>
            <a:spLocks noGrp="1"/>
          </p:cNvSpPr>
          <p:nvPr>
            <p:ph type="title"/>
          </p:nvPr>
        </p:nvSpPr>
        <p:spPr/>
        <p:txBody>
          <a:bodyPr/>
          <a:lstStyle/>
          <a:p>
            <a:r>
              <a:rPr lang="zh-CN" altLang="en-US" dirty="0"/>
              <a:t>几何校验</a:t>
            </a:r>
            <a:r>
              <a:rPr lang="en-US" altLang="zh-CN" dirty="0"/>
              <a:t>(1): RANSAC</a:t>
            </a:r>
            <a:endParaRPr lang="zh-CN" altLang="en-US" dirty="0"/>
          </a:p>
        </p:txBody>
      </p:sp>
      <p:sp>
        <p:nvSpPr>
          <p:cNvPr id="35" name="内容占位符 34"/>
          <p:cNvSpPr>
            <a:spLocks noGrp="1"/>
          </p:cNvSpPr>
          <p:nvPr>
            <p:ph idx="1"/>
          </p:nvPr>
        </p:nvSpPr>
        <p:spPr/>
        <p:txBody>
          <a:bodyPr/>
          <a:lstStyle/>
          <a:p>
            <a:pPr lvl="0"/>
            <a:r>
              <a:rPr lang="en-US" altLang="zh-CN" dirty="0"/>
              <a:t>RANSAC</a:t>
            </a:r>
            <a:r>
              <a:rPr lang="zh-CN" altLang="en-US" dirty="0"/>
              <a:t>算法示例</a:t>
            </a:r>
            <a:endParaRPr lang="en-US" altLang="zh-CN" dirty="0"/>
          </a:p>
          <a:p>
            <a:pPr lvl="1"/>
            <a:r>
              <a:rPr lang="zh-CN" altLang="en-US" dirty="0"/>
              <a:t>通过匹配的特征点对估计图像的仿射变换</a:t>
            </a:r>
            <a:endParaRPr lang="en-US" altLang="zh-CN" dirty="0"/>
          </a:p>
          <a:p>
            <a:endParaRPr lang="zh-CN" altLang="en-US" dirty="0"/>
          </a:p>
        </p:txBody>
      </p:sp>
      <p:pic>
        <p:nvPicPr>
          <p:cNvPr id="2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021" y="4519436"/>
            <a:ext cx="2414893"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右箭头 23"/>
          <p:cNvSpPr/>
          <p:nvPr/>
        </p:nvSpPr>
        <p:spPr>
          <a:xfrm rot="10800000">
            <a:off x="3097387" y="4875291"/>
            <a:ext cx="1677021" cy="476293"/>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pic>
        <p:nvPicPr>
          <p:cNvPr id="27" name="图片 57"/>
          <p:cNvPicPr>
            <a:picLocks noChangeAspect="1" noChangeArrowheads="1"/>
          </p:cNvPicPr>
          <p:nvPr/>
        </p:nvPicPr>
        <p:blipFill>
          <a:blip r:embed="rId4" cstate="print"/>
          <a:srcRect l="11684" t="6221" r="12898" b="3760"/>
          <a:stretch>
            <a:fillRect/>
          </a:stretch>
        </p:blipFill>
        <p:spPr bwMode="auto">
          <a:xfrm>
            <a:off x="612568" y="2602010"/>
            <a:ext cx="2380409" cy="1440160"/>
          </a:xfrm>
          <a:prstGeom prst="rect">
            <a:avLst/>
          </a:prstGeom>
          <a:noFill/>
          <a:ln w="9525">
            <a:noFill/>
            <a:miter lim="800000"/>
            <a:headEnd/>
            <a:tailEnd/>
          </a:ln>
        </p:spPr>
      </p:pic>
      <p:pic>
        <p:nvPicPr>
          <p:cNvPr id="28" name="Picture 7" descr="C:\Users\kjakljdiou\Desktop\ransac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769" y="2649635"/>
            <a:ext cx="2341539" cy="1405089"/>
          </a:xfrm>
          <a:prstGeom prst="rect">
            <a:avLst/>
          </a:prstGeom>
          <a:noFill/>
          <a:extLst>
            <a:ext uri="{909E8E84-426E-40DD-AFC4-6F175D3DCCD1}">
              <a14:hiddenFill xmlns:a14="http://schemas.microsoft.com/office/drawing/2010/main">
                <a:solidFill>
                  <a:srgbClr val="FFFFFF"/>
                </a:solidFill>
              </a14:hiddenFill>
            </a:ext>
          </a:extLst>
        </p:spPr>
      </p:pic>
      <p:sp>
        <p:nvSpPr>
          <p:cNvPr id="29" name="右箭头 28"/>
          <p:cNvSpPr/>
          <p:nvPr/>
        </p:nvSpPr>
        <p:spPr>
          <a:xfrm>
            <a:off x="3006719" y="2949997"/>
            <a:ext cx="2417907" cy="44447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dirty="0"/>
          </a:p>
        </p:txBody>
      </p:sp>
      <p:sp>
        <p:nvSpPr>
          <p:cNvPr id="30" name="右弧形箭头 29"/>
          <p:cNvSpPr/>
          <p:nvPr/>
        </p:nvSpPr>
        <p:spPr>
          <a:xfrm>
            <a:off x="7756368" y="3173514"/>
            <a:ext cx="792088" cy="2260997"/>
          </a:xfrm>
          <a:prstGeom prst="curved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dirty="0">
              <a:solidFill>
                <a:schemeClr val="tx1"/>
              </a:solidFill>
            </a:endParaRPr>
          </a:p>
        </p:txBody>
      </p:sp>
      <p:grpSp>
        <p:nvGrpSpPr>
          <p:cNvPr id="3" name="组合 40"/>
          <p:cNvGrpSpPr/>
          <p:nvPr/>
        </p:nvGrpSpPr>
        <p:grpSpPr>
          <a:xfrm>
            <a:off x="5386843" y="4673713"/>
            <a:ext cx="2232395" cy="998671"/>
            <a:chOff x="5357818" y="5072074"/>
            <a:chExt cx="2428892" cy="1071570"/>
          </a:xfrm>
        </p:grpSpPr>
        <p:sp>
          <p:nvSpPr>
            <p:cNvPr id="40" name="圆角矩形 39"/>
            <p:cNvSpPr/>
            <p:nvPr/>
          </p:nvSpPr>
          <p:spPr>
            <a:xfrm>
              <a:off x="5357818" y="5072074"/>
              <a:ext cx="2428892" cy="10715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56321" name="Object 1"/>
            <p:cNvGraphicFramePr>
              <a:graphicFrameLocks noChangeAspect="1"/>
            </p:cNvGraphicFramePr>
            <p:nvPr/>
          </p:nvGraphicFramePr>
          <p:xfrm>
            <a:off x="5494400" y="5518794"/>
            <a:ext cx="2247197" cy="575534"/>
          </p:xfrm>
          <a:graphic>
            <a:graphicData uri="http://schemas.openxmlformats.org/presentationml/2006/ole">
              <mc:AlternateContent xmlns:mc="http://schemas.openxmlformats.org/markup-compatibility/2006">
                <mc:Choice xmlns:v="urn:schemas-microsoft-com:vml" Requires="v">
                  <p:oleObj spid="_x0000_s9224" name="Equation" r:id="rId6" imgW="43281600" imgH="10972800" progId="Equation.DSMT4">
                    <p:embed/>
                  </p:oleObj>
                </mc:Choice>
                <mc:Fallback>
                  <p:oleObj name="Equation" r:id="rId6" imgW="43281600" imgH="10972800" progId="Equation.DSMT4">
                    <p:embed/>
                    <p:pic>
                      <p:nvPicPr>
                        <p:cNvPr id="56321" name="Object 1"/>
                        <p:cNvPicPr>
                          <a:picLocks noChangeAspect="1" noChangeArrowheads="1"/>
                        </p:cNvPicPr>
                        <p:nvPr/>
                      </p:nvPicPr>
                      <p:blipFill>
                        <a:blip r:embed="rId7"/>
                        <a:srcRect/>
                        <a:stretch>
                          <a:fillRect/>
                        </a:stretch>
                      </p:blipFill>
                      <p:spPr bwMode="auto">
                        <a:xfrm>
                          <a:off x="5494400" y="5518794"/>
                          <a:ext cx="2247197" cy="575534"/>
                        </a:xfrm>
                        <a:prstGeom prst="rect">
                          <a:avLst/>
                        </a:prstGeom>
                        <a:solidFill>
                          <a:schemeClr val="bg1"/>
                        </a:solidFill>
                      </p:spPr>
                    </p:pic>
                  </p:oleObj>
                </mc:Fallback>
              </mc:AlternateContent>
            </a:graphicData>
          </a:graphic>
        </p:graphicFrame>
      </p:grpSp>
      <p:sp>
        <p:nvSpPr>
          <p:cNvPr id="32" name="TextBox 31"/>
          <p:cNvSpPr txBox="1"/>
          <p:nvPr/>
        </p:nvSpPr>
        <p:spPr>
          <a:xfrm>
            <a:off x="3684170" y="2709838"/>
            <a:ext cx="1284316" cy="369332"/>
          </a:xfrm>
          <a:prstGeom prst="rect">
            <a:avLst/>
          </a:prstGeom>
          <a:noFill/>
        </p:spPr>
        <p:txBody>
          <a:bodyPr wrap="square" rtlCol="0">
            <a:spAutoFit/>
          </a:bodyPr>
          <a:lstStyle/>
          <a:p>
            <a:r>
              <a:rPr lang="zh-CN" altLang="en-US" dirty="0"/>
              <a:t>随机采样</a:t>
            </a:r>
          </a:p>
        </p:txBody>
      </p:sp>
      <p:sp>
        <p:nvSpPr>
          <p:cNvPr id="39" name="圆角右箭头 38"/>
          <p:cNvSpPr/>
          <p:nvPr/>
        </p:nvSpPr>
        <p:spPr>
          <a:xfrm rot="16200000">
            <a:off x="3934435" y="3923614"/>
            <a:ext cx="1643074" cy="1000132"/>
          </a:xfrm>
          <a:prstGeom prst="ben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solidFill>
                <a:schemeClr val="tx1"/>
              </a:solidFill>
            </a:endParaRPr>
          </a:p>
        </p:txBody>
      </p:sp>
      <p:sp>
        <p:nvSpPr>
          <p:cNvPr id="5" name="TextBox 31"/>
          <p:cNvSpPr txBox="1"/>
          <p:nvPr/>
        </p:nvSpPr>
        <p:spPr>
          <a:xfrm>
            <a:off x="5424626" y="4745138"/>
            <a:ext cx="1752600" cy="368300"/>
          </a:xfrm>
          <a:prstGeom prst="rect">
            <a:avLst/>
          </a:prstGeom>
          <a:noFill/>
        </p:spPr>
        <p:txBody>
          <a:bodyPr wrap="square" rtlCol="0">
            <a:spAutoFit/>
          </a:bodyPr>
          <a:lstStyle/>
          <a:p>
            <a:r>
              <a:rPr lang="zh-CN" altLang="en-US" dirty="0"/>
              <a:t>仿射模型</a:t>
            </a:r>
          </a:p>
        </p:txBody>
      </p:sp>
      <p:sp>
        <p:nvSpPr>
          <p:cNvPr id="6" name="TextBox 5"/>
          <p:cNvSpPr txBox="1"/>
          <p:nvPr/>
        </p:nvSpPr>
        <p:spPr>
          <a:xfrm>
            <a:off x="370822" y="6304461"/>
            <a:ext cx="8568952" cy="461665"/>
          </a:xfrm>
          <a:prstGeom prst="rect">
            <a:avLst/>
          </a:prstGeom>
          <a:noFill/>
        </p:spPr>
        <p:txBody>
          <a:bodyPr wrap="square" rtlCol="0">
            <a:spAutoFit/>
          </a:bodyPr>
          <a:lstStyle/>
          <a:p>
            <a:pPr marL="171450" indent="-171450" algn="just">
              <a:buFont typeface="Arial" panose="020B0604020202020204" pitchFamily="34" charset="0"/>
              <a:buChar char="•"/>
            </a:pPr>
            <a:r>
              <a:rPr lang="en-US" sz="1200" dirty="0" err="1"/>
              <a:t>Fischler</a:t>
            </a:r>
            <a:r>
              <a:rPr lang="en-US" sz="1200" dirty="0"/>
              <a:t>, </a:t>
            </a:r>
            <a:r>
              <a:rPr lang="en-US" sz="1200" i="1" dirty="0"/>
              <a:t>et al</a:t>
            </a:r>
            <a:r>
              <a:rPr lang="en-US" sz="1200" dirty="0"/>
              <a:t>., </a:t>
            </a:r>
            <a:r>
              <a:rPr lang="en-US" sz="1200" b="1" dirty="0" err="1"/>
              <a:t>RAN</a:t>
            </a:r>
            <a:r>
              <a:rPr lang="en-US" sz="1200" dirty="0" err="1"/>
              <a:t>dom</a:t>
            </a:r>
            <a:r>
              <a:rPr lang="en-US" sz="1200" dirty="0"/>
              <a:t> </a:t>
            </a:r>
            <a:r>
              <a:rPr lang="en-US" sz="1200" b="1" dirty="0" err="1"/>
              <a:t>SA</a:t>
            </a:r>
            <a:r>
              <a:rPr lang="en-US" sz="1200" dirty="0" err="1"/>
              <a:t>mple</a:t>
            </a:r>
            <a:r>
              <a:rPr lang="en-US" sz="1200" dirty="0"/>
              <a:t> </a:t>
            </a:r>
            <a:r>
              <a:rPr lang="en-US" sz="1200" b="1" dirty="0"/>
              <a:t>C</a:t>
            </a:r>
            <a:r>
              <a:rPr lang="en-US" sz="1200" dirty="0"/>
              <a:t>onsensus: a paradigm for model fitting with applications to image analysis and automated cartography, </a:t>
            </a:r>
            <a:r>
              <a:rPr lang="en-US" sz="1200" i="1" dirty="0"/>
              <a:t>Comm. of the ACM</a:t>
            </a:r>
            <a:r>
              <a:rPr lang="en-US" sz="1200" dirty="0"/>
              <a:t>, 24:381-395, 1981.</a:t>
            </a:r>
          </a:p>
        </p:txBody>
      </p:sp>
    </p:spTree>
    <p:extLst>
      <p:ext uri="{BB962C8B-B14F-4D97-AF65-F5344CB8AC3E}">
        <p14:creationId xmlns:p14="http://schemas.microsoft.com/office/powerpoint/2010/main" val="175709274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191" y="118383"/>
            <a:ext cx="8185484" cy="764323"/>
          </a:xfrm>
        </p:spPr>
        <p:txBody>
          <a:bodyPr/>
          <a:lstStyle/>
          <a:p>
            <a:r>
              <a:rPr lang="zh-CN" altLang="en-US" dirty="0"/>
              <a:t>几何校验</a:t>
            </a:r>
            <a:r>
              <a:rPr lang="en-US" altLang="zh-CN" dirty="0"/>
              <a:t>(1): RANSAC</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311369" y="1123292"/>
                <a:ext cx="8410902" cy="5185435"/>
              </a:xfrm>
            </p:spPr>
            <p:txBody>
              <a:bodyPr/>
              <a:lstStyle/>
              <a:p>
                <a:r>
                  <a:rPr lang="en-US" altLang="zh-CN" noProof="0" dirty="0">
                    <a:sym typeface="+mn-ea"/>
                  </a:rPr>
                  <a:t>RANSAC: </a:t>
                </a:r>
              </a:p>
              <a:p>
                <a:pPr lvl="1"/>
                <a:r>
                  <a:rPr lang="zh-CN" altLang="en-US" noProof="0" dirty="0">
                    <a:sym typeface="+mn-ea"/>
                  </a:rPr>
                  <a:t>通过正确匹配点对估计仿射模型来排除错误匹配点对</a:t>
                </a:r>
              </a:p>
              <a:p>
                <a:pPr lvl="1"/>
                <a:r>
                  <a:rPr lang="en-US" altLang="zh-CN" noProof="0" dirty="0">
                    <a:sym typeface="+mn-ea"/>
                  </a:rPr>
                  <a:t>inliers</a:t>
                </a:r>
                <a:r>
                  <a:rPr lang="zh-CN" altLang="en-US" noProof="0" dirty="0">
                    <a:sym typeface="+mn-ea"/>
                  </a:rPr>
                  <a:t>：正确的匹配点对；</a:t>
                </a:r>
                <a:r>
                  <a:rPr lang="en-US" altLang="zh-CN" noProof="0" dirty="0">
                    <a:sym typeface="+mn-ea"/>
                  </a:rPr>
                  <a:t>outliers</a:t>
                </a:r>
                <a:r>
                  <a:rPr lang="zh-CN" altLang="en-US" noProof="0" dirty="0">
                    <a:sym typeface="+mn-ea"/>
                  </a:rPr>
                  <a:t>：错误的匹配点对</a:t>
                </a:r>
                <a:endParaRPr lang="en-US" altLang="zh-CN" noProof="0" dirty="0">
                  <a:sym typeface="+mn-ea"/>
                </a:endParaRPr>
              </a:p>
              <a:p>
                <a:r>
                  <a:rPr lang="en-US" dirty="0" err="1">
                    <a:sym typeface="+mn-ea"/>
                  </a:rPr>
                  <a:t>RANdom</a:t>
                </a:r>
                <a:r>
                  <a:rPr lang="en-US" dirty="0">
                    <a:sym typeface="+mn-ea"/>
                  </a:rPr>
                  <a:t> </a:t>
                </a:r>
                <a:r>
                  <a:rPr lang="en-US" dirty="0" err="1">
                    <a:sym typeface="+mn-ea"/>
                  </a:rPr>
                  <a:t>SAmple</a:t>
                </a:r>
                <a:r>
                  <a:rPr lang="en-US" dirty="0">
                    <a:sym typeface="+mn-ea"/>
                  </a:rPr>
                  <a:t> Consensus (RANSAC)</a:t>
                </a:r>
                <a:r>
                  <a:rPr lang="zh-CN" altLang="en-US" dirty="0">
                    <a:sym typeface="+mn-ea"/>
                  </a:rPr>
                  <a:t>的先验条件</a:t>
                </a:r>
              </a:p>
              <a:p>
                <a:pPr lvl="1"/>
                <a:r>
                  <a:rPr lang="zh-CN" altLang="en-US" dirty="0">
                    <a:sym typeface="+mn-ea"/>
                  </a:rPr>
                  <a:t>原始数据由</a:t>
                </a:r>
                <a:r>
                  <a:rPr lang="en-US" altLang="zh-CN" dirty="0">
                    <a:sym typeface="+mn-ea"/>
                  </a:rPr>
                  <a:t>inliers</a:t>
                </a:r>
                <a:r>
                  <a:rPr lang="zh-CN" altLang="en-US" dirty="0">
                    <a:sym typeface="+mn-ea"/>
                  </a:rPr>
                  <a:t>和</a:t>
                </a:r>
                <a:r>
                  <a:rPr lang="en-US" altLang="zh-CN" dirty="0">
                    <a:sym typeface="+mn-ea"/>
                  </a:rPr>
                  <a:t>outliers</a:t>
                </a:r>
                <a:r>
                  <a:rPr lang="zh-CN" altLang="en-US" dirty="0">
                    <a:sym typeface="+mn-ea"/>
                  </a:rPr>
                  <a:t>组成</a:t>
                </a:r>
              </a:p>
              <a:p>
                <a:pPr lvl="1"/>
                <a:r>
                  <a:rPr lang="en-US" altLang="zh-CN" noProof="0" dirty="0">
                    <a:sym typeface="+mn-ea"/>
                  </a:rPr>
                  <a:t>inliers</a:t>
                </a:r>
                <a:r>
                  <a:rPr lang="zh-CN" altLang="en-US" noProof="0" dirty="0">
                    <a:sym typeface="+mn-ea"/>
                  </a:rPr>
                  <a:t>的子集可以正确的估计图像间的仿射变换</a:t>
                </a:r>
                <a:endParaRPr lang="zh-CN" altLang="en-US" dirty="0">
                  <a:sym typeface="+mn-ea"/>
                </a:endParaRPr>
              </a:p>
              <a:p>
                <a:r>
                  <a:rPr lang="zh-CN" altLang="en-US" dirty="0">
                    <a:sym typeface="+mn-ea"/>
                  </a:rPr>
                  <a:t>通过</a:t>
                </a:r>
                <a:r>
                  <a:rPr lang="en-US" altLang="zh-CN" dirty="0">
                    <a:sym typeface="+mn-ea"/>
                  </a:rPr>
                  <a:t>RANSAC</a:t>
                </a:r>
                <a:r>
                  <a:rPr lang="zh-CN" altLang="en-US" dirty="0">
                    <a:sym typeface="+mn-ea"/>
                  </a:rPr>
                  <a:t>估计仿射变换</a:t>
                </a:r>
              </a:p>
              <a:p>
                <a:pPr lvl="1"/>
                <a:r>
                  <a:rPr lang="en-US" altLang="zh-CN" dirty="0">
                    <a:sym typeface="+mn-ea"/>
                  </a:rPr>
                  <a:t>1.</a:t>
                </a:r>
                <a:r>
                  <a:rPr lang="zh-CN" altLang="en-US" dirty="0">
                    <a:sym typeface="+mn-ea"/>
                  </a:rPr>
                  <a:t>迭代的随机选取匹配点对当作假设的</a:t>
                </a:r>
                <a:r>
                  <a:rPr lang="en-US" dirty="0">
                    <a:sym typeface="+mn-ea"/>
                  </a:rPr>
                  <a:t>inliers </a:t>
                </a:r>
              </a:p>
              <a:p>
                <a:pPr lvl="1"/>
                <a:r>
                  <a:rPr lang="en-US" altLang="zh-CN" dirty="0">
                    <a:sym typeface="+mn-ea"/>
                  </a:rPr>
                  <a:t>2.</a:t>
                </a:r>
                <a:r>
                  <a:rPr lang="zh-CN" altLang="en-US" dirty="0">
                    <a:sym typeface="+mn-ea"/>
                  </a:rPr>
                  <a:t>根据假设的</a:t>
                </a:r>
                <a:r>
                  <a:rPr lang="en-US" altLang="zh-CN" dirty="0">
                    <a:sym typeface="+mn-ea"/>
                  </a:rPr>
                  <a:t>inliers</a:t>
                </a:r>
                <a:r>
                  <a:rPr lang="zh-CN" altLang="en-US" dirty="0">
                    <a:sym typeface="+mn-ea"/>
                  </a:rPr>
                  <a:t>计算一个仿射模型</a:t>
                </a:r>
                <a:endParaRPr lang="en-US" altLang="zh-CN" dirty="0">
                  <a:sym typeface="+mn-ea"/>
                </a:endParaRPr>
              </a:p>
              <a:p>
                <a:pPr lvl="1"/>
                <a:r>
                  <a:rPr lang="en-US" altLang="zh-CN" dirty="0">
                    <a:sym typeface="+mn-ea"/>
                  </a:rPr>
                  <a:t>3.</a:t>
                </a:r>
                <a:r>
                  <a:rPr lang="zh-CN" altLang="en-US" dirty="0">
                    <a:sym typeface="+mn-ea"/>
                  </a:rPr>
                  <a:t>其他数据点根据上述的仿射模型判断是否是</a:t>
                </a:r>
                <a:r>
                  <a:rPr lang="en-US" dirty="0">
                    <a:sym typeface="+mn-ea"/>
                  </a:rPr>
                  <a:t>inliers </a:t>
                </a:r>
              </a:p>
              <a:p>
                <a:pPr lvl="1"/>
                <a:r>
                  <a:rPr lang="en-US" altLang="zh-CN" dirty="0">
                    <a:sym typeface="+mn-ea"/>
                  </a:rPr>
                  <a:t>4.</a:t>
                </a:r>
                <a:r>
                  <a:rPr lang="zh-CN" altLang="en-US" dirty="0">
                    <a:sym typeface="+mn-ea"/>
                  </a:rPr>
                  <a:t>通过所有的</a:t>
                </a:r>
                <a:r>
                  <a:rPr lang="en-US" altLang="zh-CN" dirty="0">
                    <a:sym typeface="+mn-ea"/>
                  </a:rPr>
                  <a:t>inliers</a:t>
                </a:r>
                <a:r>
                  <a:rPr lang="zh-CN" altLang="en-US" dirty="0">
                    <a:sym typeface="+mn-ea"/>
                  </a:rPr>
                  <a:t>重新估计仿射模型</a:t>
                </a:r>
                <a:endParaRPr lang="en-US" altLang="zh-CN" dirty="0">
                  <a:sym typeface="+mn-ea"/>
                </a:endParaRPr>
              </a:p>
              <a:p>
                <a:pPr lvl="1"/>
                <a:r>
                  <a:rPr lang="en-US" altLang="zh-CN" dirty="0">
                    <a:sym typeface="+mn-ea"/>
                  </a:rPr>
                  <a:t>5.</a:t>
                </a:r>
                <a:r>
                  <a:rPr lang="zh-CN" altLang="en-US" dirty="0">
                    <a:sym typeface="+mn-ea"/>
                  </a:rPr>
                  <a:t>通过所有的匹配点对与模型的拟合程度计算误差</a:t>
                </a:r>
              </a:p>
              <a:p>
                <a:r>
                  <a:rPr lang="zh-CN" altLang="en-US" dirty="0">
                    <a:sym typeface="+mn-ea"/>
                  </a:rPr>
                  <a:t>缺点：由于随机采样点对估计模型要重复多次导致计算量大，计算复杂度为</a:t>
                </a:r>
                <a14:m>
                  <m:oMath xmlns:m="http://schemas.openxmlformats.org/officeDocument/2006/math">
                    <m:r>
                      <a:rPr lang="en-US" altLang="zh-CN" smtClean="0">
                        <a:latin typeface="Cambria Math" panose="02040503050406030204" pitchFamily="18" charset="0"/>
                        <a:sym typeface="+mn-ea"/>
                      </a:rPr>
                      <m:t>𝑂</m:t>
                    </m:r>
                    <m:r>
                      <a:rPr lang="en-US" altLang="zh-CN" smtClean="0">
                        <a:latin typeface="Cambria Math" panose="02040503050406030204" pitchFamily="18" charset="0"/>
                        <a:sym typeface="+mn-ea"/>
                      </a:rPr>
                      <m:t>(</m:t>
                    </m:r>
                    <m:sSup>
                      <m:sSupPr>
                        <m:ctrlPr>
                          <a:rPr lang="en-US" altLang="zh-CN" i="1" smtClean="0">
                            <a:latin typeface="Cambria Math" panose="02040503050406030204" pitchFamily="18" charset="0"/>
                            <a:sym typeface="+mn-ea"/>
                          </a:rPr>
                        </m:ctrlPr>
                      </m:sSupPr>
                      <m:e>
                        <m:r>
                          <a:rPr lang="en-US" altLang="zh-CN" smtClean="0">
                            <a:latin typeface="Cambria Math" panose="02040503050406030204" pitchFamily="18" charset="0"/>
                            <a:sym typeface="+mn-ea"/>
                          </a:rPr>
                          <m:t>𝑁</m:t>
                        </m:r>
                      </m:e>
                      <m:sup>
                        <m:r>
                          <a:rPr lang="en-US" altLang="zh-CN" smtClean="0">
                            <a:latin typeface="Cambria Math" panose="02040503050406030204" pitchFamily="18" charset="0"/>
                            <a:sym typeface="+mn-ea"/>
                          </a:rPr>
                          <m:t>3</m:t>
                        </m:r>
                      </m:sup>
                    </m:sSup>
                    <m:r>
                      <a:rPr lang="en-US" altLang="zh-CN" smtClean="0">
                        <a:latin typeface="Cambria Math" panose="02040503050406030204" pitchFamily="18" charset="0"/>
                        <a:sym typeface="+mn-ea"/>
                      </a:rPr>
                      <m:t>)</m:t>
                    </m:r>
                  </m:oMath>
                </a14:m>
                <a:endParaRPr lang="zh-CN" altLang="en-US" dirty="0">
                  <a:sym typeface="+mn-ea"/>
                </a:endParaRPr>
              </a:p>
              <a:p>
                <a:endParaRPr lang="zh-CN" altLang="en-US" dirty="0">
                  <a:sym typeface="+mn-ea"/>
                </a:endParaRPr>
              </a:p>
              <a:p>
                <a:pPr lvl="1"/>
                <a:endParaRPr lang="en-US" altLang="zh-CN" noProof="0" dirty="0">
                  <a:sym typeface="+mn-ea"/>
                </a:endParaRPr>
              </a:p>
              <a:p>
                <a:pPr lvl="1"/>
                <a:endParaRPr lang="zh-CN" altLang="en-US" noProof="0" dirty="0">
                  <a:sym typeface="+mn-ea"/>
                </a:endParaRPr>
              </a:p>
              <a:p>
                <a:pPr lvl="1"/>
                <a:endParaRPr lang="zh-CN" altLang="en-US" noProof="0" dirty="0">
                  <a:sym typeface="+mn-ea"/>
                </a:endParaRPr>
              </a:p>
              <a:p>
                <a:pPr lvl="1"/>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311369" y="1123292"/>
                <a:ext cx="8410902" cy="5185435"/>
              </a:xfrm>
              <a:blipFill>
                <a:blip r:embed="rId4"/>
                <a:stretch>
                  <a:fillRect l="-942" t="-823" b="-7051"/>
                </a:stretch>
              </a:blipFill>
            </p:spPr>
            <p:txBody>
              <a:bodyPr/>
              <a:lstStyle/>
              <a:p>
                <a:r>
                  <a:rPr lang="zh-CN" altLang="en-US">
                    <a:noFill/>
                  </a:rPr>
                  <a:t> </a:t>
                </a:r>
              </a:p>
            </p:txBody>
          </p:sp>
        </mc:Fallback>
      </mc:AlternateContent>
      <p:graphicFrame>
        <p:nvGraphicFramePr>
          <p:cNvPr id="56322" name="Object 2"/>
          <p:cNvGraphicFramePr>
            <a:graphicFrameLocks noChangeAspect="1"/>
          </p:cNvGraphicFramePr>
          <p:nvPr/>
        </p:nvGraphicFramePr>
        <p:xfrm>
          <a:off x="5856270" y="4261415"/>
          <a:ext cx="2166630" cy="695393"/>
        </p:xfrm>
        <a:graphic>
          <a:graphicData uri="http://schemas.openxmlformats.org/presentationml/2006/ole">
            <mc:AlternateContent xmlns:mc="http://schemas.openxmlformats.org/markup-compatibility/2006">
              <mc:Choice xmlns:v="urn:schemas-microsoft-com:vml" Requires="v">
                <p:oleObj spid="_x0000_s10248" name="公式" r:id="rId5" imgW="1511300" imgH="419100" progId="Equation.3">
                  <p:embed/>
                </p:oleObj>
              </mc:Choice>
              <mc:Fallback>
                <p:oleObj name="公式" r:id="rId5" imgW="1511300" imgH="419100" progId="Equation.3">
                  <p:embed/>
                  <p:pic>
                    <p:nvPicPr>
                      <p:cNvPr id="56322"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6270" y="4261415"/>
                        <a:ext cx="2166630" cy="695393"/>
                      </a:xfrm>
                      <a:prstGeom prst="rect">
                        <a:avLst/>
                      </a:prstGeom>
                      <a:solidFill>
                        <a:schemeClr val="bg1"/>
                      </a:solidFill>
                    </p:spPr>
                  </p:pic>
                </p:oleObj>
              </mc:Fallback>
            </mc:AlternateContent>
          </a:graphicData>
        </a:graphic>
      </p:graphicFrame>
      <p:sp>
        <p:nvSpPr>
          <p:cNvPr id="6" name="TextBox 5"/>
          <p:cNvSpPr txBox="1"/>
          <p:nvPr/>
        </p:nvSpPr>
        <p:spPr>
          <a:xfrm>
            <a:off x="390525" y="6371280"/>
            <a:ext cx="8568952" cy="461665"/>
          </a:xfrm>
          <a:prstGeom prst="rect">
            <a:avLst/>
          </a:prstGeom>
          <a:noFill/>
        </p:spPr>
        <p:txBody>
          <a:bodyPr wrap="square" rtlCol="0">
            <a:spAutoFit/>
          </a:bodyPr>
          <a:lstStyle/>
          <a:p>
            <a:pPr marL="171450" indent="-171450" algn="just">
              <a:buFont typeface="Arial" panose="020B0604020202020204" pitchFamily="34" charset="0"/>
              <a:buChar char="•"/>
            </a:pPr>
            <a:r>
              <a:rPr lang="en-US" sz="1200" dirty="0" err="1"/>
              <a:t>Fischler</a:t>
            </a:r>
            <a:r>
              <a:rPr lang="en-US" sz="1200" dirty="0"/>
              <a:t>, </a:t>
            </a:r>
            <a:r>
              <a:rPr lang="en-US" sz="1200" i="1" dirty="0"/>
              <a:t>et al</a:t>
            </a:r>
            <a:r>
              <a:rPr lang="en-US" sz="1200" dirty="0"/>
              <a:t>., </a:t>
            </a:r>
            <a:r>
              <a:rPr lang="en-US" sz="1200" b="1" dirty="0" err="1"/>
              <a:t>RAN</a:t>
            </a:r>
            <a:r>
              <a:rPr lang="en-US" sz="1200" dirty="0" err="1"/>
              <a:t>dom</a:t>
            </a:r>
            <a:r>
              <a:rPr lang="en-US" sz="1200" dirty="0"/>
              <a:t> </a:t>
            </a:r>
            <a:r>
              <a:rPr lang="en-US" sz="1200" b="1" dirty="0" err="1"/>
              <a:t>SA</a:t>
            </a:r>
            <a:r>
              <a:rPr lang="en-US" sz="1200" dirty="0" err="1"/>
              <a:t>mple</a:t>
            </a:r>
            <a:r>
              <a:rPr lang="en-US" sz="1200" dirty="0"/>
              <a:t> </a:t>
            </a:r>
            <a:r>
              <a:rPr lang="en-US" sz="1200" b="1" dirty="0"/>
              <a:t>C</a:t>
            </a:r>
            <a:r>
              <a:rPr lang="en-US" sz="1200" dirty="0"/>
              <a:t>onsensus: a paradigm for model fitting with applications to image analysis and automated cartography, </a:t>
            </a:r>
            <a:r>
              <a:rPr lang="en-US" sz="1200" i="1" dirty="0"/>
              <a:t>Comm. of the ACM</a:t>
            </a:r>
            <a:r>
              <a:rPr lang="en-US" sz="1200" dirty="0"/>
              <a:t>, 24:381-395, 1981 </a:t>
            </a:r>
          </a:p>
        </p:txBody>
      </p:sp>
    </p:spTree>
    <p:extLst>
      <p:ext uri="{BB962C8B-B14F-4D97-AF65-F5344CB8AC3E}">
        <p14:creationId xmlns:p14="http://schemas.microsoft.com/office/powerpoint/2010/main" val="375040619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191" y="118383"/>
            <a:ext cx="8185484" cy="764323"/>
          </a:xfrm>
        </p:spPr>
        <p:txBody>
          <a:bodyPr>
            <a:normAutofit fontScale="90000"/>
          </a:bodyPr>
          <a:lstStyle/>
          <a:p>
            <a:r>
              <a:rPr lang="zh-CN" altLang="en-US" dirty="0"/>
              <a:t>几何校验</a:t>
            </a:r>
            <a:r>
              <a:rPr lang="en-US" altLang="zh-CN" dirty="0"/>
              <a:t>(2): </a:t>
            </a:r>
            <a:r>
              <a:rPr lang="zh-CN" altLang="en-US" dirty="0"/>
              <a:t>空间编码</a:t>
            </a:r>
            <a:r>
              <a:rPr lang="en-US" altLang="zh-CN" dirty="0"/>
              <a:t>(Spatial Coding)</a:t>
            </a:r>
            <a:endParaRPr lang="zh-CN" altLang="en-US" dirty="0"/>
          </a:p>
        </p:txBody>
      </p:sp>
      <p:sp>
        <p:nvSpPr>
          <p:cNvPr id="41" name="内容占位符 2"/>
          <p:cNvSpPr>
            <a:spLocks noGrp="1"/>
          </p:cNvSpPr>
          <p:nvPr>
            <p:ph idx="1"/>
          </p:nvPr>
        </p:nvSpPr>
        <p:spPr>
          <a:xfrm>
            <a:off x="311369" y="1123292"/>
            <a:ext cx="8410902" cy="5185435"/>
          </a:xfrm>
        </p:spPr>
        <p:txBody>
          <a:bodyPr>
            <a:normAutofit/>
          </a:bodyPr>
          <a:lstStyle/>
          <a:p>
            <a:r>
              <a:rPr lang="zh-CN" altLang="en-US" dirty="0"/>
              <a:t>核心思想</a:t>
            </a:r>
            <a:r>
              <a:rPr lang="en-US" altLang="zh-CN" dirty="0"/>
              <a:t>: </a:t>
            </a:r>
            <a:r>
              <a:rPr lang="zh-CN" altLang="en-US" dirty="0"/>
              <a:t>建立空间编码矩阵</a:t>
            </a:r>
            <a:endParaRPr lang="en-US" altLang="zh-CN" dirty="0"/>
          </a:p>
          <a:p>
            <a:pPr lvl="1"/>
            <a:r>
              <a:rPr lang="zh-CN" altLang="en-US" dirty="0"/>
              <a:t>匹配特征的相对空间位置关系</a:t>
            </a:r>
            <a:endParaRPr lang="en-US" altLang="zh-CN" dirty="0"/>
          </a:p>
        </p:txBody>
      </p:sp>
      <p:pic>
        <p:nvPicPr>
          <p:cNvPr id="51208" name="Picture 8" descr="axis"/>
          <p:cNvPicPr>
            <a:picLocks noChangeAspect="1" noChangeArrowheads="1"/>
          </p:cNvPicPr>
          <p:nvPr/>
        </p:nvPicPr>
        <p:blipFill>
          <a:blip r:embed="rId5" cstate="print"/>
          <a:srcRect/>
          <a:stretch>
            <a:fillRect/>
          </a:stretch>
        </p:blipFill>
        <p:spPr bwMode="auto">
          <a:xfrm>
            <a:off x="1210741" y="4232099"/>
            <a:ext cx="1075243" cy="1440000"/>
          </a:xfrm>
          <a:prstGeom prst="rect">
            <a:avLst/>
          </a:prstGeom>
          <a:noFill/>
          <a:ln w="9525">
            <a:noFill/>
            <a:miter lim="800000"/>
            <a:headEnd/>
            <a:tailEnd/>
          </a:ln>
        </p:spPr>
      </p:pic>
      <p:sp>
        <p:nvSpPr>
          <p:cNvPr id="51212" name="Rectangle 1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51211" name="Object 11"/>
          <p:cNvGraphicFramePr>
            <a:graphicFrameLocks noChangeAspect="1"/>
          </p:cNvGraphicFramePr>
          <p:nvPr/>
        </p:nvGraphicFramePr>
        <p:xfrm>
          <a:off x="6143636" y="3405669"/>
          <a:ext cx="2224087" cy="2903537"/>
        </p:xfrm>
        <a:graphic>
          <a:graphicData uri="http://schemas.openxmlformats.org/presentationml/2006/ole">
            <mc:AlternateContent xmlns:mc="http://schemas.openxmlformats.org/markup-compatibility/2006">
              <mc:Choice xmlns:v="urn:schemas-microsoft-com:vml" Requires="v">
                <p:oleObj spid="_x0000_s11284" name="公式" r:id="rId6" imgW="1193800" imgH="1562100" progId="Equation.3">
                  <p:embed/>
                </p:oleObj>
              </mc:Choice>
              <mc:Fallback>
                <p:oleObj name="公式" r:id="rId6" imgW="1193800" imgH="1562100" progId="Equation.3">
                  <p:embed/>
                  <p:pic>
                    <p:nvPicPr>
                      <p:cNvPr id="51211"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3636" y="3405669"/>
                        <a:ext cx="2224087" cy="2903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13" name="Object 13"/>
          <p:cNvGraphicFramePr>
            <a:graphicFrameLocks noChangeAspect="1"/>
          </p:cNvGraphicFramePr>
          <p:nvPr>
            <p:extLst>
              <p:ext uri="{D42A27DB-BD31-4B8C-83A1-F6EECF244321}">
                <p14:modId xmlns:p14="http://schemas.microsoft.com/office/powerpoint/2010/main" val="617096700"/>
              </p:ext>
            </p:extLst>
          </p:nvPr>
        </p:nvGraphicFramePr>
        <p:xfrm>
          <a:off x="316304" y="2077262"/>
          <a:ext cx="3038119" cy="859000"/>
        </p:xfrm>
        <a:graphic>
          <a:graphicData uri="http://schemas.openxmlformats.org/presentationml/2006/ole">
            <mc:AlternateContent xmlns:mc="http://schemas.openxmlformats.org/markup-compatibility/2006">
              <mc:Choice xmlns:v="urn:schemas-microsoft-com:vml" Requires="v">
                <p:oleObj spid="_x0000_s11285" name="Equation" r:id="rId8" imgW="1701800" imgH="482600" progId="Equation.3">
                  <p:embed/>
                </p:oleObj>
              </mc:Choice>
              <mc:Fallback>
                <p:oleObj name="Equation" r:id="rId8" imgW="1701800" imgH="482600" progId="Equation.3">
                  <p:embed/>
                  <p:pic>
                    <p:nvPicPr>
                      <p:cNvPr id="51213"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6304" y="2077262"/>
                        <a:ext cx="3038119" cy="859000"/>
                      </a:xfrm>
                      <a:prstGeom prst="rect">
                        <a:avLst/>
                      </a:prstGeom>
                      <a:noFill/>
                    </p:spPr>
                  </p:pic>
                </p:oleObj>
              </mc:Fallback>
            </mc:AlternateContent>
          </a:graphicData>
        </a:graphic>
      </p:graphicFrame>
      <p:graphicFrame>
        <p:nvGraphicFramePr>
          <p:cNvPr id="51214" name="Object 14"/>
          <p:cNvGraphicFramePr>
            <a:graphicFrameLocks noChangeAspect="1"/>
          </p:cNvGraphicFramePr>
          <p:nvPr>
            <p:extLst>
              <p:ext uri="{D42A27DB-BD31-4B8C-83A1-F6EECF244321}">
                <p14:modId xmlns:p14="http://schemas.microsoft.com/office/powerpoint/2010/main" val="865051212"/>
              </p:ext>
            </p:extLst>
          </p:nvPr>
        </p:nvGraphicFramePr>
        <p:xfrm>
          <a:off x="4736227" y="2103608"/>
          <a:ext cx="2814817" cy="812589"/>
        </p:xfrm>
        <a:graphic>
          <a:graphicData uri="http://schemas.openxmlformats.org/presentationml/2006/ole">
            <mc:AlternateContent xmlns:mc="http://schemas.openxmlformats.org/markup-compatibility/2006">
              <mc:Choice xmlns:v="urn:schemas-microsoft-com:vml" Requires="v">
                <p:oleObj spid="_x0000_s11286" name="Equation" r:id="rId10" imgW="1676400" imgH="482600" progId="Equation.3">
                  <p:embed/>
                </p:oleObj>
              </mc:Choice>
              <mc:Fallback>
                <p:oleObj name="Equation" r:id="rId10" imgW="1676400" imgH="482600" progId="Equation.3">
                  <p:embed/>
                  <p:pic>
                    <p:nvPicPr>
                      <p:cNvPr id="51214"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36227" y="2103608"/>
                        <a:ext cx="2814817" cy="812589"/>
                      </a:xfrm>
                      <a:prstGeom prst="rect">
                        <a:avLst/>
                      </a:prstGeom>
                      <a:noFill/>
                    </p:spPr>
                  </p:pic>
                </p:oleObj>
              </mc:Fallback>
            </mc:AlternateContent>
          </a:graphicData>
        </a:graphic>
      </p:graphicFrame>
      <p:sp>
        <p:nvSpPr>
          <p:cNvPr id="42" name="左大括号 41"/>
          <p:cNvSpPr/>
          <p:nvPr/>
        </p:nvSpPr>
        <p:spPr>
          <a:xfrm>
            <a:off x="5429256" y="4075173"/>
            <a:ext cx="366699" cy="1500198"/>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3" name="Picture 9" descr="spa_1"/>
          <p:cNvPicPr>
            <a:picLocks noChangeAspect="1" noChangeArrowheads="1"/>
          </p:cNvPicPr>
          <p:nvPr/>
        </p:nvPicPr>
        <p:blipFill>
          <a:blip r:embed="rId12" cstate="print"/>
          <a:srcRect/>
          <a:stretch>
            <a:fillRect/>
          </a:stretch>
        </p:blipFill>
        <p:spPr bwMode="auto">
          <a:xfrm>
            <a:off x="3000364" y="3932297"/>
            <a:ext cx="1983215" cy="1800000"/>
          </a:xfrm>
          <a:prstGeom prst="rect">
            <a:avLst/>
          </a:prstGeom>
          <a:noFill/>
          <a:ln w="9525">
            <a:noFill/>
            <a:miter lim="800000"/>
            <a:headEnd/>
            <a:tailEnd/>
          </a:ln>
        </p:spPr>
      </p:pic>
      <p:cxnSp>
        <p:nvCxnSpPr>
          <p:cNvPr id="15" name="直接连接符 14"/>
          <p:cNvCxnSpPr/>
          <p:nvPr/>
        </p:nvCxnSpPr>
        <p:spPr>
          <a:xfrm>
            <a:off x="3071802" y="4360925"/>
            <a:ext cx="1857388"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2607455" y="4825272"/>
            <a:ext cx="178595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7000892" y="4877033"/>
            <a:ext cx="1214446"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7072330" y="3412776"/>
            <a:ext cx="1214446"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7072330" y="3766553"/>
            <a:ext cx="1214446"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7059257" y="4139785"/>
            <a:ext cx="1214446"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7072330" y="4483902"/>
            <a:ext cx="1214446"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6994510" y="5234223"/>
            <a:ext cx="1214446"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7000892" y="5607455"/>
            <a:ext cx="1214446"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7000892" y="5932561"/>
            <a:ext cx="1214446"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p:cNvCxnSpPr/>
          <p:nvPr/>
        </p:nvCxnSpPr>
        <p:spPr>
          <a:xfrm rot="10800000" flipH="1">
            <a:off x="3000363" y="4718114"/>
            <a:ext cx="1983215"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5400000">
            <a:off x="8322463" y="892975"/>
            <a:ext cx="178595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3000364" y="4932429"/>
            <a:ext cx="1983215"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rot="5400000">
            <a:off x="3837943" y="4825272"/>
            <a:ext cx="178595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023676" y="5289619"/>
            <a:ext cx="19769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rot="5400000">
            <a:off x="2353787" y="4825272"/>
            <a:ext cx="178595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rot="5400000">
            <a:off x="3357554" y="4805595"/>
            <a:ext cx="171451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115616" y="3291065"/>
            <a:ext cx="2592288" cy="368300"/>
          </a:xfrm>
          <a:prstGeom prst="rect">
            <a:avLst/>
          </a:prstGeom>
          <a:noFill/>
        </p:spPr>
        <p:txBody>
          <a:bodyPr wrap="square" rtlCol="0">
            <a:spAutoFit/>
          </a:bodyPr>
          <a:lstStyle/>
          <a:p>
            <a:r>
              <a:rPr lang="zh-CN" altLang="en-US" b="1" dirty="0"/>
              <a:t>参考点</a:t>
            </a:r>
            <a:r>
              <a:rPr lang="en-US" b="1" dirty="0"/>
              <a:t>: </a:t>
            </a:r>
            <a:r>
              <a:rPr lang="en-US" b="1" i="1" dirty="0" err="1"/>
              <a:t>i</a:t>
            </a:r>
            <a:endParaRPr lang="en-US" b="1" dirty="0"/>
          </a:p>
        </p:txBody>
      </p:sp>
      <p:sp>
        <p:nvSpPr>
          <p:cNvPr id="33" name="TextBox 32"/>
          <p:cNvSpPr txBox="1"/>
          <p:nvPr/>
        </p:nvSpPr>
        <p:spPr>
          <a:xfrm>
            <a:off x="3628672" y="2109155"/>
            <a:ext cx="1056737" cy="369332"/>
          </a:xfrm>
          <a:prstGeom prst="rect">
            <a:avLst/>
          </a:prstGeom>
          <a:noFill/>
        </p:spPr>
        <p:txBody>
          <a:bodyPr wrap="square" rtlCol="0">
            <a:spAutoFit/>
          </a:bodyPr>
          <a:lstStyle/>
          <a:p>
            <a:r>
              <a:rPr lang="en-US" dirty="0"/>
              <a:t>right to </a:t>
            </a:r>
            <a:r>
              <a:rPr lang="en-US" i="1" dirty="0"/>
              <a:t>x</a:t>
            </a:r>
            <a:r>
              <a:rPr lang="en-US" i="1" baseline="-25000" dirty="0"/>
              <a:t>i</a:t>
            </a:r>
          </a:p>
        </p:txBody>
      </p:sp>
      <p:sp>
        <p:nvSpPr>
          <p:cNvPr id="35" name="TextBox 34"/>
          <p:cNvSpPr txBox="1"/>
          <p:nvPr/>
        </p:nvSpPr>
        <p:spPr>
          <a:xfrm>
            <a:off x="3638946" y="2572025"/>
            <a:ext cx="1056737" cy="369332"/>
          </a:xfrm>
          <a:prstGeom prst="rect">
            <a:avLst/>
          </a:prstGeom>
          <a:noFill/>
        </p:spPr>
        <p:txBody>
          <a:bodyPr wrap="square" rtlCol="0">
            <a:spAutoFit/>
          </a:bodyPr>
          <a:lstStyle/>
          <a:p>
            <a:r>
              <a:rPr lang="en-US" dirty="0"/>
              <a:t>left to </a:t>
            </a:r>
            <a:r>
              <a:rPr lang="en-US" i="1" dirty="0"/>
              <a:t>x</a:t>
            </a:r>
            <a:r>
              <a:rPr lang="en-US" i="1" baseline="-25000" dirty="0"/>
              <a:t>i</a:t>
            </a:r>
          </a:p>
        </p:txBody>
      </p:sp>
      <p:sp>
        <p:nvSpPr>
          <p:cNvPr id="37" name="TextBox 36"/>
          <p:cNvSpPr txBox="1"/>
          <p:nvPr/>
        </p:nvSpPr>
        <p:spPr>
          <a:xfrm>
            <a:off x="7877144" y="2077261"/>
            <a:ext cx="1056737" cy="369332"/>
          </a:xfrm>
          <a:prstGeom prst="rect">
            <a:avLst/>
          </a:prstGeom>
          <a:noFill/>
        </p:spPr>
        <p:txBody>
          <a:bodyPr wrap="square" rtlCol="0">
            <a:spAutoFit/>
          </a:bodyPr>
          <a:lstStyle/>
          <a:p>
            <a:r>
              <a:rPr lang="en-US" dirty="0"/>
              <a:t>above </a:t>
            </a:r>
            <a:r>
              <a:rPr lang="en-US" dirty="0" err="1"/>
              <a:t>y</a:t>
            </a:r>
            <a:r>
              <a:rPr lang="en-US" i="1" baseline="-25000" dirty="0" err="1"/>
              <a:t>i</a:t>
            </a:r>
            <a:endParaRPr lang="en-US" i="1" baseline="-25000" dirty="0"/>
          </a:p>
        </p:txBody>
      </p:sp>
      <p:sp>
        <p:nvSpPr>
          <p:cNvPr id="38" name="TextBox 37"/>
          <p:cNvSpPr txBox="1"/>
          <p:nvPr/>
        </p:nvSpPr>
        <p:spPr>
          <a:xfrm>
            <a:off x="7877144" y="2509309"/>
            <a:ext cx="1056737" cy="369332"/>
          </a:xfrm>
          <a:prstGeom prst="rect">
            <a:avLst/>
          </a:prstGeom>
          <a:noFill/>
        </p:spPr>
        <p:txBody>
          <a:bodyPr wrap="square" rtlCol="0">
            <a:spAutoFit/>
          </a:bodyPr>
          <a:lstStyle/>
          <a:p>
            <a:r>
              <a:rPr lang="en-US" dirty="0"/>
              <a:t>below </a:t>
            </a:r>
            <a:r>
              <a:rPr lang="en-US" dirty="0" err="1"/>
              <a:t>y</a:t>
            </a:r>
            <a:r>
              <a:rPr lang="en-US" i="1" baseline="-25000" dirty="0" err="1"/>
              <a:t>i</a:t>
            </a:r>
            <a:endParaRPr lang="en-US" i="1" baseline="-25000" dirty="0"/>
          </a:p>
        </p:txBody>
      </p:sp>
      <p:sp>
        <p:nvSpPr>
          <p:cNvPr id="3" name="矩形 2"/>
          <p:cNvSpPr/>
          <p:nvPr/>
        </p:nvSpPr>
        <p:spPr>
          <a:xfrm>
            <a:off x="217773" y="6283385"/>
            <a:ext cx="8708454" cy="523220"/>
          </a:xfrm>
          <a:prstGeom prst="rect">
            <a:avLst/>
          </a:prstGeom>
        </p:spPr>
        <p:txBody>
          <a:bodyPr wrap="square">
            <a:spAutoFit/>
          </a:bodyPr>
          <a:lstStyle/>
          <a:p>
            <a:pPr marL="285750" indent="-285750">
              <a:buFont typeface="Arial" panose="020B0604020202020204" pitchFamily="34" charset="0"/>
              <a:buChar char="•"/>
            </a:pPr>
            <a:r>
              <a:rPr lang="en-GB" altLang="zh-CN" sz="1400" dirty="0">
                <a:solidFill>
                  <a:srgbClr val="000000"/>
                </a:solidFill>
              </a:rPr>
              <a:t>Wengang Zhou, Yijuan Lu, </a:t>
            </a:r>
            <a:r>
              <a:rPr lang="en-GB" altLang="zh-CN" sz="1400" dirty="0" err="1">
                <a:solidFill>
                  <a:srgbClr val="000000"/>
                </a:solidFill>
              </a:rPr>
              <a:t>Houqiang</a:t>
            </a:r>
            <a:r>
              <a:rPr lang="en-GB" altLang="zh-CN" sz="1400" dirty="0">
                <a:solidFill>
                  <a:srgbClr val="000000"/>
                </a:solidFill>
              </a:rPr>
              <a:t> Li, Y. Song, and Qi Tian, "Spatial coding for large scale partial-duplicate web image search," </a:t>
            </a:r>
            <a:r>
              <a:rPr lang="en-GB" altLang="zh-CN" sz="1400" i="1" dirty="0">
                <a:solidFill>
                  <a:srgbClr val="000000"/>
                </a:solidFill>
              </a:rPr>
              <a:t>ACM International Conference on Multimedia </a:t>
            </a:r>
            <a:r>
              <a:rPr lang="en-GB" altLang="zh-CN" sz="1400" dirty="0">
                <a:solidFill>
                  <a:srgbClr val="000000"/>
                </a:solidFill>
              </a:rPr>
              <a:t>(</a:t>
            </a:r>
            <a:r>
              <a:rPr lang="en-GB" altLang="zh-CN" sz="1400" i="1" dirty="0">
                <a:solidFill>
                  <a:srgbClr val="000000"/>
                </a:solidFill>
              </a:rPr>
              <a:t>MM</a:t>
            </a:r>
            <a:r>
              <a:rPr lang="en-GB" altLang="zh-CN" sz="1400" dirty="0">
                <a:solidFill>
                  <a:srgbClr val="000000"/>
                </a:solidFill>
              </a:rPr>
              <a:t>), pp.131-140, 2010.</a:t>
            </a:r>
            <a:endParaRPr lang="zh-CN" altLang="en-US" sz="1400" dirty="0"/>
          </a:p>
        </p:txBody>
      </p:sp>
    </p:spTree>
    <p:custDataLst>
      <p:tags r:id="rId2"/>
    </p:custDataLst>
    <p:extLst>
      <p:ext uri="{BB962C8B-B14F-4D97-AF65-F5344CB8AC3E}">
        <p14:creationId xmlns:p14="http://schemas.microsoft.com/office/powerpoint/2010/main" val="243721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3" presetClass="exit" presetSubtype="10" fill="hold" nodeType="withEffect">
                                  <p:stCondLst>
                                    <p:cond delay="0"/>
                                  </p:stCondLst>
                                  <p:childTnLst>
                                    <p:animEffect transition="out" filter="blinds(horizontal)">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par>
                                <p:cTn id="31" presetID="3" presetClass="exit" presetSubtype="10" fill="hold" grpId="1" nodeType="withEffect">
                                  <p:stCondLst>
                                    <p:cond delay="0"/>
                                  </p:stCondLst>
                                  <p:childTnLst>
                                    <p:animEffect transition="out" filter="blinds(horizontal)">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blinds(horizontal)">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linds(horizont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blinds(horizont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blinds(horizontal)">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xit" presetSubtype="10" fill="hold" nodeType="clickEffect">
                                  <p:stCondLst>
                                    <p:cond delay="0"/>
                                  </p:stCondLst>
                                  <p:childTnLst>
                                    <p:animEffect transition="out" filter="blinds(horizontal)">
                                      <p:cBhvr>
                                        <p:cTn id="60" dur="500"/>
                                        <p:tgtEl>
                                          <p:spTgt spid="46"/>
                                        </p:tgtEl>
                                      </p:cBhvr>
                                    </p:animEffect>
                                    <p:set>
                                      <p:cBhvr>
                                        <p:cTn id="61" dur="1" fill="hold">
                                          <p:stCondLst>
                                            <p:cond delay="499"/>
                                          </p:stCondLst>
                                        </p:cTn>
                                        <p:tgtEl>
                                          <p:spTgt spid="46"/>
                                        </p:tgtEl>
                                        <p:attrNameLst>
                                          <p:attrName>style.visibility</p:attrName>
                                        </p:attrNameLst>
                                      </p:cBhvr>
                                      <p:to>
                                        <p:strVal val="hidden"/>
                                      </p:to>
                                    </p:set>
                                  </p:childTnLst>
                                </p:cTn>
                              </p:par>
                              <p:par>
                                <p:cTn id="62" presetID="3" presetClass="exit" presetSubtype="10" fill="hold" nodeType="withEffect">
                                  <p:stCondLst>
                                    <p:cond delay="0"/>
                                  </p:stCondLst>
                                  <p:childTnLst>
                                    <p:animEffect transition="out" filter="blinds(horizontal)">
                                      <p:cBhvr>
                                        <p:cTn id="63" dur="500"/>
                                        <p:tgtEl>
                                          <p:spTgt spid="27"/>
                                        </p:tgtEl>
                                      </p:cBhvr>
                                    </p:animEffect>
                                    <p:set>
                                      <p:cBhvr>
                                        <p:cTn id="64" dur="1" fill="hold">
                                          <p:stCondLst>
                                            <p:cond delay="499"/>
                                          </p:stCondLst>
                                        </p:cTn>
                                        <p:tgtEl>
                                          <p:spTgt spid="27"/>
                                        </p:tgtEl>
                                        <p:attrNameLst>
                                          <p:attrName>style.visibility</p:attrName>
                                        </p:attrNameLst>
                                      </p:cBhvr>
                                      <p:to>
                                        <p:strVal val="hidden"/>
                                      </p:to>
                                    </p:set>
                                  </p:childTnLst>
                                </p:cTn>
                              </p:par>
                              <p:par>
                                <p:cTn id="65" presetID="3" presetClass="exit" presetSubtype="10" fill="hold" grpId="1" nodeType="withEffect">
                                  <p:stCondLst>
                                    <p:cond delay="0"/>
                                  </p:stCondLst>
                                  <p:childTnLst>
                                    <p:animEffect transition="out" filter="blinds(horizontal)">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par>
                                <p:cTn id="68" presetID="3" presetClass="exit" presetSubtype="10" fill="hold" grpId="1" nodeType="withEffect">
                                  <p:stCondLst>
                                    <p:cond delay="0"/>
                                  </p:stCondLst>
                                  <p:childTnLst>
                                    <p:animEffect transition="out" filter="blinds(horizontal)">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blinds(horizontal)">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linds(horizontal)">
                                      <p:cBhvr>
                                        <p:cTn id="80" dur="500"/>
                                        <p:tgtEl>
                                          <p:spTgt spid="21"/>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blinds(horizontal)">
                                      <p:cBhvr>
                                        <p:cTn id="85" dur="500"/>
                                        <p:tgtEl>
                                          <p:spTgt spid="32"/>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blinds(horizontal)">
                                      <p:cBhvr>
                                        <p:cTn id="90" dur="500"/>
                                        <p:tgtEl>
                                          <p:spTgt spid="24"/>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xit" presetSubtype="10" fill="hold" nodeType="clickEffect">
                                  <p:stCondLst>
                                    <p:cond delay="0"/>
                                  </p:stCondLst>
                                  <p:childTnLst>
                                    <p:animEffect transition="out" filter="blinds(horizontal)">
                                      <p:cBhvr>
                                        <p:cTn id="94" dur="500"/>
                                        <p:tgtEl>
                                          <p:spTgt spid="34"/>
                                        </p:tgtEl>
                                      </p:cBhvr>
                                    </p:animEffect>
                                    <p:set>
                                      <p:cBhvr>
                                        <p:cTn id="95" dur="1" fill="hold">
                                          <p:stCondLst>
                                            <p:cond delay="499"/>
                                          </p:stCondLst>
                                        </p:cTn>
                                        <p:tgtEl>
                                          <p:spTgt spid="34"/>
                                        </p:tgtEl>
                                        <p:attrNameLst>
                                          <p:attrName>style.visibility</p:attrName>
                                        </p:attrNameLst>
                                      </p:cBhvr>
                                      <p:to>
                                        <p:strVal val="hidden"/>
                                      </p:to>
                                    </p:set>
                                  </p:childTnLst>
                                </p:cTn>
                              </p:par>
                              <p:par>
                                <p:cTn id="96" presetID="3" presetClass="exit" presetSubtype="10" fill="hold" nodeType="withEffect">
                                  <p:stCondLst>
                                    <p:cond delay="0"/>
                                  </p:stCondLst>
                                  <p:childTnLst>
                                    <p:animEffect transition="out" filter="blinds(horizontal)">
                                      <p:cBhvr>
                                        <p:cTn id="97" dur="500"/>
                                        <p:tgtEl>
                                          <p:spTgt spid="32"/>
                                        </p:tgtEl>
                                      </p:cBhvr>
                                    </p:animEffect>
                                    <p:set>
                                      <p:cBhvr>
                                        <p:cTn id="98" dur="1" fill="hold">
                                          <p:stCondLst>
                                            <p:cond delay="499"/>
                                          </p:stCondLst>
                                        </p:cTn>
                                        <p:tgtEl>
                                          <p:spTgt spid="32"/>
                                        </p:tgtEl>
                                        <p:attrNameLst>
                                          <p:attrName>style.visibility</p:attrName>
                                        </p:attrNameLst>
                                      </p:cBhvr>
                                      <p:to>
                                        <p:strVal val="hidden"/>
                                      </p:to>
                                    </p:set>
                                  </p:childTnLst>
                                </p:cTn>
                              </p:par>
                              <p:par>
                                <p:cTn id="99" presetID="3" presetClass="exit" presetSubtype="10" fill="hold" grpId="1" nodeType="withEffect">
                                  <p:stCondLst>
                                    <p:cond delay="0"/>
                                  </p:stCondLst>
                                  <p:childTnLst>
                                    <p:animEffect transition="out" filter="blinds(horizontal)">
                                      <p:cBhvr>
                                        <p:cTn id="100" dur="500"/>
                                        <p:tgtEl>
                                          <p:spTgt spid="21"/>
                                        </p:tgtEl>
                                      </p:cBhvr>
                                    </p:animEffect>
                                    <p:set>
                                      <p:cBhvr>
                                        <p:cTn id="101" dur="1" fill="hold">
                                          <p:stCondLst>
                                            <p:cond delay="499"/>
                                          </p:stCondLst>
                                        </p:cTn>
                                        <p:tgtEl>
                                          <p:spTgt spid="21"/>
                                        </p:tgtEl>
                                        <p:attrNameLst>
                                          <p:attrName>style.visibility</p:attrName>
                                        </p:attrNameLst>
                                      </p:cBhvr>
                                      <p:to>
                                        <p:strVal val="hidden"/>
                                      </p:to>
                                    </p:set>
                                  </p:childTnLst>
                                </p:cTn>
                              </p:par>
                              <p:par>
                                <p:cTn id="102" presetID="3" presetClass="exit" presetSubtype="10" fill="hold" grpId="1" nodeType="withEffect">
                                  <p:stCondLst>
                                    <p:cond delay="0"/>
                                  </p:stCondLst>
                                  <p:childTnLst>
                                    <p:animEffect transition="out" filter="blinds(horizontal)">
                                      <p:cBhvr>
                                        <p:cTn id="103" dur="500"/>
                                        <p:tgtEl>
                                          <p:spTgt spid="24"/>
                                        </p:tgtEl>
                                      </p:cBhvr>
                                    </p:animEffect>
                                    <p:set>
                                      <p:cBhvr>
                                        <p:cTn id="104" dur="1" fill="hold">
                                          <p:stCondLst>
                                            <p:cond delay="499"/>
                                          </p:stCondLst>
                                        </p:cTn>
                                        <p:tgtEl>
                                          <p:spTgt spid="24"/>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3" presetClass="entr" presetSubtype="10" fill="hold" nodeType="clickEffect">
                                  <p:stCondLst>
                                    <p:cond delay="0"/>
                                  </p:stCondLst>
                                  <p:childTnLst>
                                    <p:set>
                                      <p:cBhvr>
                                        <p:cTn id="108" dur="1" fill="hold">
                                          <p:stCondLst>
                                            <p:cond delay="0"/>
                                          </p:stCondLst>
                                        </p:cTn>
                                        <p:tgtEl>
                                          <p:spTgt spid="43"/>
                                        </p:tgtEl>
                                        <p:attrNameLst>
                                          <p:attrName>style.visibility</p:attrName>
                                        </p:attrNameLst>
                                      </p:cBhvr>
                                      <p:to>
                                        <p:strVal val="visible"/>
                                      </p:to>
                                    </p:set>
                                    <p:animEffect transition="in" filter="blinds(horizontal)">
                                      <p:cBhvr>
                                        <p:cTn id="109" dur="500"/>
                                        <p:tgtEl>
                                          <p:spTgt spid="43"/>
                                        </p:tgtEl>
                                      </p:cBhvr>
                                    </p:animEffect>
                                  </p:childTnLst>
                                </p:cTn>
                              </p:par>
                            </p:childTnLst>
                          </p:cTn>
                        </p:par>
                      </p:childTnLst>
                    </p:cTn>
                  </p:par>
                  <p:par>
                    <p:cTn id="110" fill="hold">
                      <p:stCondLst>
                        <p:cond delay="indefinite"/>
                      </p:stCondLst>
                      <p:childTnLst>
                        <p:par>
                          <p:cTn id="111" fill="hold">
                            <p:stCondLst>
                              <p:cond delay="0"/>
                            </p:stCondLst>
                            <p:childTnLst>
                              <p:par>
                                <p:cTn id="112" presetID="3" presetClass="entr" presetSubtype="10" fill="hold" grpId="0" nodeType="clickEffect">
                                  <p:stCondLst>
                                    <p:cond delay="0"/>
                                  </p:stCondLst>
                                  <p:childTnLst>
                                    <p:set>
                                      <p:cBhvr>
                                        <p:cTn id="113" dur="1" fill="hold">
                                          <p:stCondLst>
                                            <p:cond delay="0"/>
                                          </p:stCondLst>
                                        </p:cTn>
                                        <p:tgtEl>
                                          <p:spTgt spid="22"/>
                                        </p:tgtEl>
                                        <p:attrNameLst>
                                          <p:attrName>style.visibility</p:attrName>
                                        </p:attrNameLst>
                                      </p:cBhvr>
                                      <p:to>
                                        <p:strVal val="visible"/>
                                      </p:to>
                                    </p:set>
                                    <p:animEffect transition="in" filter="blinds(horizontal)">
                                      <p:cBhvr>
                                        <p:cTn id="114" dur="500"/>
                                        <p:tgtEl>
                                          <p:spTgt spid="22"/>
                                        </p:tgtEl>
                                      </p:cBhvr>
                                    </p:animEffect>
                                  </p:childTnLst>
                                </p:cTn>
                              </p:par>
                            </p:childTnLst>
                          </p:cTn>
                        </p:par>
                      </p:childTnLst>
                    </p:cTn>
                  </p:par>
                  <p:par>
                    <p:cTn id="115" fill="hold">
                      <p:stCondLst>
                        <p:cond delay="indefinite"/>
                      </p:stCondLst>
                      <p:childTnLst>
                        <p:par>
                          <p:cTn id="116" fill="hold">
                            <p:stCondLst>
                              <p:cond delay="0"/>
                            </p:stCondLst>
                            <p:childTnLst>
                              <p:par>
                                <p:cTn id="117" presetID="3" presetClass="entr" presetSubtype="10" fill="hold" nodeType="click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blinds(horizontal)">
                                      <p:cBhvr>
                                        <p:cTn id="119" dur="500"/>
                                        <p:tgtEl>
                                          <p:spTgt spid="36"/>
                                        </p:tgtEl>
                                      </p:cBhvr>
                                    </p:animEffect>
                                  </p:childTnLst>
                                </p:cTn>
                              </p:par>
                            </p:childTnLst>
                          </p:cTn>
                        </p:par>
                      </p:childTnLst>
                    </p:cTn>
                  </p:par>
                  <p:par>
                    <p:cTn id="120" fill="hold">
                      <p:stCondLst>
                        <p:cond delay="indefinite"/>
                      </p:stCondLst>
                      <p:childTnLst>
                        <p:par>
                          <p:cTn id="121" fill="hold">
                            <p:stCondLst>
                              <p:cond delay="0"/>
                            </p:stCondLst>
                            <p:childTnLst>
                              <p:par>
                                <p:cTn id="122" presetID="3" presetClass="entr" presetSubtype="10" fill="hold" grpId="0" nodeType="clickEffect">
                                  <p:stCondLst>
                                    <p:cond delay="0"/>
                                  </p:stCondLst>
                                  <p:childTnLst>
                                    <p:set>
                                      <p:cBhvr>
                                        <p:cTn id="123" dur="1" fill="hold">
                                          <p:stCondLst>
                                            <p:cond delay="0"/>
                                          </p:stCondLst>
                                        </p:cTn>
                                        <p:tgtEl>
                                          <p:spTgt spid="25"/>
                                        </p:tgtEl>
                                        <p:attrNameLst>
                                          <p:attrName>style.visibility</p:attrName>
                                        </p:attrNameLst>
                                      </p:cBhvr>
                                      <p:to>
                                        <p:strVal val="visible"/>
                                      </p:to>
                                    </p:set>
                                    <p:animEffect transition="in" filter="blinds(horizontal)">
                                      <p:cBhvr>
                                        <p:cTn id="1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8" grpId="1" bldLvl="0" animBg="1"/>
      <p:bldP spid="19" grpId="0" bldLvl="0" animBg="1"/>
      <p:bldP spid="19" grpId="1" bldLvl="0" animBg="1"/>
      <p:bldP spid="20" grpId="0" bldLvl="0" animBg="1"/>
      <p:bldP spid="20" grpId="1" bldLvl="0" animBg="1"/>
      <p:bldP spid="21" grpId="0" bldLvl="0" animBg="1"/>
      <p:bldP spid="21" grpId="1" bldLvl="0" animBg="1"/>
      <p:bldP spid="22" grpId="0" bldLvl="0" animBg="1"/>
      <p:bldP spid="23" grpId="0" bldLvl="0" animBg="1"/>
      <p:bldP spid="23" grpId="1" bldLvl="0" animBg="1"/>
      <p:bldP spid="24" grpId="0" bldLvl="0" animBg="1"/>
      <p:bldP spid="24" grpId="1" bldLvl="0" animBg="1"/>
      <p:bldP spid="25"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bwMode="auto">
          <a:xfrm>
            <a:off x="0" y="0"/>
            <a:ext cx="9144000" cy="6858000"/>
          </a:xfrm>
          <a:prstGeom prst="rect">
            <a:avLst/>
          </a:prstGeom>
          <a:solidFill>
            <a:schemeClr val="bg1"/>
          </a:solidFill>
          <a:ln>
            <a:noFill/>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graphicFrame>
        <p:nvGraphicFramePr>
          <p:cNvPr id="37894" name="Object 6"/>
          <p:cNvGraphicFramePr>
            <a:graphicFrameLocks noChangeAspect="1"/>
          </p:cNvGraphicFramePr>
          <p:nvPr/>
        </p:nvGraphicFramePr>
        <p:xfrm>
          <a:off x="5286380" y="3248025"/>
          <a:ext cx="2009775" cy="3609975"/>
        </p:xfrm>
        <a:graphic>
          <a:graphicData uri="http://schemas.openxmlformats.org/presentationml/2006/ole">
            <mc:AlternateContent xmlns:mc="http://schemas.openxmlformats.org/markup-compatibility/2006">
              <mc:Choice xmlns:v="urn:schemas-microsoft-com:vml" Requires="v">
                <p:oleObj spid="_x0000_s12308" name="公式" r:id="rId3" imgW="1079500" imgH="1943100" progId="Equation.3">
                  <p:embed/>
                </p:oleObj>
              </mc:Choice>
              <mc:Fallback>
                <p:oleObj name="公式" r:id="rId3" imgW="1079500" imgH="1943100" progId="Equation.3">
                  <p:embed/>
                  <p:pic>
                    <p:nvPicPr>
                      <p:cNvPr id="3789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80" y="3248025"/>
                        <a:ext cx="2009775" cy="3609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矩形 1"/>
          <p:cNvSpPr/>
          <p:nvPr/>
        </p:nvSpPr>
        <p:spPr>
          <a:xfrm>
            <a:off x="1785918" y="142852"/>
            <a:ext cx="3214710" cy="2928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箭头连接符 25"/>
          <p:cNvCxnSpPr/>
          <p:nvPr/>
        </p:nvCxnSpPr>
        <p:spPr>
          <a:xfrm>
            <a:off x="571472" y="2928140"/>
            <a:ext cx="642942" cy="794"/>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rot="5400000" flipH="1" flipV="1">
            <a:off x="-535817" y="1820057"/>
            <a:ext cx="2214578" cy="1588"/>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85786" y="2404920"/>
            <a:ext cx="317716" cy="461665"/>
          </a:xfrm>
          <a:prstGeom prst="rect">
            <a:avLst/>
          </a:prstGeom>
          <a:noFill/>
        </p:spPr>
        <p:txBody>
          <a:bodyPr wrap="none" rtlCol="0">
            <a:spAutoFit/>
          </a:bodyPr>
          <a:lstStyle/>
          <a:p>
            <a:r>
              <a:rPr lang="en-US" altLang="zh-CN" sz="2400" i="1" dirty="0"/>
              <a:t>x</a:t>
            </a:r>
            <a:endParaRPr lang="zh-CN" altLang="en-US" sz="2800" i="1" dirty="0"/>
          </a:p>
        </p:txBody>
      </p:sp>
      <p:sp>
        <p:nvSpPr>
          <p:cNvPr id="31" name="TextBox 30"/>
          <p:cNvSpPr txBox="1"/>
          <p:nvPr/>
        </p:nvSpPr>
        <p:spPr>
          <a:xfrm>
            <a:off x="583696" y="333218"/>
            <a:ext cx="322524" cy="461665"/>
          </a:xfrm>
          <a:prstGeom prst="rect">
            <a:avLst/>
          </a:prstGeom>
          <a:noFill/>
        </p:spPr>
        <p:txBody>
          <a:bodyPr wrap="none" rtlCol="0">
            <a:spAutoFit/>
          </a:bodyPr>
          <a:lstStyle/>
          <a:p>
            <a:r>
              <a:rPr lang="en-US" altLang="zh-CN" sz="2400" i="1" dirty="0"/>
              <a:t>y</a:t>
            </a:r>
            <a:endParaRPr lang="zh-CN" altLang="en-US" sz="2400" i="1" dirty="0"/>
          </a:p>
        </p:txBody>
      </p:sp>
      <p:sp>
        <p:nvSpPr>
          <p:cNvPr id="33" name="矩形 32"/>
          <p:cNvSpPr/>
          <p:nvPr/>
        </p:nvSpPr>
        <p:spPr>
          <a:xfrm>
            <a:off x="2571736" y="857232"/>
            <a:ext cx="142876" cy="1428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等腰三角形 33"/>
          <p:cNvSpPr/>
          <p:nvPr/>
        </p:nvSpPr>
        <p:spPr>
          <a:xfrm>
            <a:off x="3643306" y="1226564"/>
            <a:ext cx="214314" cy="214314"/>
          </a:xfrm>
          <a:prstGeom prst="triangl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菱形 34"/>
          <p:cNvSpPr/>
          <p:nvPr/>
        </p:nvSpPr>
        <p:spPr>
          <a:xfrm>
            <a:off x="2143108" y="2143116"/>
            <a:ext cx="214314" cy="214314"/>
          </a:xfrm>
          <a:prstGeom prst="diamond">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4500562" y="1655192"/>
            <a:ext cx="214314" cy="21431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6"/>
          <p:cNvSpPr txBox="1"/>
          <p:nvPr/>
        </p:nvSpPr>
        <p:spPr>
          <a:xfrm>
            <a:off x="3770248" y="928670"/>
            <a:ext cx="301686" cy="369332"/>
          </a:xfrm>
          <a:prstGeom prst="rect">
            <a:avLst/>
          </a:prstGeom>
          <a:noFill/>
        </p:spPr>
        <p:txBody>
          <a:bodyPr wrap="none" rtlCol="0">
            <a:spAutoFit/>
          </a:bodyPr>
          <a:lstStyle/>
          <a:p>
            <a:r>
              <a:rPr lang="en-US" altLang="zh-CN" dirty="0"/>
              <a:t>2</a:t>
            </a:r>
            <a:endParaRPr lang="zh-CN" altLang="en-US" dirty="0"/>
          </a:p>
        </p:txBody>
      </p:sp>
      <p:sp>
        <p:nvSpPr>
          <p:cNvPr id="38" name="TextBox 37"/>
          <p:cNvSpPr txBox="1"/>
          <p:nvPr/>
        </p:nvSpPr>
        <p:spPr>
          <a:xfrm>
            <a:off x="2000232" y="1857364"/>
            <a:ext cx="301686" cy="369332"/>
          </a:xfrm>
          <a:prstGeom prst="rect">
            <a:avLst/>
          </a:prstGeom>
          <a:noFill/>
        </p:spPr>
        <p:txBody>
          <a:bodyPr wrap="none" rtlCol="0">
            <a:spAutoFit/>
          </a:bodyPr>
          <a:lstStyle/>
          <a:p>
            <a:r>
              <a:rPr lang="en-US" altLang="zh-CN" dirty="0"/>
              <a:t>4</a:t>
            </a:r>
            <a:endParaRPr lang="zh-CN" altLang="en-US" dirty="0"/>
          </a:p>
        </p:txBody>
      </p:sp>
      <p:sp>
        <p:nvSpPr>
          <p:cNvPr id="39" name="TextBox 38"/>
          <p:cNvSpPr txBox="1"/>
          <p:nvPr/>
        </p:nvSpPr>
        <p:spPr>
          <a:xfrm>
            <a:off x="4643438" y="1440878"/>
            <a:ext cx="301686" cy="369332"/>
          </a:xfrm>
          <a:prstGeom prst="rect">
            <a:avLst/>
          </a:prstGeom>
          <a:noFill/>
        </p:spPr>
        <p:txBody>
          <a:bodyPr wrap="none" rtlCol="0">
            <a:spAutoFit/>
          </a:bodyPr>
          <a:lstStyle/>
          <a:p>
            <a:r>
              <a:rPr lang="en-US" altLang="zh-CN" dirty="0"/>
              <a:t>3</a:t>
            </a:r>
            <a:endParaRPr lang="zh-CN" altLang="en-US" dirty="0"/>
          </a:p>
        </p:txBody>
      </p:sp>
      <p:sp>
        <p:nvSpPr>
          <p:cNvPr id="41" name="TextBox 40"/>
          <p:cNvSpPr txBox="1"/>
          <p:nvPr/>
        </p:nvSpPr>
        <p:spPr>
          <a:xfrm>
            <a:off x="2214546" y="630776"/>
            <a:ext cx="301686" cy="369332"/>
          </a:xfrm>
          <a:prstGeom prst="rect">
            <a:avLst/>
          </a:prstGeom>
          <a:noFill/>
        </p:spPr>
        <p:txBody>
          <a:bodyPr wrap="none" rtlCol="0">
            <a:spAutoFit/>
          </a:bodyPr>
          <a:lstStyle/>
          <a:p>
            <a:r>
              <a:rPr lang="en-US" altLang="zh-CN" dirty="0"/>
              <a:t>1</a:t>
            </a:r>
            <a:endParaRPr lang="zh-CN" altLang="en-US" dirty="0"/>
          </a:p>
        </p:txBody>
      </p:sp>
      <p:sp>
        <p:nvSpPr>
          <p:cNvPr id="42" name="矩形 41"/>
          <p:cNvSpPr/>
          <p:nvPr/>
        </p:nvSpPr>
        <p:spPr>
          <a:xfrm>
            <a:off x="5643570" y="142852"/>
            <a:ext cx="3214710" cy="2928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6715140" y="1214422"/>
            <a:ext cx="142876" cy="1428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等腰三角形 43"/>
          <p:cNvSpPr/>
          <p:nvPr/>
        </p:nvSpPr>
        <p:spPr>
          <a:xfrm>
            <a:off x="7500958" y="1583754"/>
            <a:ext cx="214314" cy="214314"/>
          </a:xfrm>
          <a:prstGeom prst="triangl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菱形 44"/>
          <p:cNvSpPr/>
          <p:nvPr/>
        </p:nvSpPr>
        <p:spPr>
          <a:xfrm>
            <a:off x="6231008" y="2428868"/>
            <a:ext cx="214314" cy="214314"/>
          </a:xfrm>
          <a:prstGeom prst="diamond">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8358214" y="2012382"/>
            <a:ext cx="214314" cy="21431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TextBox 46"/>
          <p:cNvSpPr txBox="1"/>
          <p:nvPr/>
        </p:nvSpPr>
        <p:spPr>
          <a:xfrm>
            <a:off x="7627900" y="1285860"/>
            <a:ext cx="301686" cy="369332"/>
          </a:xfrm>
          <a:prstGeom prst="rect">
            <a:avLst/>
          </a:prstGeom>
          <a:noFill/>
        </p:spPr>
        <p:txBody>
          <a:bodyPr wrap="none" rtlCol="0">
            <a:spAutoFit/>
          </a:bodyPr>
          <a:lstStyle/>
          <a:p>
            <a:r>
              <a:rPr lang="en-US" altLang="zh-CN" dirty="0"/>
              <a:t>2</a:t>
            </a:r>
            <a:endParaRPr lang="zh-CN" altLang="en-US" dirty="0"/>
          </a:p>
        </p:txBody>
      </p:sp>
      <p:sp>
        <p:nvSpPr>
          <p:cNvPr id="48" name="TextBox 47"/>
          <p:cNvSpPr txBox="1"/>
          <p:nvPr/>
        </p:nvSpPr>
        <p:spPr>
          <a:xfrm>
            <a:off x="5929322" y="2143116"/>
            <a:ext cx="301686" cy="369332"/>
          </a:xfrm>
          <a:prstGeom prst="rect">
            <a:avLst/>
          </a:prstGeom>
          <a:noFill/>
        </p:spPr>
        <p:txBody>
          <a:bodyPr wrap="none" rtlCol="0">
            <a:spAutoFit/>
          </a:bodyPr>
          <a:lstStyle/>
          <a:p>
            <a:r>
              <a:rPr lang="en-US" altLang="zh-CN" dirty="0"/>
              <a:t>4</a:t>
            </a:r>
            <a:endParaRPr lang="zh-CN" altLang="en-US" dirty="0"/>
          </a:p>
        </p:txBody>
      </p:sp>
      <p:sp>
        <p:nvSpPr>
          <p:cNvPr id="49" name="TextBox 48"/>
          <p:cNvSpPr txBox="1"/>
          <p:nvPr/>
        </p:nvSpPr>
        <p:spPr>
          <a:xfrm>
            <a:off x="8501090" y="1798068"/>
            <a:ext cx="301686" cy="369332"/>
          </a:xfrm>
          <a:prstGeom prst="rect">
            <a:avLst/>
          </a:prstGeom>
          <a:noFill/>
        </p:spPr>
        <p:txBody>
          <a:bodyPr wrap="none" rtlCol="0">
            <a:spAutoFit/>
          </a:bodyPr>
          <a:lstStyle/>
          <a:p>
            <a:r>
              <a:rPr lang="en-US" altLang="zh-CN" dirty="0"/>
              <a:t>3</a:t>
            </a:r>
            <a:endParaRPr lang="zh-CN" altLang="en-US" dirty="0"/>
          </a:p>
        </p:txBody>
      </p:sp>
      <p:sp>
        <p:nvSpPr>
          <p:cNvPr id="50" name="TextBox 49"/>
          <p:cNvSpPr txBox="1"/>
          <p:nvPr/>
        </p:nvSpPr>
        <p:spPr>
          <a:xfrm>
            <a:off x="6357950" y="987966"/>
            <a:ext cx="301686" cy="369332"/>
          </a:xfrm>
          <a:prstGeom prst="rect">
            <a:avLst/>
          </a:prstGeom>
          <a:noFill/>
        </p:spPr>
        <p:txBody>
          <a:bodyPr wrap="none" rtlCol="0">
            <a:spAutoFit/>
          </a:bodyPr>
          <a:lstStyle/>
          <a:p>
            <a:r>
              <a:rPr lang="en-US" altLang="zh-CN" dirty="0"/>
              <a:t>1</a:t>
            </a:r>
            <a:endParaRPr lang="zh-CN" altLang="en-US" dirty="0"/>
          </a:p>
        </p:txBody>
      </p:sp>
      <p:sp>
        <p:nvSpPr>
          <p:cNvPr id="27" name="流程图: 合并 26"/>
          <p:cNvSpPr/>
          <p:nvPr/>
        </p:nvSpPr>
        <p:spPr>
          <a:xfrm>
            <a:off x="4000496" y="2786058"/>
            <a:ext cx="285752" cy="214314"/>
          </a:xfrm>
          <a:prstGeom prst="flowChartMerg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流程图: 合并 29"/>
          <p:cNvSpPr/>
          <p:nvPr/>
        </p:nvSpPr>
        <p:spPr>
          <a:xfrm>
            <a:off x="5715008" y="285728"/>
            <a:ext cx="285752" cy="214314"/>
          </a:xfrm>
          <a:prstGeom prst="flowChartMerg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3857620" y="2416726"/>
            <a:ext cx="301686" cy="369332"/>
          </a:xfrm>
          <a:prstGeom prst="rect">
            <a:avLst/>
          </a:prstGeom>
          <a:noFill/>
        </p:spPr>
        <p:txBody>
          <a:bodyPr wrap="none" rtlCol="0">
            <a:spAutoFit/>
          </a:bodyPr>
          <a:lstStyle/>
          <a:p>
            <a:r>
              <a:rPr lang="en-US" altLang="zh-CN" dirty="0"/>
              <a:t>5</a:t>
            </a:r>
            <a:endParaRPr lang="zh-CN" altLang="en-US" dirty="0"/>
          </a:p>
        </p:txBody>
      </p:sp>
      <p:sp>
        <p:nvSpPr>
          <p:cNvPr id="40" name="TextBox 39"/>
          <p:cNvSpPr txBox="1"/>
          <p:nvPr/>
        </p:nvSpPr>
        <p:spPr>
          <a:xfrm>
            <a:off x="6056264" y="142852"/>
            <a:ext cx="301686" cy="369332"/>
          </a:xfrm>
          <a:prstGeom prst="rect">
            <a:avLst/>
          </a:prstGeom>
          <a:noFill/>
        </p:spPr>
        <p:txBody>
          <a:bodyPr wrap="none" rtlCol="0">
            <a:spAutoFit/>
          </a:bodyPr>
          <a:lstStyle/>
          <a:p>
            <a:r>
              <a:rPr lang="en-US" altLang="zh-CN" dirty="0"/>
              <a:t>5</a:t>
            </a:r>
            <a:endParaRPr lang="zh-CN" altLang="en-US" dirty="0"/>
          </a:p>
        </p:txBody>
      </p:sp>
      <p:graphicFrame>
        <p:nvGraphicFramePr>
          <p:cNvPr id="24580" name="Object 4"/>
          <p:cNvGraphicFramePr>
            <a:graphicFrameLocks noChangeAspect="1"/>
          </p:cNvGraphicFramePr>
          <p:nvPr/>
        </p:nvGraphicFramePr>
        <p:xfrm>
          <a:off x="104781" y="3248025"/>
          <a:ext cx="5253037" cy="3609975"/>
        </p:xfrm>
        <a:graphic>
          <a:graphicData uri="http://schemas.openxmlformats.org/presentationml/2006/ole">
            <mc:AlternateContent xmlns:mc="http://schemas.openxmlformats.org/markup-compatibility/2006">
              <mc:Choice xmlns:v="urn:schemas-microsoft-com:vml" Requires="v">
                <p:oleObj spid="_x0000_s12309" name="公式" r:id="rId5" imgW="2819400" imgH="1943100" progId="Equation.3">
                  <p:embed/>
                </p:oleObj>
              </mc:Choice>
              <mc:Fallback>
                <p:oleObj name="公式" r:id="rId5" imgW="2819400" imgH="1943100" progId="Equation.3">
                  <p:embed/>
                  <p:pic>
                    <p:nvPicPr>
                      <p:cNvPr id="2458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81" y="3248025"/>
                        <a:ext cx="5253037" cy="3609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581" name="Object 5"/>
          <p:cNvGraphicFramePr>
            <a:graphicFrameLocks noChangeAspect="1"/>
          </p:cNvGraphicFramePr>
          <p:nvPr/>
        </p:nvGraphicFramePr>
        <p:xfrm>
          <a:off x="8007381" y="3248025"/>
          <a:ext cx="922337" cy="3609975"/>
        </p:xfrm>
        <a:graphic>
          <a:graphicData uri="http://schemas.openxmlformats.org/presentationml/2006/ole">
            <mc:AlternateContent xmlns:mc="http://schemas.openxmlformats.org/markup-compatibility/2006">
              <mc:Choice xmlns:v="urn:schemas-microsoft-com:vml" Requires="v">
                <p:oleObj spid="_x0000_s12310" name="公式" r:id="rId7" imgW="495300" imgH="1943100" progId="Equation.3">
                  <p:embed/>
                </p:oleObj>
              </mc:Choice>
              <mc:Fallback>
                <p:oleObj name="公式" r:id="rId7" imgW="495300" imgH="1943100" progId="Equation.3">
                  <p:embed/>
                  <p:pic>
                    <p:nvPicPr>
                      <p:cNvPr id="24581"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7381" y="3248025"/>
                        <a:ext cx="922337" cy="3609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 name="矩形 50"/>
          <p:cNvSpPr/>
          <p:nvPr/>
        </p:nvSpPr>
        <p:spPr>
          <a:xfrm>
            <a:off x="8585407" y="4727764"/>
            <a:ext cx="214314"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8585407" y="6546514"/>
            <a:ext cx="214314"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rot="10800000">
            <a:off x="5513573" y="4857760"/>
            <a:ext cx="1643074" cy="1588"/>
          </a:xfrm>
          <a:prstGeom prst="lin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56" name="直接连接符 55"/>
          <p:cNvCxnSpPr/>
          <p:nvPr/>
        </p:nvCxnSpPr>
        <p:spPr>
          <a:xfrm rot="10800000">
            <a:off x="5526453" y="6656589"/>
            <a:ext cx="1643074" cy="1588"/>
          </a:xfrm>
          <a:prstGeom prst="lin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57" name="直接连接符 56"/>
          <p:cNvCxnSpPr/>
          <p:nvPr/>
        </p:nvCxnSpPr>
        <p:spPr>
          <a:xfrm rot="5400000" flipH="1" flipV="1">
            <a:off x="6221155" y="5923250"/>
            <a:ext cx="1595628" cy="36153"/>
          </a:xfrm>
          <a:prstGeom prst="lin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60" name="直接连接符 59"/>
          <p:cNvCxnSpPr/>
          <p:nvPr/>
        </p:nvCxnSpPr>
        <p:spPr>
          <a:xfrm rot="16200000" flipV="1">
            <a:off x="6167358" y="4119658"/>
            <a:ext cx="1676591" cy="9522"/>
          </a:xfrm>
          <a:prstGeom prst="lin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62" name="右箭头 61"/>
          <p:cNvSpPr/>
          <p:nvPr/>
        </p:nvSpPr>
        <p:spPr>
          <a:xfrm>
            <a:off x="7323858" y="4276494"/>
            <a:ext cx="1049910" cy="1329064"/>
          </a:xfrm>
          <a:prstGeom prst="rightArrow">
            <a:avLst/>
          </a:prstGeom>
          <a:solidFill>
            <a:schemeClr val="bg1"/>
          </a:solidFill>
          <a:ln w="41275">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cxnSp>
        <p:nvCxnSpPr>
          <p:cNvPr id="55" name="直接连接符 54"/>
          <p:cNvCxnSpPr/>
          <p:nvPr/>
        </p:nvCxnSpPr>
        <p:spPr>
          <a:xfrm>
            <a:off x="2786050" y="928670"/>
            <a:ext cx="3857652" cy="357190"/>
          </a:xfrm>
          <a:prstGeom prst="lin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58" name="直接连接符 57"/>
          <p:cNvCxnSpPr/>
          <p:nvPr/>
        </p:nvCxnSpPr>
        <p:spPr>
          <a:xfrm rot="5400000" flipH="1" flipV="1">
            <a:off x="3857620" y="785794"/>
            <a:ext cx="2286016" cy="1714512"/>
          </a:xfrm>
          <a:prstGeom prst="lin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59" name="直接连接符 58"/>
          <p:cNvCxnSpPr/>
          <p:nvPr/>
        </p:nvCxnSpPr>
        <p:spPr>
          <a:xfrm>
            <a:off x="4643438" y="1785926"/>
            <a:ext cx="3857652" cy="357190"/>
          </a:xfrm>
          <a:prstGeom prst="lin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61" name="直接连接符 60"/>
          <p:cNvCxnSpPr/>
          <p:nvPr/>
        </p:nvCxnSpPr>
        <p:spPr>
          <a:xfrm>
            <a:off x="3786182" y="1285860"/>
            <a:ext cx="3857652" cy="357190"/>
          </a:xfrm>
          <a:prstGeom prst="lin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63" name="直接连接符 62"/>
          <p:cNvCxnSpPr>
            <a:endCxn id="45" idx="1"/>
          </p:cNvCxnSpPr>
          <p:nvPr/>
        </p:nvCxnSpPr>
        <p:spPr>
          <a:xfrm>
            <a:off x="2357422" y="2214554"/>
            <a:ext cx="3873586" cy="321471"/>
          </a:xfrm>
          <a:prstGeom prst="lin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66" name="直接连接符 65"/>
          <p:cNvCxnSpPr/>
          <p:nvPr/>
        </p:nvCxnSpPr>
        <p:spPr>
          <a:xfrm rot="5400000" flipH="1" flipV="1">
            <a:off x="3856306" y="785794"/>
            <a:ext cx="2286016" cy="1714512"/>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53" name="灯片编号占位符 52"/>
          <p:cNvSpPr>
            <a:spLocks noGrp="1"/>
          </p:cNvSpPr>
          <p:nvPr>
            <p:ph type="sldNum" sz="quarter" idx="12"/>
          </p:nvPr>
        </p:nvSpPr>
        <p:spPr/>
        <p:txBody>
          <a:bodyPr/>
          <a:lstStyle/>
          <a:p>
            <a:fld id="{0C913308-F349-4B6D-A68A-DD1791B4A57B}" type="slidenum">
              <a:rPr lang="zh-CN" altLang="en-US" smtClean="0"/>
              <a:t>44</a:t>
            </a:fld>
            <a:endParaRPr lang="zh-CN" altLang="en-US"/>
          </a:p>
        </p:txBody>
      </p:sp>
      <p:sp>
        <p:nvSpPr>
          <p:cNvPr id="67" name="TextBox 66"/>
          <p:cNvSpPr txBox="1"/>
          <p:nvPr/>
        </p:nvSpPr>
        <p:spPr>
          <a:xfrm>
            <a:off x="1259632" y="260648"/>
            <a:ext cx="504056" cy="369332"/>
          </a:xfrm>
          <a:prstGeom prst="rect">
            <a:avLst/>
          </a:prstGeom>
          <a:noFill/>
        </p:spPr>
        <p:txBody>
          <a:bodyPr wrap="square" rtlCol="0">
            <a:spAutoFit/>
          </a:bodyPr>
          <a:lstStyle/>
          <a:p>
            <a:r>
              <a:rPr lang="en-US" i="1" dirty="0" err="1"/>
              <a:t>I</a:t>
            </a:r>
            <a:r>
              <a:rPr lang="en-US" i="1" baseline="-25000" dirty="0" err="1"/>
              <a:t>q</a:t>
            </a:r>
            <a:endParaRPr lang="en-US" i="1" baseline="-25000" dirty="0"/>
          </a:p>
        </p:txBody>
      </p:sp>
      <p:sp>
        <p:nvSpPr>
          <p:cNvPr id="68" name="TextBox 67"/>
          <p:cNvSpPr txBox="1"/>
          <p:nvPr/>
        </p:nvSpPr>
        <p:spPr>
          <a:xfrm>
            <a:off x="5148064" y="332656"/>
            <a:ext cx="504056" cy="369332"/>
          </a:xfrm>
          <a:prstGeom prst="rect">
            <a:avLst/>
          </a:prstGeom>
          <a:noFill/>
        </p:spPr>
        <p:txBody>
          <a:bodyPr wrap="square" rtlCol="0">
            <a:spAutoFit/>
          </a:bodyPr>
          <a:lstStyle/>
          <a:p>
            <a:r>
              <a:rPr lang="en-US" i="1" dirty="0" err="1"/>
              <a:t>I</a:t>
            </a:r>
            <a:r>
              <a:rPr lang="en-US" i="1" baseline="-25000" dirty="0" err="1"/>
              <a:t>m</a:t>
            </a:r>
            <a:endParaRPr lang="en-US" i="1" baseline="-25000" dirty="0"/>
          </a:p>
        </p:txBody>
      </p:sp>
      <p:sp>
        <p:nvSpPr>
          <p:cNvPr id="70" name="Rectangle 69"/>
          <p:cNvSpPr/>
          <p:nvPr/>
        </p:nvSpPr>
        <p:spPr>
          <a:xfrm>
            <a:off x="5580112" y="3284984"/>
            <a:ext cx="1296144" cy="1368152"/>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p:cNvGrpSpPr/>
          <p:nvPr/>
        </p:nvGrpSpPr>
        <p:grpSpPr>
          <a:xfrm>
            <a:off x="1804784" y="3284984"/>
            <a:ext cx="3199354" cy="3209538"/>
            <a:chOff x="1804784" y="3284984"/>
            <a:chExt cx="3199354" cy="3209538"/>
          </a:xfrm>
        </p:grpSpPr>
        <p:sp>
          <p:nvSpPr>
            <p:cNvPr id="64" name="Rectangle 63"/>
            <p:cNvSpPr/>
            <p:nvPr/>
          </p:nvSpPr>
          <p:spPr>
            <a:xfrm>
              <a:off x="1804784" y="3284984"/>
              <a:ext cx="1296144" cy="1368152"/>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3707904" y="3284984"/>
              <a:ext cx="1296144" cy="1368152"/>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1835696" y="5105732"/>
              <a:ext cx="1296144" cy="1368152"/>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707994" y="5126370"/>
              <a:ext cx="1296144" cy="1368152"/>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Rectangle 73"/>
          <p:cNvSpPr/>
          <p:nvPr/>
        </p:nvSpPr>
        <p:spPr>
          <a:xfrm>
            <a:off x="5580022" y="5105732"/>
            <a:ext cx="1296144" cy="1368152"/>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7303282" y="4771749"/>
            <a:ext cx="1152128" cy="338554"/>
          </a:xfrm>
          <a:prstGeom prst="rect">
            <a:avLst/>
          </a:prstGeom>
          <a:noFill/>
        </p:spPr>
        <p:txBody>
          <a:bodyPr wrap="square" rtlCol="0">
            <a:spAutoFit/>
          </a:bodyPr>
          <a:lstStyle/>
          <a:p>
            <a:r>
              <a:rPr lang="zh-CN" altLang="en-US" sz="1600" dirty="0"/>
              <a:t>逐行求和</a:t>
            </a:r>
            <a:endParaRPr lang="en-US" sz="1600" dirty="0"/>
          </a:p>
        </p:txBody>
      </p:sp>
    </p:spTree>
    <p:extLst>
      <p:ext uri="{BB962C8B-B14F-4D97-AF65-F5344CB8AC3E}">
        <p14:creationId xmlns:p14="http://schemas.microsoft.com/office/powerpoint/2010/main" val="2898849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7894"/>
                                        </p:tgtEl>
                                        <p:attrNameLst>
                                          <p:attrName>style.visibility</p:attrName>
                                        </p:attrNameLst>
                                      </p:cBhvr>
                                      <p:to>
                                        <p:strVal val="visible"/>
                                      </p:to>
                                    </p:set>
                                    <p:animEffect transition="in" filter="box(in)">
                                      <p:cBhvr>
                                        <p:cTn id="11" dur="500"/>
                                        <p:tgtEl>
                                          <p:spTgt spid="3789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box(in)">
                                      <p:cBhvr>
                                        <p:cTn id="22" dur="500"/>
                                        <p:tgtEl>
                                          <p:spTgt spid="62"/>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24581"/>
                                        </p:tgtEl>
                                        <p:attrNameLst>
                                          <p:attrName>style.visibility</p:attrName>
                                        </p:attrNameLst>
                                      </p:cBhvr>
                                      <p:to>
                                        <p:strVal val="visible"/>
                                      </p:to>
                                    </p:set>
                                    <p:animEffect transition="in" filter="box(in)">
                                      <p:cBhvr>
                                        <p:cTn id="29" dur="500"/>
                                        <p:tgtEl>
                                          <p:spTgt spid="24581"/>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box(in)">
                                      <p:cBhvr>
                                        <p:cTn id="34" dur="500"/>
                                        <p:tgtEl>
                                          <p:spTgt spid="51"/>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box(in)">
                                      <p:cBhvr>
                                        <p:cTn id="37" dur="500"/>
                                        <p:tgtEl>
                                          <p:spTgt spid="52"/>
                                        </p:tgtEl>
                                      </p:cBhvr>
                                    </p:animEffect>
                                  </p:childTnLst>
                                </p:cTn>
                              </p:par>
                              <p:par>
                                <p:cTn id="38" presetID="35" presetClass="emph" presetSubtype="0" fill="hold" grpId="1" nodeType="withEffect">
                                  <p:stCondLst>
                                    <p:cond delay="0"/>
                                  </p:stCondLst>
                                  <p:childTnLst>
                                    <p:anim calcmode="discrete" valueType="str">
                                      <p:cBhvr>
                                        <p:cTn id="39" dur="1000" fill="hold"/>
                                        <p:tgtEl>
                                          <p:spTgt spid="51"/>
                                        </p:tgtEl>
                                        <p:attrNameLst>
                                          <p:attrName>style.visibility</p:attrName>
                                        </p:attrNameLst>
                                      </p:cBhvr>
                                      <p:tavLst>
                                        <p:tav tm="0">
                                          <p:val>
                                            <p:strVal val="hidden"/>
                                          </p:val>
                                        </p:tav>
                                        <p:tav tm="50000">
                                          <p:val>
                                            <p:strVal val="visible"/>
                                          </p:val>
                                        </p:tav>
                                      </p:tavLst>
                                    </p:anim>
                                  </p:childTnLst>
                                </p:cTn>
                              </p:par>
                              <p:par>
                                <p:cTn id="40" presetID="35" presetClass="emph" presetSubtype="0" fill="hold" grpId="1" nodeType="withEffect">
                                  <p:stCondLst>
                                    <p:cond delay="0"/>
                                  </p:stCondLst>
                                  <p:childTnLst>
                                    <p:anim calcmode="discrete" valueType="str">
                                      <p:cBhvr>
                                        <p:cTn id="41" dur="1000" fill="hold"/>
                                        <p:tgtEl>
                                          <p:spTgt spid="52"/>
                                        </p:tgtEl>
                                        <p:attrNameLst>
                                          <p:attrName>style.visibility</p:attrName>
                                        </p:attrNameLst>
                                      </p:cBhvr>
                                      <p:tavLst>
                                        <p:tav tm="0">
                                          <p:val>
                                            <p:strVal val="hidden"/>
                                          </p:val>
                                        </p:tav>
                                        <p:tav tm="50000">
                                          <p:val>
                                            <p:strVal val="visible"/>
                                          </p:val>
                                        </p:tav>
                                      </p:tavLst>
                                    </p:anim>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nodeType="click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box(in)">
                                      <p:cBhvr>
                                        <p:cTn id="46" dur="500"/>
                                        <p:tgtEl>
                                          <p:spTgt spid="60"/>
                                        </p:tgtEl>
                                      </p:cBhvr>
                                    </p:animEffect>
                                  </p:childTnLst>
                                </p:cTn>
                              </p:par>
                              <p:par>
                                <p:cTn id="47" presetID="4" presetClass="entr" presetSubtype="16" fill="hold"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box(in)">
                                      <p:cBhvr>
                                        <p:cTn id="49" dur="500"/>
                                        <p:tgtEl>
                                          <p:spTgt spid="54"/>
                                        </p:tgtEl>
                                      </p:cBhvr>
                                    </p:animEffect>
                                  </p:childTnLst>
                                </p:cTn>
                              </p:par>
                              <p:par>
                                <p:cTn id="50" presetID="4" presetClass="entr" presetSubtype="16" fill="hold"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box(in)">
                                      <p:cBhvr>
                                        <p:cTn id="52" dur="500"/>
                                        <p:tgtEl>
                                          <p:spTgt spid="57"/>
                                        </p:tgtEl>
                                      </p:cBhvr>
                                    </p:animEffect>
                                  </p:childTnLst>
                                </p:cTn>
                              </p:par>
                              <p:par>
                                <p:cTn id="53" presetID="4" presetClass="entr" presetSubtype="16"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box(in)">
                                      <p:cBhvr>
                                        <p:cTn id="55" dur="500"/>
                                        <p:tgtEl>
                                          <p:spTgt spid="56"/>
                                        </p:tgtEl>
                                      </p:cBhvr>
                                    </p:animEffect>
                                  </p:childTnLst>
                                </p:cTn>
                              </p:par>
                            </p:childTnLst>
                          </p:cTn>
                        </p:par>
                      </p:childTnLst>
                    </p:cTn>
                  </p:par>
                  <p:par>
                    <p:cTn id="56" fill="hold">
                      <p:stCondLst>
                        <p:cond delay="indefinite"/>
                      </p:stCondLst>
                      <p:childTnLst>
                        <p:par>
                          <p:cTn id="57" fill="hold">
                            <p:stCondLst>
                              <p:cond delay="0"/>
                            </p:stCondLst>
                            <p:childTnLst>
                              <p:par>
                                <p:cTn id="58" presetID="35" presetClass="emph" presetSubtype="0" fill="hold" grpId="0" nodeType="clickEffect">
                                  <p:stCondLst>
                                    <p:cond delay="0"/>
                                  </p:stCondLst>
                                  <p:childTnLst>
                                    <p:anim calcmode="discrete" valueType="str">
                                      <p:cBhvr>
                                        <p:cTn id="59" dur="1000" fill="hold"/>
                                        <p:tgtEl>
                                          <p:spTgt spid="27"/>
                                        </p:tgtEl>
                                        <p:attrNameLst>
                                          <p:attrName>style.visibility</p:attrName>
                                        </p:attrNameLst>
                                      </p:cBhvr>
                                      <p:tavLst>
                                        <p:tav tm="0">
                                          <p:val>
                                            <p:strVal val="hidden"/>
                                          </p:val>
                                        </p:tav>
                                        <p:tav tm="50000">
                                          <p:val>
                                            <p:strVal val="visible"/>
                                          </p:val>
                                        </p:tav>
                                      </p:tavLst>
                                    </p:anim>
                                  </p:childTnLst>
                                </p:cTn>
                              </p:par>
                              <p:par>
                                <p:cTn id="60" presetID="35" presetClass="emph" presetSubtype="0" fill="hold" grpId="0" nodeType="withEffect">
                                  <p:stCondLst>
                                    <p:cond delay="0"/>
                                  </p:stCondLst>
                                  <p:childTnLst>
                                    <p:anim calcmode="discrete" valueType="str">
                                      <p:cBhvr>
                                        <p:cTn id="61" dur="1000" fill="hold"/>
                                        <p:tgtEl>
                                          <p:spTgt spid="32"/>
                                        </p:tgtEl>
                                        <p:attrNameLst>
                                          <p:attrName>style.visibility</p:attrName>
                                        </p:attrNameLst>
                                      </p:cBhvr>
                                      <p:tavLst>
                                        <p:tav tm="0">
                                          <p:val>
                                            <p:strVal val="hidden"/>
                                          </p:val>
                                        </p:tav>
                                        <p:tav tm="50000">
                                          <p:val>
                                            <p:strVal val="visible"/>
                                          </p:val>
                                        </p:tav>
                                      </p:tavLst>
                                    </p:anim>
                                  </p:childTnLst>
                                </p:cTn>
                              </p:par>
                              <p:par>
                                <p:cTn id="62" presetID="35" presetClass="emph" presetSubtype="0" fill="hold" grpId="0" nodeType="withEffect">
                                  <p:stCondLst>
                                    <p:cond delay="0"/>
                                  </p:stCondLst>
                                  <p:childTnLst>
                                    <p:anim calcmode="discrete" valueType="str">
                                      <p:cBhvr>
                                        <p:cTn id="63" dur="1000" fill="hold"/>
                                        <p:tgtEl>
                                          <p:spTgt spid="40"/>
                                        </p:tgtEl>
                                        <p:attrNameLst>
                                          <p:attrName>style.visibility</p:attrName>
                                        </p:attrNameLst>
                                      </p:cBhvr>
                                      <p:tavLst>
                                        <p:tav tm="0">
                                          <p:val>
                                            <p:strVal val="hidden"/>
                                          </p:val>
                                        </p:tav>
                                        <p:tav tm="50000">
                                          <p:val>
                                            <p:strVal val="visible"/>
                                          </p:val>
                                        </p:tav>
                                      </p:tavLst>
                                    </p:anim>
                                  </p:childTnLst>
                                </p:cTn>
                              </p:par>
                              <p:par>
                                <p:cTn id="64" presetID="35" presetClass="emph" presetSubtype="0" fill="hold" grpId="0" nodeType="withEffect">
                                  <p:stCondLst>
                                    <p:cond delay="0"/>
                                  </p:stCondLst>
                                  <p:childTnLst>
                                    <p:anim calcmode="discrete" valueType="str">
                                      <p:cBhvr>
                                        <p:cTn id="65" dur="1000" fill="hold"/>
                                        <p:tgtEl>
                                          <p:spTgt spid="30"/>
                                        </p:tgtEl>
                                        <p:attrNameLst>
                                          <p:attrName>style.visibility</p:attrName>
                                        </p:attrNameLst>
                                      </p:cBhvr>
                                      <p:tavLst>
                                        <p:tav tm="0">
                                          <p:val>
                                            <p:strVal val="hidden"/>
                                          </p:val>
                                        </p:tav>
                                        <p:tav tm="50000">
                                          <p:val>
                                            <p:strVal val="visible"/>
                                          </p:val>
                                        </p:tav>
                                      </p:tavLst>
                                    </p:anim>
                                  </p:childTnLst>
                                </p:cTn>
                              </p:par>
                            </p:childTnLst>
                          </p:cTn>
                        </p:par>
                      </p:childTnLst>
                    </p:cTn>
                  </p:par>
                  <p:par>
                    <p:cTn id="66" fill="hold">
                      <p:stCondLst>
                        <p:cond delay="indefinite"/>
                      </p:stCondLst>
                      <p:childTnLst>
                        <p:par>
                          <p:cTn id="67" fill="hold">
                            <p:stCondLst>
                              <p:cond delay="0"/>
                            </p:stCondLst>
                            <p:childTnLst>
                              <p:par>
                                <p:cTn id="68" presetID="4" presetClass="entr" presetSubtype="16" fill="hold" nodeType="click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box(in)">
                                      <p:cBhvr>
                                        <p:cTn id="70" dur="500"/>
                                        <p:tgtEl>
                                          <p:spTgt spid="66"/>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30"/>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40"/>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7"/>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66"/>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58"/>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7" grpId="1" bldLvl="0" animBg="1"/>
      <p:bldP spid="30" grpId="0" bldLvl="0" animBg="1"/>
      <p:bldP spid="30" grpId="1" bldLvl="0" animBg="1"/>
      <p:bldP spid="32" grpId="0"/>
      <p:bldP spid="32" grpId="1"/>
      <p:bldP spid="40" grpId="0"/>
      <p:bldP spid="40" grpId="1"/>
      <p:bldP spid="51" grpId="0" bldLvl="0" animBg="1"/>
      <p:bldP spid="51" grpId="1" bldLvl="0" animBg="1"/>
      <p:bldP spid="52" grpId="0" bldLvl="0" animBg="1"/>
      <p:bldP spid="52" grpId="1" bldLvl="0" animBg="1"/>
      <p:bldP spid="62" grpId="0" bldLvl="0" animBg="1"/>
      <p:bldP spid="70" grpId="0" bldLvl="0" animBg="1"/>
      <p:bldP spid="74" grpId="0" bldLvl="0" animBg="1"/>
      <p:bldP spid="7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空间编码矩阵生成</a:t>
            </a:r>
          </a:p>
        </p:txBody>
      </p:sp>
      <p:sp>
        <p:nvSpPr>
          <p:cNvPr id="3" name="内容占位符 2"/>
          <p:cNvSpPr>
            <a:spLocks noGrp="1"/>
          </p:cNvSpPr>
          <p:nvPr>
            <p:ph idx="1"/>
          </p:nvPr>
        </p:nvSpPr>
        <p:spPr/>
        <p:txBody>
          <a:bodyPr/>
          <a:lstStyle/>
          <a:p>
            <a:r>
              <a:rPr lang="zh-CN" altLang="en-US"/>
              <a:t>在前面的例子中，每个象限只有一个部分</a:t>
            </a:r>
          </a:p>
          <a:p>
            <a:pPr lvl="1"/>
            <a:r>
              <a:rPr lang="zh-CN" altLang="en-US"/>
              <a:t>现在将每个象限均匀的分成两个部分</a:t>
            </a:r>
          </a:p>
        </p:txBody>
      </p:sp>
      <p:pic>
        <p:nvPicPr>
          <p:cNvPr id="52226" name="Picture 2" descr="axis"/>
          <p:cNvPicPr>
            <a:picLocks noChangeAspect="1" noChangeArrowheads="1"/>
          </p:cNvPicPr>
          <p:nvPr/>
        </p:nvPicPr>
        <p:blipFill>
          <a:blip r:embed="rId2" cstate="print"/>
          <a:srcRect/>
          <a:stretch>
            <a:fillRect/>
          </a:stretch>
        </p:blipFill>
        <p:spPr bwMode="auto">
          <a:xfrm>
            <a:off x="142844" y="3432231"/>
            <a:ext cx="1021256" cy="1440000"/>
          </a:xfrm>
          <a:prstGeom prst="rect">
            <a:avLst/>
          </a:prstGeom>
          <a:noFill/>
          <a:ln w="9525">
            <a:noFill/>
            <a:miter lim="800000"/>
            <a:headEnd/>
            <a:tailEnd/>
          </a:ln>
        </p:spPr>
      </p:pic>
      <p:pic>
        <p:nvPicPr>
          <p:cNvPr id="52228" name="Picture 4" descr="图片5"/>
          <p:cNvPicPr>
            <a:picLocks noChangeAspect="1" noChangeArrowheads="1"/>
          </p:cNvPicPr>
          <p:nvPr/>
        </p:nvPicPr>
        <p:blipFill>
          <a:blip r:embed="rId3" cstate="print"/>
          <a:srcRect/>
          <a:stretch>
            <a:fillRect/>
          </a:stretch>
        </p:blipFill>
        <p:spPr bwMode="auto">
          <a:xfrm>
            <a:off x="4275210" y="2275173"/>
            <a:ext cx="1970358" cy="1800000"/>
          </a:xfrm>
          <a:prstGeom prst="rect">
            <a:avLst/>
          </a:prstGeom>
          <a:noFill/>
          <a:ln w="9525">
            <a:noFill/>
            <a:miter lim="800000"/>
            <a:headEnd/>
            <a:tailEnd/>
          </a:ln>
        </p:spPr>
      </p:pic>
      <p:pic>
        <p:nvPicPr>
          <p:cNvPr id="52229" name="Picture 5" descr="图片6"/>
          <p:cNvPicPr>
            <a:picLocks noChangeAspect="1" noChangeArrowheads="1"/>
          </p:cNvPicPr>
          <p:nvPr/>
        </p:nvPicPr>
        <p:blipFill>
          <a:blip r:embed="rId4" cstate="print"/>
          <a:srcRect/>
          <a:stretch>
            <a:fillRect/>
          </a:stretch>
        </p:blipFill>
        <p:spPr bwMode="auto">
          <a:xfrm>
            <a:off x="4279263" y="4132561"/>
            <a:ext cx="1966784" cy="1800000"/>
          </a:xfrm>
          <a:prstGeom prst="rect">
            <a:avLst/>
          </a:prstGeom>
          <a:noFill/>
          <a:ln w="9525">
            <a:noFill/>
            <a:miter lim="800000"/>
            <a:headEnd/>
            <a:tailEnd/>
          </a:ln>
        </p:spPr>
      </p:pic>
      <p:pic>
        <p:nvPicPr>
          <p:cNvPr id="52230" name="对象 1"/>
          <p:cNvPicPr>
            <a:picLocks noChangeAspect="1" noChangeArrowheads="1"/>
          </p:cNvPicPr>
          <p:nvPr/>
        </p:nvPicPr>
        <p:blipFill>
          <a:blip r:embed="rId5" cstate="print"/>
          <a:srcRect t="-247" r="-111" b="-371"/>
          <a:stretch>
            <a:fillRect/>
          </a:stretch>
        </p:blipFill>
        <p:spPr bwMode="auto">
          <a:xfrm>
            <a:off x="6873747" y="4132561"/>
            <a:ext cx="1984533" cy="1800000"/>
          </a:xfrm>
          <a:prstGeom prst="rect">
            <a:avLst/>
          </a:prstGeom>
          <a:noFill/>
          <a:ln w="9525">
            <a:noFill/>
            <a:miter lim="800000"/>
            <a:headEnd/>
            <a:tailEnd/>
          </a:ln>
        </p:spPr>
      </p:pic>
      <p:sp>
        <p:nvSpPr>
          <p:cNvPr id="9" name="左大括号 8"/>
          <p:cNvSpPr/>
          <p:nvPr/>
        </p:nvSpPr>
        <p:spPr>
          <a:xfrm>
            <a:off x="3639316" y="3146479"/>
            <a:ext cx="428628" cy="1928826"/>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1" name="下弧形箭头 10"/>
          <p:cNvSpPr/>
          <p:nvPr/>
        </p:nvSpPr>
        <p:spPr>
          <a:xfrm>
            <a:off x="5500694" y="5932561"/>
            <a:ext cx="2357454" cy="500066"/>
          </a:xfrm>
          <a:prstGeom prst="curvedUp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逆时针旋转</a:t>
            </a:r>
            <a:r>
              <a:rPr lang="en-US" altLang="zh-CN" dirty="0">
                <a:solidFill>
                  <a:schemeClr val="tx1"/>
                </a:solidFill>
              </a:rPr>
              <a:t>45</a:t>
            </a:r>
            <a:r>
              <a:rPr lang="zh-CN" altLang="en-US" dirty="0">
                <a:solidFill>
                  <a:schemeClr val="tx1"/>
                </a:solidFill>
              </a:rPr>
              <a:t>度</a:t>
            </a:r>
          </a:p>
        </p:txBody>
      </p:sp>
      <p:pic>
        <p:nvPicPr>
          <p:cNvPr id="26" name="Picture 4" descr="图片5"/>
          <p:cNvPicPr>
            <a:picLocks noChangeAspect="1" noChangeArrowheads="1"/>
          </p:cNvPicPr>
          <p:nvPr/>
        </p:nvPicPr>
        <p:blipFill>
          <a:blip r:embed="rId3" cstate="print"/>
          <a:srcRect/>
          <a:stretch>
            <a:fillRect/>
          </a:stretch>
        </p:blipFill>
        <p:spPr bwMode="auto">
          <a:xfrm>
            <a:off x="1285852" y="3217917"/>
            <a:ext cx="1970358" cy="1800000"/>
          </a:xfrm>
          <a:prstGeom prst="rect">
            <a:avLst/>
          </a:prstGeom>
          <a:noFill/>
          <a:ln w="9525">
            <a:noFill/>
            <a:miter lim="800000"/>
            <a:headEnd/>
            <a:tailEnd/>
          </a:ln>
        </p:spPr>
      </p:pic>
      <p:grpSp>
        <p:nvGrpSpPr>
          <p:cNvPr id="4" name="组合 32"/>
          <p:cNvGrpSpPr/>
          <p:nvPr/>
        </p:nvGrpSpPr>
        <p:grpSpPr>
          <a:xfrm>
            <a:off x="1428729" y="3289355"/>
            <a:ext cx="1866881" cy="1571636"/>
            <a:chOff x="1428729" y="3643314"/>
            <a:chExt cx="1866881" cy="1571636"/>
          </a:xfrm>
        </p:grpSpPr>
        <p:cxnSp>
          <p:nvCxnSpPr>
            <p:cNvPr id="28" name="直接连接符 27"/>
            <p:cNvCxnSpPr/>
            <p:nvPr/>
          </p:nvCxnSpPr>
          <p:spPr>
            <a:xfrm rot="10800000" flipV="1">
              <a:off x="1428729" y="3643314"/>
              <a:ext cx="1785951" cy="157163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714480" y="3643314"/>
              <a:ext cx="1581130" cy="150972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3203848" y="3723113"/>
            <a:ext cx="216024" cy="646331"/>
          </a:xfrm>
          <a:prstGeom prst="rect">
            <a:avLst/>
          </a:prstGeom>
          <a:noFill/>
        </p:spPr>
        <p:txBody>
          <a:bodyPr wrap="square" rtlCol="0">
            <a:spAutoFit/>
          </a:bodyPr>
          <a:lstStyle/>
          <a:p>
            <a:r>
              <a:rPr lang="en-US" sz="3600" dirty="0"/>
              <a:t>=</a:t>
            </a:r>
          </a:p>
        </p:txBody>
      </p:sp>
    </p:spTree>
    <p:extLst>
      <p:ext uri="{BB962C8B-B14F-4D97-AF65-F5344CB8AC3E}">
        <p14:creationId xmlns:p14="http://schemas.microsoft.com/office/powerpoint/2010/main" val="33594048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2228"/>
                                        </p:tgtEl>
                                        <p:attrNameLst>
                                          <p:attrName>style.visibility</p:attrName>
                                        </p:attrNameLst>
                                      </p:cBhvr>
                                      <p:to>
                                        <p:strVal val="visible"/>
                                      </p:to>
                                    </p:set>
                                    <p:animEffect transition="in" filter="blinds(horizontal)">
                                      <p:cBhvr>
                                        <p:cTn id="21" dur="500"/>
                                        <p:tgtEl>
                                          <p:spTgt spid="52228"/>
                                        </p:tgtEl>
                                      </p:cBhvr>
                                    </p:animEffect>
                                  </p:childTnLst>
                                </p:cTn>
                              </p:par>
                              <p:par>
                                <p:cTn id="22" presetID="3" presetClass="entr" presetSubtype="10" fill="hold" nodeType="withEffect">
                                  <p:stCondLst>
                                    <p:cond delay="0"/>
                                  </p:stCondLst>
                                  <p:childTnLst>
                                    <p:set>
                                      <p:cBhvr>
                                        <p:cTn id="23" dur="1" fill="hold">
                                          <p:stCondLst>
                                            <p:cond delay="0"/>
                                          </p:stCondLst>
                                        </p:cTn>
                                        <p:tgtEl>
                                          <p:spTgt spid="52229"/>
                                        </p:tgtEl>
                                        <p:attrNameLst>
                                          <p:attrName>style.visibility</p:attrName>
                                        </p:attrNameLst>
                                      </p:cBhvr>
                                      <p:to>
                                        <p:strVal val="visible"/>
                                      </p:to>
                                    </p:set>
                                    <p:animEffect transition="in" filter="blinds(horizontal)">
                                      <p:cBhvr>
                                        <p:cTn id="24" dur="500"/>
                                        <p:tgtEl>
                                          <p:spTgt spid="5222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52230"/>
                                        </p:tgtEl>
                                        <p:attrNameLst>
                                          <p:attrName>style.visibility</p:attrName>
                                        </p:attrNameLst>
                                      </p:cBhvr>
                                      <p:to>
                                        <p:strVal val="visible"/>
                                      </p:to>
                                    </p:set>
                                    <p:animEffect transition="in" filter="blinds(horizontal)">
                                      <p:cBhvr>
                                        <p:cTn id="34" dur="500"/>
                                        <p:tgtEl>
                                          <p:spTgt spid="5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1" grpId="0" bldLvl="0" animBg="1"/>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空间编码矩阵生成</a:t>
            </a:r>
          </a:p>
        </p:txBody>
      </p:sp>
      <p:sp>
        <p:nvSpPr>
          <p:cNvPr id="3" name="内容占位符 2"/>
          <p:cNvSpPr>
            <a:spLocks noGrp="1"/>
          </p:cNvSpPr>
          <p:nvPr>
            <p:ph idx="1"/>
          </p:nvPr>
        </p:nvSpPr>
        <p:spPr/>
        <p:txBody>
          <a:bodyPr/>
          <a:lstStyle/>
          <a:p>
            <a:r>
              <a:rPr lang="zh-CN" altLang="en-US"/>
              <a:t>生成空间矩阵</a:t>
            </a:r>
            <a:r>
              <a:rPr lang="en-US" altLang="zh-CN"/>
              <a:t>GX</a:t>
            </a:r>
            <a:r>
              <a:rPr lang="zh-CN" altLang="en-US"/>
              <a:t>和</a:t>
            </a:r>
            <a:r>
              <a:rPr lang="en-US" altLang="zh-CN"/>
              <a:t>GY</a:t>
            </a:r>
            <a:endParaRPr lang="zh-CN" altLang="en-US"/>
          </a:p>
          <a:p>
            <a:pPr lvl="1"/>
            <a:r>
              <a:rPr lang="zh-CN" altLang="en-US"/>
              <a:t>每个象限均匀的分成</a:t>
            </a:r>
            <a:r>
              <a:rPr lang="en-US" altLang="zh-CN"/>
              <a:t>r</a:t>
            </a:r>
            <a:r>
              <a:rPr lang="zh-CN" altLang="en-US"/>
              <a:t>个部分</a:t>
            </a:r>
          </a:p>
        </p:txBody>
      </p:sp>
      <p:sp>
        <p:nvSpPr>
          <p:cNvPr id="18" name="TextBox 17"/>
          <p:cNvSpPr txBox="1"/>
          <p:nvPr/>
        </p:nvSpPr>
        <p:spPr>
          <a:xfrm>
            <a:off x="2761761" y="4592476"/>
            <a:ext cx="357790" cy="369332"/>
          </a:xfrm>
          <a:prstGeom prst="rect">
            <a:avLst/>
          </a:prstGeom>
          <a:noFill/>
        </p:spPr>
        <p:txBody>
          <a:bodyPr wrap="none" rtlCol="0">
            <a:spAutoFit/>
          </a:bodyPr>
          <a:lstStyle/>
          <a:p>
            <a:r>
              <a:rPr lang="en-US" altLang="zh-CN" dirty="0"/>
              <a:t>…</a:t>
            </a:r>
            <a:endParaRPr lang="zh-CN" altLang="en-US" dirty="0"/>
          </a:p>
        </p:txBody>
      </p:sp>
      <p:pic>
        <p:nvPicPr>
          <p:cNvPr id="216069" name="Picture 5"/>
          <p:cNvPicPr>
            <a:picLocks noChangeAspect="1" noChangeArrowheads="1"/>
          </p:cNvPicPr>
          <p:nvPr/>
        </p:nvPicPr>
        <p:blipFill>
          <a:blip r:embed="rId3" cstate="print"/>
          <a:srcRect/>
          <a:stretch>
            <a:fillRect/>
          </a:stretch>
        </p:blipFill>
        <p:spPr bwMode="auto">
          <a:xfrm>
            <a:off x="86336" y="3521808"/>
            <a:ext cx="1557634" cy="1440000"/>
          </a:xfrm>
          <a:prstGeom prst="rect">
            <a:avLst/>
          </a:prstGeom>
          <a:noFill/>
          <a:ln w="9525">
            <a:noFill/>
            <a:miter lim="800000"/>
            <a:headEnd/>
            <a:tailEnd/>
          </a:ln>
          <a:effectLst/>
        </p:spPr>
      </p:pic>
      <p:grpSp>
        <p:nvGrpSpPr>
          <p:cNvPr id="52" name="组合 51"/>
          <p:cNvGrpSpPr/>
          <p:nvPr/>
        </p:nvGrpSpPr>
        <p:grpSpPr>
          <a:xfrm>
            <a:off x="4801244" y="2247164"/>
            <a:ext cx="1168475" cy="4000528"/>
            <a:chOff x="4857752" y="2714620"/>
            <a:chExt cx="1168475" cy="4000528"/>
          </a:xfrm>
        </p:grpSpPr>
        <p:pic>
          <p:nvPicPr>
            <p:cNvPr id="216070" name="Picture 6"/>
            <p:cNvPicPr>
              <a:picLocks noChangeAspect="1" noChangeArrowheads="1"/>
            </p:cNvPicPr>
            <p:nvPr/>
          </p:nvPicPr>
          <p:blipFill>
            <a:blip r:embed="rId4" cstate="print"/>
            <a:srcRect/>
            <a:stretch>
              <a:fillRect/>
            </a:stretch>
          </p:blipFill>
          <p:spPr bwMode="auto">
            <a:xfrm>
              <a:off x="4857752" y="2714620"/>
              <a:ext cx="1168475" cy="1080000"/>
            </a:xfrm>
            <a:prstGeom prst="rect">
              <a:avLst/>
            </a:prstGeom>
            <a:noFill/>
            <a:ln w="9525">
              <a:noFill/>
              <a:miter lim="800000"/>
              <a:headEnd/>
              <a:tailEnd/>
            </a:ln>
            <a:effectLst/>
          </p:spPr>
        </p:pic>
        <p:pic>
          <p:nvPicPr>
            <p:cNvPr id="216071" name="Picture 7"/>
            <p:cNvPicPr>
              <a:picLocks noChangeAspect="1" noChangeArrowheads="1"/>
            </p:cNvPicPr>
            <p:nvPr/>
          </p:nvPicPr>
          <p:blipFill>
            <a:blip r:embed="rId5" cstate="print"/>
            <a:srcRect/>
            <a:stretch>
              <a:fillRect/>
            </a:stretch>
          </p:blipFill>
          <p:spPr bwMode="auto">
            <a:xfrm>
              <a:off x="4857752" y="3929066"/>
              <a:ext cx="1147119" cy="1080000"/>
            </a:xfrm>
            <a:prstGeom prst="rect">
              <a:avLst/>
            </a:prstGeom>
            <a:noFill/>
            <a:ln w="9525">
              <a:noFill/>
              <a:miter lim="800000"/>
              <a:headEnd/>
              <a:tailEnd/>
            </a:ln>
            <a:effectLst/>
          </p:spPr>
        </p:pic>
        <p:pic>
          <p:nvPicPr>
            <p:cNvPr id="216072" name="Picture 8"/>
            <p:cNvPicPr>
              <a:picLocks noChangeAspect="1" noChangeArrowheads="1"/>
            </p:cNvPicPr>
            <p:nvPr/>
          </p:nvPicPr>
          <p:blipFill>
            <a:blip r:embed="rId6" cstate="print"/>
            <a:srcRect/>
            <a:stretch>
              <a:fillRect/>
            </a:stretch>
          </p:blipFill>
          <p:spPr bwMode="auto">
            <a:xfrm>
              <a:off x="4857752" y="5635148"/>
              <a:ext cx="1109589" cy="1080000"/>
            </a:xfrm>
            <a:prstGeom prst="rect">
              <a:avLst/>
            </a:prstGeom>
            <a:noFill/>
            <a:ln w="9525">
              <a:noFill/>
              <a:miter lim="800000"/>
              <a:headEnd/>
              <a:tailEnd/>
            </a:ln>
            <a:effectLst/>
          </p:spPr>
        </p:pic>
      </p:grpSp>
      <p:sp>
        <p:nvSpPr>
          <p:cNvPr id="24" name="TextBox 23"/>
          <p:cNvSpPr txBox="1"/>
          <p:nvPr/>
        </p:nvSpPr>
        <p:spPr>
          <a:xfrm>
            <a:off x="5157834" y="4604618"/>
            <a:ext cx="357790" cy="369332"/>
          </a:xfrm>
          <a:prstGeom prst="rect">
            <a:avLst/>
          </a:prstGeom>
          <a:noFill/>
        </p:spPr>
        <p:txBody>
          <a:bodyPr wrap="none" rtlCol="0">
            <a:spAutoFit/>
          </a:bodyPr>
          <a:lstStyle/>
          <a:p>
            <a:r>
              <a:rPr lang="en-US" altLang="zh-CN" dirty="0"/>
              <a:t>…</a:t>
            </a:r>
            <a:endParaRPr lang="zh-CN" altLang="en-US" dirty="0"/>
          </a:p>
        </p:txBody>
      </p:sp>
      <p:grpSp>
        <p:nvGrpSpPr>
          <p:cNvPr id="50" name="组合 49"/>
          <p:cNvGrpSpPr/>
          <p:nvPr/>
        </p:nvGrpSpPr>
        <p:grpSpPr>
          <a:xfrm>
            <a:off x="3729674" y="2890106"/>
            <a:ext cx="785818" cy="1073276"/>
            <a:chOff x="3786182" y="3357562"/>
            <a:chExt cx="785818" cy="1073276"/>
          </a:xfrm>
        </p:grpSpPr>
        <p:graphicFrame>
          <p:nvGraphicFramePr>
            <p:cNvPr id="216073" name="Object 9"/>
            <p:cNvGraphicFramePr>
              <a:graphicFrameLocks noChangeAspect="1"/>
            </p:cNvGraphicFramePr>
            <p:nvPr/>
          </p:nvGraphicFramePr>
          <p:xfrm>
            <a:off x="3860524" y="3500438"/>
            <a:ext cx="711476" cy="500066"/>
          </p:xfrm>
          <a:graphic>
            <a:graphicData uri="http://schemas.openxmlformats.org/presentationml/2006/ole">
              <mc:AlternateContent xmlns:mc="http://schemas.openxmlformats.org/markup-compatibility/2006">
                <mc:Choice xmlns:v="urn:schemas-microsoft-com:vml" Requires="v">
                  <p:oleObj spid="_x0000_s13320" name="公式" r:id="rId7" imgW="495300" imgH="342900" progId="Equation.3">
                    <p:embed/>
                  </p:oleObj>
                </mc:Choice>
                <mc:Fallback>
                  <p:oleObj name="公式" r:id="rId7" imgW="495300" imgH="342900" progId="Equation.3">
                    <p:embed/>
                    <p:pic>
                      <p:nvPicPr>
                        <p:cNvPr id="216073"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0524" y="3500438"/>
                          <a:ext cx="711476" cy="5000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左弧形箭头 26"/>
            <p:cNvSpPr/>
            <p:nvPr/>
          </p:nvSpPr>
          <p:spPr>
            <a:xfrm>
              <a:off x="3786182" y="3357562"/>
              <a:ext cx="585506" cy="1073276"/>
            </a:xfrm>
            <a:prstGeom prst="curvedRightArrow">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9" name="组合 48"/>
          <p:cNvGrpSpPr/>
          <p:nvPr/>
        </p:nvGrpSpPr>
        <p:grpSpPr>
          <a:xfrm>
            <a:off x="1840922" y="2247164"/>
            <a:ext cx="1721600" cy="3959584"/>
            <a:chOff x="1907704" y="2714620"/>
            <a:chExt cx="1721600" cy="3959584"/>
          </a:xfrm>
        </p:grpSpPr>
        <p:grpSp>
          <p:nvGrpSpPr>
            <p:cNvPr id="48" name="组合 47"/>
            <p:cNvGrpSpPr/>
            <p:nvPr/>
          </p:nvGrpSpPr>
          <p:grpSpPr>
            <a:xfrm>
              <a:off x="1907704" y="5594204"/>
              <a:ext cx="1721600" cy="1080000"/>
              <a:chOff x="1907704" y="5594204"/>
              <a:chExt cx="1721600" cy="1080000"/>
            </a:xfrm>
          </p:grpSpPr>
          <p:pic>
            <p:nvPicPr>
              <p:cNvPr id="216067" name="Picture 3"/>
              <p:cNvPicPr>
                <a:picLocks noChangeAspect="1" noChangeArrowheads="1"/>
              </p:cNvPicPr>
              <p:nvPr/>
            </p:nvPicPr>
            <p:blipFill>
              <a:blip r:embed="rId9" cstate="print"/>
              <a:srcRect/>
              <a:stretch>
                <a:fillRect/>
              </a:stretch>
            </p:blipFill>
            <p:spPr bwMode="auto">
              <a:xfrm>
                <a:off x="2461079" y="5594204"/>
                <a:ext cx="1168225" cy="1080000"/>
              </a:xfrm>
              <a:prstGeom prst="rect">
                <a:avLst/>
              </a:prstGeom>
              <a:noFill/>
              <a:ln w="9525">
                <a:noFill/>
                <a:miter lim="800000"/>
                <a:headEnd/>
                <a:tailEnd/>
              </a:ln>
              <a:effectLst/>
            </p:spPr>
          </p:pic>
          <p:sp>
            <p:nvSpPr>
              <p:cNvPr id="29" name="TextBox 28"/>
              <p:cNvSpPr txBox="1"/>
              <p:nvPr/>
            </p:nvSpPr>
            <p:spPr>
              <a:xfrm>
                <a:off x="1907704" y="5988626"/>
                <a:ext cx="745717" cy="369332"/>
              </a:xfrm>
              <a:prstGeom prst="rect">
                <a:avLst/>
              </a:prstGeom>
              <a:noFill/>
            </p:spPr>
            <p:txBody>
              <a:bodyPr wrap="none" rtlCol="0">
                <a:spAutoFit/>
              </a:bodyPr>
              <a:lstStyle/>
              <a:p>
                <a:r>
                  <a:rPr lang="en-US" altLang="zh-CN" i="1" dirty="0"/>
                  <a:t>k=r</a:t>
                </a:r>
                <a:r>
                  <a:rPr lang="en-US" altLang="zh-CN" dirty="0"/>
                  <a:t>-1</a:t>
                </a:r>
                <a:endParaRPr lang="zh-CN" altLang="en-US" dirty="0"/>
              </a:p>
            </p:txBody>
          </p:sp>
        </p:grpSp>
        <p:grpSp>
          <p:nvGrpSpPr>
            <p:cNvPr id="47" name="组合 46"/>
            <p:cNvGrpSpPr/>
            <p:nvPr/>
          </p:nvGrpSpPr>
          <p:grpSpPr>
            <a:xfrm>
              <a:off x="1979712" y="3920636"/>
              <a:ext cx="1649592" cy="1080000"/>
              <a:chOff x="1979712" y="3920636"/>
              <a:chExt cx="1649592" cy="1080000"/>
            </a:xfrm>
          </p:grpSpPr>
          <p:pic>
            <p:nvPicPr>
              <p:cNvPr id="216068" name="Picture 4"/>
              <p:cNvPicPr>
                <a:picLocks noChangeAspect="1" noChangeArrowheads="1"/>
              </p:cNvPicPr>
              <p:nvPr/>
            </p:nvPicPr>
            <p:blipFill>
              <a:blip r:embed="rId10" cstate="print"/>
              <a:srcRect/>
              <a:stretch>
                <a:fillRect/>
              </a:stretch>
            </p:blipFill>
            <p:spPr bwMode="auto">
              <a:xfrm>
                <a:off x="2461079" y="3920636"/>
                <a:ext cx="1168225" cy="1080000"/>
              </a:xfrm>
              <a:prstGeom prst="rect">
                <a:avLst/>
              </a:prstGeom>
              <a:noFill/>
              <a:ln w="9525">
                <a:noFill/>
                <a:miter lim="800000"/>
                <a:headEnd/>
                <a:tailEnd/>
              </a:ln>
              <a:effectLst/>
            </p:spPr>
          </p:pic>
          <p:sp>
            <p:nvSpPr>
              <p:cNvPr id="30" name="TextBox 29"/>
              <p:cNvSpPr txBox="1"/>
              <p:nvPr/>
            </p:nvSpPr>
            <p:spPr>
              <a:xfrm>
                <a:off x="1979712" y="4214818"/>
                <a:ext cx="562975" cy="369332"/>
              </a:xfrm>
              <a:prstGeom prst="rect">
                <a:avLst/>
              </a:prstGeom>
              <a:noFill/>
            </p:spPr>
            <p:txBody>
              <a:bodyPr wrap="none" rtlCol="0">
                <a:spAutoFit/>
              </a:bodyPr>
              <a:lstStyle/>
              <a:p>
                <a:r>
                  <a:rPr lang="en-US" altLang="zh-CN" i="1" dirty="0"/>
                  <a:t>k</a:t>
                </a:r>
                <a:r>
                  <a:rPr lang="en-US" altLang="zh-CN" dirty="0"/>
                  <a:t>=1</a:t>
                </a:r>
                <a:endParaRPr lang="zh-CN" altLang="en-US" dirty="0"/>
              </a:p>
            </p:txBody>
          </p:sp>
        </p:grpSp>
        <p:grpSp>
          <p:nvGrpSpPr>
            <p:cNvPr id="46" name="组合 45"/>
            <p:cNvGrpSpPr/>
            <p:nvPr/>
          </p:nvGrpSpPr>
          <p:grpSpPr>
            <a:xfrm>
              <a:off x="1979712" y="2714620"/>
              <a:ext cx="1646550" cy="1080000"/>
              <a:chOff x="1979712" y="2714620"/>
              <a:chExt cx="1646550" cy="1080000"/>
            </a:xfrm>
          </p:grpSpPr>
          <p:pic>
            <p:nvPicPr>
              <p:cNvPr id="216066" name="Picture 2"/>
              <p:cNvPicPr>
                <a:picLocks noChangeAspect="1" noChangeArrowheads="1"/>
              </p:cNvPicPr>
              <p:nvPr/>
            </p:nvPicPr>
            <p:blipFill>
              <a:blip r:embed="rId11" cstate="print"/>
              <a:srcRect/>
              <a:stretch>
                <a:fillRect/>
              </a:stretch>
            </p:blipFill>
            <p:spPr bwMode="auto">
              <a:xfrm>
                <a:off x="2461079" y="2714620"/>
                <a:ext cx="1165183" cy="1080000"/>
              </a:xfrm>
              <a:prstGeom prst="rect">
                <a:avLst/>
              </a:prstGeom>
              <a:noFill/>
              <a:ln w="9525">
                <a:noFill/>
                <a:miter lim="800000"/>
                <a:headEnd/>
                <a:tailEnd/>
              </a:ln>
              <a:effectLst/>
            </p:spPr>
          </p:pic>
          <p:sp>
            <p:nvSpPr>
              <p:cNvPr id="32" name="TextBox 31"/>
              <p:cNvSpPr txBox="1"/>
              <p:nvPr/>
            </p:nvSpPr>
            <p:spPr>
              <a:xfrm>
                <a:off x="1979712" y="3071810"/>
                <a:ext cx="562975" cy="369332"/>
              </a:xfrm>
              <a:prstGeom prst="rect">
                <a:avLst/>
              </a:prstGeom>
              <a:noFill/>
            </p:spPr>
            <p:txBody>
              <a:bodyPr wrap="none" rtlCol="0">
                <a:spAutoFit/>
              </a:bodyPr>
              <a:lstStyle/>
              <a:p>
                <a:r>
                  <a:rPr lang="en-US" altLang="zh-CN" i="1" dirty="0"/>
                  <a:t>k</a:t>
                </a:r>
                <a:r>
                  <a:rPr lang="en-US" altLang="zh-CN" dirty="0"/>
                  <a:t>=0</a:t>
                </a:r>
                <a:endParaRPr lang="zh-CN" altLang="en-US" dirty="0"/>
              </a:p>
            </p:txBody>
          </p:sp>
        </p:grpSp>
      </p:grpSp>
      <p:sp>
        <p:nvSpPr>
          <p:cNvPr id="33" name="左大括号 32"/>
          <p:cNvSpPr/>
          <p:nvPr/>
        </p:nvSpPr>
        <p:spPr>
          <a:xfrm>
            <a:off x="1776572" y="2532916"/>
            <a:ext cx="285752" cy="3429024"/>
          </a:xfrm>
          <a:prstGeom prst="leftBrace">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54" name="组合 53"/>
          <p:cNvGrpSpPr/>
          <p:nvPr/>
        </p:nvGrpSpPr>
        <p:grpSpPr>
          <a:xfrm>
            <a:off x="6944384" y="2390040"/>
            <a:ext cx="2030758" cy="3643338"/>
            <a:chOff x="7000892" y="2714620"/>
            <a:chExt cx="2030758" cy="3857652"/>
          </a:xfrm>
        </p:grpSpPr>
        <p:sp>
          <p:nvSpPr>
            <p:cNvPr id="34" name="双括号 33"/>
            <p:cNvSpPr/>
            <p:nvPr/>
          </p:nvSpPr>
          <p:spPr>
            <a:xfrm>
              <a:off x="7000892" y="2714620"/>
              <a:ext cx="928694" cy="3857652"/>
            </a:xfrm>
            <a:prstGeom prst="bracketPair">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vert="horz" rtlCol="0" anchor="ctr"/>
            <a:lstStyle/>
            <a:p>
              <a:pPr algn="ctr"/>
              <a:r>
                <a:rPr lang="en-US" altLang="zh-CN" i="1" dirty="0"/>
                <a:t>X</a:t>
              </a:r>
              <a:r>
                <a:rPr lang="en-US" altLang="zh-CN" dirty="0"/>
                <a:t>-map</a:t>
              </a:r>
            </a:p>
            <a:p>
              <a:pPr algn="ctr"/>
              <a:endParaRPr lang="en-US" altLang="zh-CN" dirty="0"/>
            </a:p>
            <a:p>
              <a:pPr algn="ctr"/>
              <a:endParaRPr lang="en-US" altLang="zh-CN" dirty="0"/>
            </a:p>
            <a:p>
              <a:pPr algn="ctr"/>
              <a:endParaRPr lang="en-US" altLang="zh-CN" dirty="0"/>
            </a:p>
            <a:p>
              <a:pPr algn="ctr"/>
              <a:endParaRPr lang="en-US" altLang="zh-CN" dirty="0"/>
            </a:p>
            <a:p>
              <a:pPr algn="ctr"/>
              <a:r>
                <a:rPr lang="en-US" altLang="zh-CN" i="1" dirty="0"/>
                <a:t>X</a:t>
              </a:r>
              <a:r>
                <a:rPr lang="en-US" altLang="zh-CN" dirty="0"/>
                <a:t>-map</a:t>
              </a:r>
            </a:p>
            <a:p>
              <a:pPr algn="ctr"/>
              <a:endParaRPr lang="en-US" altLang="zh-CN" dirty="0"/>
            </a:p>
            <a:p>
              <a:pPr algn="ctr"/>
              <a:endParaRPr lang="en-US" altLang="zh-CN" dirty="0"/>
            </a:p>
            <a:p>
              <a:pPr algn="ctr"/>
              <a:endParaRPr lang="en-US" altLang="zh-CN" dirty="0"/>
            </a:p>
            <a:p>
              <a:pPr algn="ctr"/>
              <a:endParaRPr lang="en-US" altLang="zh-CN" dirty="0"/>
            </a:p>
            <a:p>
              <a:pPr algn="ctr"/>
              <a:endParaRPr lang="en-US" altLang="zh-CN" dirty="0"/>
            </a:p>
            <a:p>
              <a:pPr algn="ctr"/>
              <a:r>
                <a:rPr lang="en-US" altLang="zh-CN" i="1" dirty="0"/>
                <a:t>X</a:t>
              </a:r>
              <a:r>
                <a:rPr lang="en-US" altLang="zh-CN" dirty="0"/>
                <a:t>-map</a:t>
              </a:r>
            </a:p>
          </p:txBody>
        </p:sp>
        <p:sp>
          <p:nvSpPr>
            <p:cNvPr id="37" name="双括号 36"/>
            <p:cNvSpPr/>
            <p:nvPr/>
          </p:nvSpPr>
          <p:spPr>
            <a:xfrm>
              <a:off x="8102956" y="2714620"/>
              <a:ext cx="928694" cy="3857652"/>
            </a:xfrm>
            <a:prstGeom prst="bracketPair">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vert="horz" rtlCol="0" anchor="ctr"/>
            <a:lstStyle/>
            <a:p>
              <a:pPr algn="ctr"/>
              <a:r>
                <a:rPr lang="en-US" altLang="zh-CN" i="1" dirty="0"/>
                <a:t>Y</a:t>
              </a:r>
              <a:r>
                <a:rPr lang="en-US" altLang="zh-CN" dirty="0"/>
                <a:t>-map</a:t>
              </a:r>
            </a:p>
            <a:p>
              <a:pPr algn="ctr"/>
              <a:endParaRPr lang="en-US" altLang="zh-CN" dirty="0"/>
            </a:p>
            <a:p>
              <a:pPr algn="ctr"/>
              <a:endParaRPr lang="en-US" altLang="zh-CN" dirty="0"/>
            </a:p>
            <a:p>
              <a:pPr algn="ctr"/>
              <a:endParaRPr lang="en-US" altLang="zh-CN" dirty="0"/>
            </a:p>
            <a:p>
              <a:pPr algn="ctr"/>
              <a:endParaRPr lang="en-US" altLang="zh-CN" dirty="0"/>
            </a:p>
            <a:p>
              <a:pPr algn="ctr"/>
              <a:r>
                <a:rPr lang="en-US" altLang="zh-CN" i="1" dirty="0"/>
                <a:t>Y</a:t>
              </a:r>
              <a:r>
                <a:rPr lang="en-US" altLang="zh-CN" dirty="0"/>
                <a:t>-map</a:t>
              </a:r>
            </a:p>
            <a:p>
              <a:pPr algn="ctr"/>
              <a:endParaRPr lang="en-US" altLang="zh-CN" dirty="0"/>
            </a:p>
            <a:p>
              <a:pPr algn="ctr"/>
              <a:endParaRPr lang="en-US" altLang="zh-CN" dirty="0"/>
            </a:p>
            <a:p>
              <a:pPr algn="ctr"/>
              <a:endParaRPr lang="en-US" altLang="zh-CN" dirty="0"/>
            </a:p>
            <a:p>
              <a:pPr algn="ctr"/>
              <a:endParaRPr lang="en-US" altLang="zh-CN" dirty="0"/>
            </a:p>
            <a:p>
              <a:pPr algn="ctr"/>
              <a:endParaRPr lang="en-US" altLang="zh-CN" dirty="0"/>
            </a:p>
            <a:p>
              <a:pPr algn="ctr"/>
              <a:r>
                <a:rPr lang="en-US" altLang="zh-CN" i="1" dirty="0"/>
                <a:t>Y</a:t>
              </a:r>
              <a:r>
                <a:rPr lang="en-US" altLang="zh-CN" dirty="0"/>
                <a:t>-map</a:t>
              </a:r>
            </a:p>
          </p:txBody>
        </p:sp>
      </p:grpSp>
      <p:grpSp>
        <p:nvGrpSpPr>
          <p:cNvPr id="51" name="组合 50"/>
          <p:cNvGrpSpPr/>
          <p:nvPr/>
        </p:nvGrpSpPr>
        <p:grpSpPr>
          <a:xfrm>
            <a:off x="3801112" y="2675792"/>
            <a:ext cx="785818" cy="3143272"/>
            <a:chOff x="3857620" y="3143248"/>
            <a:chExt cx="785818" cy="3143272"/>
          </a:xfrm>
        </p:grpSpPr>
        <p:sp>
          <p:nvSpPr>
            <p:cNvPr id="20" name="右箭头 19"/>
            <p:cNvSpPr/>
            <p:nvPr/>
          </p:nvSpPr>
          <p:spPr>
            <a:xfrm>
              <a:off x="3871622" y="3143248"/>
              <a:ext cx="771816" cy="285752"/>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sp>
          <p:nvSpPr>
            <p:cNvPr id="41" name="右箭头 40"/>
            <p:cNvSpPr/>
            <p:nvPr/>
          </p:nvSpPr>
          <p:spPr>
            <a:xfrm>
              <a:off x="3857620" y="4357694"/>
              <a:ext cx="771816" cy="285752"/>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sp>
          <p:nvSpPr>
            <p:cNvPr id="42" name="右箭头 41"/>
            <p:cNvSpPr/>
            <p:nvPr/>
          </p:nvSpPr>
          <p:spPr>
            <a:xfrm>
              <a:off x="3857620" y="6000768"/>
              <a:ext cx="771816" cy="285752"/>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grpSp>
      <p:grpSp>
        <p:nvGrpSpPr>
          <p:cNvPr id="53" name="组合 52"/>
          <p:cNvGrpSpPr/>
          <p:nvPr/>
        </p:nvGrpSpPr>
        <p:grpSpPr>
          <a:xfrm>
            <a:off x="6042986" y="2675792"/>
            <a:ext cx="785818" cy="3143272"/>
            <a:chOff x="6143636" y="3143248"/>
            <a:chExt cx="785818" cy="3143272"/>
          </a:xfrm>
        </p:grpSpPr>
        <p:sp>
          <p:nvSpPr>
            <p:cNvPr id="43" name="右箭头 42"/>
            <p:cNvSpPr/>
            <p:nvPr/>
          </p:nvSpPr>
          <p:spPr>
            <a:xfrm>
              <a:off x="6157638" y="3143248"/>
              <a:ext cx="771816" cy="285752"/>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sp>
          <p:nvSpPr>
            <p:cNvPr id="44" name="右箭头 43"/>
            <p:cNvSpPr/>
            <p:nvPr/>
          </p:nvSpPr>
          <p:spPr>
            <a:xfrm>
              <a:off x="6143636" y="4357694"/>
              <a:ext cx="771816" cy="285752"/>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sp>
          <p:nvSpPr>
            <p:cNvPr id="45" name="右箭头 44"/>
            <p:cNvSpPr/>
            <p:nvPr/>
          </p:nvSpPr>
          <p:spPr>
            <a:xfrm>
              <a:off x="6143636" y="6000768"/>
              <a:ext cx="771816" cy="285752"/>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grpSp>
      <p:sp>
        <p:nvSpPr>
          <p:cNvPr id="55" name="矩形 54"/>
          <p:cNvSpPr/>
          <p:nvPr/>
        </p:nvSpPr>
        <p:spPr>
          <a:xfrm>
            <a:off x="217773" y="6396335"/>
            <a:ext cx="8708454" cy="461665"/>
          </a:xfrm>
          <a:prstGeom prst="rect">
            <a:avLst/>
          </a:prstGeom>
        </p:spPr>
        <p:txBody>
          <a:bodyPr wrap="square">
            <a:spAutoFit/>
          </a:bodyPr>
          <a:lstStyle/>
          <a:p>
            <a:pPr marL="285750" indent="-285750">
              <a:buFont typeface="Arial" panose="020B0604020202020204" pitchFamily="34" charset="0"/>
              <a:buChar char="•"/>
            </a:pPr>
            <a:r>
              <a:rPr lang="en-GB" altLang="zh-CN" sz="1200" dirty="0">
                <a:solidFill>
                  <a:srgbClr val="000000"/>
                </a:solidFill>
              </a:rPr>
              <a:t>Wengang Zhou, Yijuan Lu, </a:t>
            </a:r>
            <a:r>
              <a:rPr lang="en-GB" altLang="zh-CN" sz="1200" dirty="0" err="1">
                <a:solidFill>
                  <a:srgbClr val="000000"/>
                </a:solidFill>
              </a:rPr>
              <a:t>Houqiang</a:t>
            </a:r>
            <a:r>
              <a:rPr lang="en-GB" altLang="zh-CN" sz="1200" dirty="0">
                <a:solidFill>
                  <a:srgbClr val="000000"/>
                </a:solidFill>
              </a:rPr>
              <a:t> Li, Y. Song, and Qi Tian, "Spatial coding for large scale partial-duplicate web image search," </a:t>
            </a:r>
            <a:r>
              <a:rPr lang="en-GB" altLang="zh-CN" sz="1200" i="1" dirty="0">
                <a:solidFill>
                  <a:srgbClr val="000000"/>
                </a:solidFill>
              </a:rPr>
              <a:t>ACM International Conference on Multimedia </a:t>
            </a:r>
            <a:r>
              <a:rPr lang="en-GB" altLang="zh-CN" sz="1200" dirty="0">
                <a:solidFill>
                  <a:srgbClr val="000000"/>
                </a:solidFill>
              </a:rPr>
              <a:t>(</a:t>
            </a:r>
            <a:r>
              <a:rPr lang="en-GB" altLang="zh-CN" sz="1200" i="1" dirty="0">
                <a:solidFill>
                  <a:srgbClr val="000000"/>
                </a:solidFill>
              </a:rPr>
              <a:t>MM</a:t>
            </a:r>
            <a:r>
              <a:rPr lang="en-GB" altLang="zh-CN" sz="1200" dirty="0">
                <a:solidFill>
                  <a:srgbClr val="000000"/>
                </a:solidFill>
              </a:rPr>
              <a:t>), pp.131-140, 2010.</a:t>
            </a:r>
            <a:endParaRPr lang="zh-CN" altLang="en-US" sz="1200" dirty="0"/>
          </a:p>
        </p:txBody>
      </p:sp>
    </p:spTree>
    <p:extLst>
      <p:ext uri="{BB962C8B-B14F-4D97-AF65-F5344CB8AC3E}">
        <p14:creationId xmlns:p14="http://schemas.microsoft.com/office/powerpoint/2010/main" val="23921749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9"/>
                                        </p:tgtEl>
                                        <p:attrNameLst>
                                          <p:attrName>style.visibility</p:attrName>
                                        </p:attrNameLst>
                                      </p:cBhvr>
                                      <p:to>
                                        <p:strVal val="visible"/>
                                      </p:to>
                                    </p:set>
                                  </p:childTnLst>
                                </p:cTn>
                              </p:par>
                              <p:par>
                                <p:cTn id="10" presetID="4"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in)">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par>
                          <p:cTn id="17" fill="hold">
                            <p:stCondLst>
                              <p:cond delay="0"/>
                            </p:stCondLst>
                            <p:childTnLst>
                              <p:par>
                                <p:cTn id="18" presetID="4" presetClass="entr" presetSubtype="16" fill="hold" nodeType="after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box(in)">
                                      <p:cBhvr>
                                        <p:cTn id="20" dur="10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box(in)">
                                      <p:cBhvr>
                                        <p:cTn id="25" dur="1000"/>
                                        <p:tgtEl>
                                          <p:spTgt spid="51"/>
                                        </p:tgtEl>
                                      </p:cBhvr>
                                    </p:animEffect>
                                  </p:childTnLst>
                                </p:cTn>
                              </p:par>
                            </p:childTnLst>
                          </p:cTn>
                        </p:par>
                        <p:par>
                          <p:cTn id="26" fill="hold">
                            <p:stCondLst>
                              <p:cond delay="1000"/>
                            </p:stCondLst>
                            <p:childTnLst>
                              <p:par>
                                <p:cTn id="27" presetID="4" presetClass="entr" presetSubtype="16" fill="hold" nodeType="after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box(in)">
                                      <p:cBhvr>
                                        <p:cTn id="29" dur="1000"/>
                                        <p:tgtEl>
                                          <p:spTgt spid="52"/>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ox(in)">
                                      <p:cBhvr>
                                        <p:cTn id="32" dur="1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box(in)">
                                      <p:cBhvr>
                                        <p:cTn id="37" dur="1000"/>
                                        <p:tgtEl>
                                          <p:spTgt spid="53"/>
                                        </p:tgtEl>
                                      </p:cBhvr>
                                    </p:animEffect>
                                  </p:childTnLst>
                                </p:cTn>
                              </p:par>
                            </p:childTnLst>
                          </p:cTn>
                        </p:par>
                        <p:par>
                          <p:cTn id="38" fill="hold">
                            <p:stCondLst>
                              <p:cond delay="1000"/>
                            </p:stCondLst>
                            <p:childTnLst>
                              <p:par>
                                <p:cTn id="39" presetID="4" presetClass="entr" presetSubtype="16" fill="hold" nodeType="after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box(in)">
                                      <p:cBhvr>
                                        <p:cTn id="41" dur="1000"/>
                                        <p:tgtEl>
                                          <p:spTgt spid="54"/>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33"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局部特征匹配的空间校验</a:t>
            </a:r>
          </a:p>
        </p:txBody>
      </p:sp>
      <p:sp>
        <p:nvSpPr>
          <p:cNvPr id="3" name="内容占位符 2"/>
          <p:cNvSpPr>
            <a:spLocks noGrp="1"/>
          </p:cNvSpPr>
          <p:nvPr>
            <p:ph idx="1"/>
          </p:nvPr>
        </p:nvSpPr>
        <p:spPr/>
        <p:txBody>
          <a:bodyPr/>
          <a:lstStyle/>
          <a:p>
            <a:r>
              <a:rPr lang="zh-CN" altLang="en-US" dirty="0"/>
              <a:t>基于空间矩阵</a:t>
            </a:r>
            <a:r>
              <a:rPr lang="en-US" altLang="zh-CN" dirty="0"/>
              <a:t>GX</a:t>
            </a:r>
            <a:r>
              <a:rPr lang="zh-CN" altLang="en-US" dirty="0"/>
              <a:t>和</a:t>
            </a:r>
            <a:r>
              <a:rPr lang="en-US" altLang="zh-CN" dirty="0"/>
              <a:t>GY</a:t>
            </a:r>
            <a:r>
              <a:rPr lang="zh-CN" altLang="en-US" dirty="0"/>
              <a:t>的验证</a:t>
            </a:r>
          </a:p>
          <a:p>
            <a:pPr lvl="1"/>
            <a:r>
              <a:rPr lang="zh-CN" altLang="en-US" dirty="0"/>
              <a:t>将匹配特征对的空间矩阵进行对比</a:t>
            </a:r>
          </a:p>
          <a:p>
            <a:pPr lvl="1"/>
            <a:endParaRPr lang="zh-CN" altLang="en-US" dirty="0"/>
          </a:p>
          <a:p>
            <a:pPr lvl="1"/>
            <a:endParaRPr lang="zh-CN" altLang="en-US" dirty="0"/>
          </a:p>
          <a:p>
            <a:pPr lvl="1"/>
            <a:endParaRPr lang="zh-CN" altLang="en-US" dirty="0"/>
          </a:p>
          <a:p>
            <a:pPr marL="0" lvl="2" indent="0">
              <a:buNone/>
            </a:pPr>
            <a:r>
              <a:rPr lang="en-US" altLang="zh-CN" sz="2000" i="1" dirty="0">
                <a:sym typeface="+mn-ea"/>
              </a:rPr>
              <a:t>     k=0, …, r-1</a:t>
            </a:r>
            <a:r>
              <a:rPr lang="en-US" altLang="zh-CN" sz="2000" dirty="0">
                <a:sym typeface="+mn-ea"/>
              </a:rPr>
              <a:t>;  </a:t>
            </a:r>
            <a:r>
              <a:rPr lang="en-US" altLang="zh-CN" sz="2000" i="1" dirty="0" err="1">
                <a:sym typeface="+mn-ea"/>
              </a:rPr>
              <a:t>i</a:t>
            </a:r>
            <a:r>
              <a:rPr lang="en-US" altLang="zh-CN" sz="2000" i="1" dirty="0">
                <a:sym typeface="+mn-ea"/>
              </a:rPr>
              <a:t>, j=1, …, N</a:t>
            </a:r>
            <a:r>
              <a:rPr lang="en-US" altLang="zh-CN" sz="2000" dirty="0">
                <a:sym typeface="+mn-ea"/>
              </a:rPr>
              <a:t>;  </a:t>
            </a:r>
            <a:r>
              <a:rPr lang="en-US" altLang="zh-CN" sz="2000" i="1" dirty="0">
                <a:sym typeface="+mn-ea"/>
              </a:rPr>
              <a:t>N</a:t>
            </a:r>
            <a:r>
              <a:rPr lang="en-US" altLang="zh-CN" sz="2000" dirty="0">
                <a:sym typeface="+mn-ea"/>
              </a:rPr>
              <a:t>: </a:t>
            </a:r>
            <a:r>
              <a:rPr lang="zh-CN" altLang="en-US" sz="2000" dirty="0">
                <a:sym typeface="+mn-ea"/>
              </a:rPr>
              <a:t>匹配特征对的数量</a:t>
            </a:r>
            <a:endParaRPr lang="en-US" altLang="zh-CN" sz="2000" dirty="0">
              <a:sym typeface="+mn-ea"/>
            </a:endParaRPr>
          </a:p>
          <a:p>
            <a:pPr marL="0" lvl="2" indent="0">
              <a:buNone/>
            </a:pPr>
            <a:endParaRPr lang="en-US" altLang="zh-CN" sz="2000" dirty="0"/>
          </a:p>
          <a:p>
            <a:pPr lvl="1"/>
            <a:r>
              <a:rPr lang="zh-CN" altLang="en-US" dirty="0"/>
              <a:t>迭代地</a:t>
            </a:r>
            <a:r>
              <a:rPr lang="zh-CN" altLang="en-US" b="1" dirty="0">
                <a:solidFill>
                  <a:srgbClr val="0070C0"/>
                </a:solidFill>
              </a:rPr>
              <a:t>查找</a:t>
            </a:r>
            <a:r>
              <a:rPr lang="zh-CN" altLang="en-US" dirty="0"/>
              <a:t>和</a:t>
            </a:r>
            <a:r>
              <a:rPr lang="zh-CN" altLang="en-US" b="1" dirty="0">
                <a:solidFill>
                  <a:srgbClr val="0070C0"/>
                </a:solidFill>
              </a:rPr>
              <a:t>删除</a:t>
            </a:r>
            <a:r>
              <a:rPr lang="zh-CN" altLang="en-US" dirty="0"/>
              <a:t>最不一致的匹配对</a:t>
            </a:r>
          </a:p>
        </p:txBody>
      </p:sp>
      <p:graphicFrame>
        <p:nvGraphicFramePr>
          <p:cNvPr id="54273" name="Object 1"/>
          <p:cNvGraphicFramePr>
            <a:graphicFrameLocks noChangeAspect="1"/>
          </p:cNvGraphicFramePr>
          <p:nvPr/>
        </p:nvGraphicFramePr>
        <p:xfrm>
          <a:off x="777240" y="2210687"/>
          <a:ext cx="4252913" cy="903288"/>
        </p:xfrm>
        <a:graphic>
          <a:graphicData uri="http://schemas.openxmlformats.org/presentationml/2006/ole">
            <mc:AlternateContent xmlns:mc="http://schemas.openxmlformats.org/markup-compatibility/2006">
              <mc:Choice xmlns:v="urn:schemas-microsoft-com:vml" Requires="v">
                <p:oleObj spid="_x0000_s14368" name="Equation" r:id="rId3" imgW="2006600" imgH="419100" progId="Equation.DSMT4">
                  <p:embed/>
                </p:oleObj>
              </mc:Choice>
              <mc:Fallback>
                <p:oleObj name="Equation" r:id="rId3" imgW="2006600" imgH="419100" progId="Equation.DSMT4">
                  <p:embed/>
                  <p:pic>
                    <p:nvPicPr>
                      <p:cNvPr id="54273"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 y="2210687"/>
                        <a:ext cx="4252913" cy="903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TextBox 25"/>
          <p:cNvSpPr txBox="1"/>
          <p:nvPr/>
        </p:nvSpPr>
        <p:spPr>
          <a:xfrm>
            <a:off x="5026134" y="2249432"/>
            <a:ext cx="3188970" cy="760730"/>
          </a:xfrm>
          <a:prstGeom prst="rect">
            <a:avLst/>
          </a:prstGeom>
          <a:noFill/>
        </p:spPr>
        <p:txBody>
          <a:bodyPr wrap="none" rtlCol="0">
            <a:spAutoFit/>
          </a:bodyPr>
          <a:lstStyle/>
          <a:p>
            <a:pPr>
              <a:spcAft>
                <a:spcPts val="900"/>
              </a:spcAft>
            </a:pPr>
            <a:r>
              <a:rPr lang="en-US" i="1" dirty="0" err="1"/>
              <a:t>V</a:t>
            </a:r>
            <a:r>
              <a:rPr lang="en-US" i="1" baseline="-25000" dirty="0" err="1"/>
              <a:t>x</a:t>
            </a:r>
            <a:r>
              <a:rPr lang="en-US" dirty="0"/>
              <a:t>: </a:t>
            </a:r>
            <a:r>
              <a:rPr lang="zh-CN" altLang="en-US" dirty="0"/>
              <a:t>空间矩阵</a:t>
            </a:r>
            <a:r>
              <a:rPr lang="en-US" altLang="zh-CN" dirty="0"/>
              <a:t>X</a:t>
            </a:r>
            <a:r>
              <a:rPr lang="zh-CN" altLang="en-US" dirty="0"/>
              <a:t>中不一致的程度</a:t>
            </a:r>
            <a:endParaRPr lang="en-US" dirty="0"/>
          </a:p>
          <a:p>
            <a:r>
              <a:rPr lang="en-US" i="1" dirty="0" err="1"/>
              <a:t>V</a:t>
            </a:r>
            <a:r>
              <a:rPr lang="en-US" i="1" baseline="-25000" dirty="0" err="1"/>
              <a:t>y</a:t>
            </a:r>
            <a:r>
              <a:rPr lang="en-US" dirty="0"/>
              <a:t>: </a:t>
            </a:r>
            <a:r>
              <a:rPr lang="zh-CN" altLang="en-US" dirty="0"/>
              <a:t>空间矩阵</a:t>
            </a:r>
            <a:r>
              <a:rPr lang="en-US" altLang="zh-CN" dirty="0"/>
              <a:t>Y</a:t>
            </a:r>
            <a:r>
              <a:rPr lang="zh-CN" altLang="en-US" dirty="0"/>
              <a:t>中不一致的程度</a:t>
            </a:r>
          </a:p>
        </p:txBody>
      </p:sp>
      <p:graphicFrame>
        <p:nvGraphicFramePr>
          <p:cNvPr id="4" name="Object 15"/>
          <p:cNvGraphicFramePr>
            <a:graphicFrameLocks noChangeAspect="1"/>
          </p:cNvGraphicFramePr>
          <p:nvPr/>
        </p:nvGraphicFramePr>
        <p:xfrm>
          <a:off x="1460500" y="4491038"/>
          <a:ext cx="2886075" cy="904875"/>
        </p:xfrm>
        <a:graphic>
          <a:graphicData uri="http://schemas.openxmlformats.org/presentationml/2006/ole">
            <mc:AlternateContent xmlns:mc="http://schemas.openxmlformats.org/markup-compatibility/2006">
              <mc:Choice xmlns:v="urn:schemas-microsoft-com:vml" Requires="v">
                <p:oleObj spid="_x0000_s14369" name="公式" r:id="rId5" imgW="1422400" imgH="444500" progId="Equation.3">
                  <p:embed/>
                </p:oleObj>
              </mc:Choice>
              <mc:Fallback>
                <p:oleObj name="公式" r:id="rId5" imgW="1422400" imgH="444500" progId="Equation.3">
                  <p:embed/>
                  <p:pic>
                    <p:nvPicPr>
                      <p:cNvPr id="4"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0500" y="4491038"/>
                        <a:ext cx="2886075" cy="904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60" name="Object 16"/>
          <p:cNvGraphicFramePr>
            <a:graphicFrameLocks noChangeAspect="1"/>
          </p:cNvGraphicFramePr>
          <p:nvPr/>
        </p:nvGraphicFramePr>
        <p:xfrm>
          <a:off x="1454785" y="5309487"/>
          <a:ext cx="2828925" cy="877888"/>
        </p:xfrm>
        <a:graphic>
          <a:graphicData uri="http://schemas.openxmlformats.org/presentationml/2006/ole">
            <mc:AlternateContent xmlns:mc="http://schemas.openxmlformats.org/markup-compatibility/2006">
              <mc:Choice xmlns:v="urn:schemas-microsoft-com:vml" Requires="v">
                <p:oleObj spid="_x0000_s14370" name="Equation" r:id="rId7" imgW="1435100" imgH="444500" progId="Equation.3">
                  <p:embed/>
                </p:oleObj>
              </mc:Choice>
              <mc:Fallback>
                <p:oleObj name="Equation" r:id="rId7" imgW="1435100" imgH="444500" progId="Equation.3">
                  <p:embed/>
                  <p:pic>
                    <p:nvPicPr>
                      <p:cNvPr id="6160"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4785" y="5309487"/>
                        <a:ext cx="2828925" cy="877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61" name="Object 17"/>
          <p:cNvGraphicFramePr>
            <a:graphicFrameLocks noChangeAspect="1"/>
          </p:cNvGraphicFramePr>
          <p:nvPr/>
        </p:nvGraphicFramePr>
        <p:xfrm>
          <a:off x="4796477" y="4614546"/>
          <a:ext cx="2071702" cy="577565"/>
        </p:xfrm>
        <a:graphic>
          <a:graphicData uri="http://schemas.openxmlformats.org/presentationml/2006/ole">
            <mc:AlternateContent xmlns:mc="http://schemas.openxmlformats.org/markup-compatibility/2006">
              <mc:Choice xmlns:v="urn:schemas-microsoft-com:vml" Requires="v">
                <p:oleObj spid="_x0000_s14371" name="公式" r:id="rId9" imgW="989965" imgH="279400" progId="Equation.3">
                  <p:embed/>
                </p:oleObj>
              </mc:Choice>
              <mc:Fallback>
                <p:oleObj name="公式" r:id="rId9" imgW="989965" imgH="279400" progId="Equation.3">
                  <p:embed/>
                  <p:pic>
                    <p:nvPicPr>
                      <p:cNvPr id="6161" name="Object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96477" y="4614546"/>
                        <a:ext cx="2071702" cy="5775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62" name="Object 18"/>
          <p:cNvGraphicFramePr>
            <a:graphicFrameLocks noChangeAspect="1"/>
          </p:cNvGraphicFramePr>
          <p:nvPr/>
        </p:nvGraphicFramePr>
        <p:xfrm>
          <a:off x="4796477" y="5469555"/>
          <a:ext cx="2143163" cy="586652"/>
        </p:xfrm>
        <a:graphic>
          <a:graphicData uri="http://schemas.openxmlformats.org/presentationml/2006/ole">
            <mc:AlternateContent xmlns:mc="http://schemas.openxmlformats.org/markup-compatibility/2006">
              <mc:Choice xmlns:v="urn:schemas-microsoft-com:vml" Requires="v">
                <p:oleObj spid="_x0000_s14372" name="公式" r:id="rId11" imgW="1054100" imgH="292100" progId="Equation.3">
                  <p:embed/>
                </p:oleObj>
              </mc:Choice>
              <mc:Fallback>
                <p:oleObj name="公式" r:id="rId11" imgW="1054100" imgH="292100" progId="Equation.3">
                  <p:embed/>
                  <p:pic>
                    <p:nvPicPr>
                      <p:cNvPr id="6162" name="Object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96477" y="5469555"/>
                        <a:ext cx="2143163" cy="5866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Curved Left Arrow 22"/>
          <p:cNvSpPr/>
          <p:nvPr/>
        </p:nvSpPr>
        <p:spPr>
          <a:xfrm>
            <a:off x="6961847" y="4904079"/>
            <a:ext cx="360040" cy="79208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urved Left Arrow 24"/>
          <p:cNvSpPr/>
          <p:nvPr/>
        </p:nvSpPr>
        <p:spPr>
          <a:xfrm rot="10800000">
            <a:off x="4441567" y="4976086"/>
            <a:ext cx="360040" cy="79208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7459206" y="4903328"/>
            <a:ext cx="1511795" cy="738664"/>
          </a:xfrm>
          <a:prstGeom prst="rect">
            <a:avLst/>
          </a:prstGeom>
          <a:noFill/>
        </p:spPr>
        <p:txBody>
          <a:bodyPr wrap="square" rtlCol="0">
            <a:spAutoFit/>
          </a:bodyPr>
          <a:lstStyle/>
          <a:p>
            <a:pPr algn="ctr"/>
            <a:r>
              <a:rPr lang="zh-CN" altLang="en-US" sz="1400" dirty="0"/>
              <a:t>找到</a:t>
            </a:r>
            <a:r>
              <a:rPr lang="en-US" sz="1400" dirty="0"/>
              <a:t> </a:t>
            </a:r>
            <a:r>
              <a:rPr lang="en-US" sz="1400" i="1" dirty="0" err="1"/>
              <a:t>i</a:t>
            </a:r>
            <a:r>
              <a:rPr lang="en-US" sz="1400" dirty="0"/>
              <a:t>*</a:t>
            </a:r>
            <a:r>
              <a:rPr lang="en-US" altLang="zh-CN" sz="1400" dirty="0"/>
              <a:t>/</a:t>
            </a:r>
            <a:r>
              <a:rPr lang="en-US" altLang="zh-CN" sz="1400" i="1" dirty="0"/>
              <a:t> j</a:t>
            </a:r>
            <a:r>
              <a:rPr lang="en-US" altLang="zh-CN" sz="1400" dirty="0"/>
              <a:t>*</a:t>
            </a:r>
            <a:r>
              <a:rPr lang="en-US" sz="1400" dirty="0"/>
              <a:t> </a:t>
            </a:r>
            <a:r>
              <a:rPr lang="zh-CN" altLang="en-US" sz="1400" dirty="0"/>
              <a:t>，并从</a:t>
            </a:r>
            <a:r>
              <a:rPr lang="en-US" altLang="zh-CN" sz="1400" i="1" dirty="0" err="1"/>
              <a:t>V</a:t>
            </a:r>
            <a:r>
              <a:rPr lang="en-US" altLang="zh-CN" sz="1400" i="1" baseline="-25000" dirty="0" err="1"/>
              <a:t>x</a:t>
            </a:r>
            <a:r>
              <a:rPr lang="en-US" altLang="zh-CN" sz="1400" i="1" baseline="-25000" dirty="0"/>
              <a:t>  </a:t>
            </a:r>
            <a:r>
              <a:rPr lang="zh-CN" altLang="en-US" sz="1400" dirty="0"/>
              <a:t>和</a:t>
            </a:r>
            <a:r>
              <a:rPr lang="en-US" altLang="zh-CN" sz="1400" dirty="0"/>
              <a:t> </a:t>
            </a:r>
            <a:r>
              <a:rPr lang="en-US" altLang="zh-CN" sz="1400" i="1" dirty="0" err="1"/>
              <a:t>V</a:t>
            </a:r>
            <a:r>
              <a:rPr lang="en-US" altLang="zh-CN" sz="1400" i="1" baseline="-25000" dirty="0" err="1"/>
              <a:t>y</a:t>
            </a:r>
            <a:r>
              <a:rPr lang="en-US" altLang="zh-CN" sz="1400" i="1" baseline="-25000" dirty="0"/>
              <a:t> </a:t>
            </a:r>
            <a:r>
              <a:rPr lang="zh-CN" altLang="en-US" sz="1400" dirty="0"/>
              <a:t>中删除对应的行和列</a:t>
            </a:r>
            <a:endParaRPr lang="en-US" sz="1400" dirty="0"/>
          </a:p>
        </p:txBody>
      </p:sp>
    </p:spTree>
    <p:extLst>
      <p:ext uri="{BB962C8B-B14F-4D97-AF65-F5344CB8AC3E}">
        <p14:creationId xmlns:p14="http://schemas.microsoft.com/office/powerpoint/2010/main" val="2241779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5" grpId="0" bldLvl="0" animBg="1"/>
      <p:bldP spid="2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局部匹配的空间校验实例</a:t>
            </a:r>
          </a:p>
        </p:txBody>
      </p:sp>
      <p:pic>
        <p:nvPicPr>
          <p:cNvPr id="35842" name="图片 107"/>
          <p:cNvPicPr>
            <a:picLocks noChangeAspect="1" noChangeArrowheads="1"/>
          </p:cNvPicPr>
          <p:nvPr/>
        </p:nvPicPr>
        <p:blipFill>
          <a:blip r:embed="rId3" cstate="print"/>
          <a:srcRect l="9785" t="5943" r="10306" b="11539"/>
          <a:stretch>
            <a:fillRect/>
          </a:stretch>
        </p:blipFill>
        <p:spPr bwMode="auto">
          <a:xfrm>
            <a:off x="146041" y="4293168"/>
            <a:ext cx="2880000" cy="1803571"/>
          </a:xfrm>
          <a:prstGeom prst="rect">
            <a:avLst/>
          </a:prstGeom>
          <a:noFill/>
          <a:ln w="9525">
            <a:noFill/>
            <a:miter lim="800000"/>
            <a:headEnd/>
            <a:tailEnd/>
          </a:ln>
        </p:spPr>
      </p:pic>
      <p:pic>
        <p:nvPicPr>
          <p:cNvPr id="35843" name="图片 109"/>
          <p:cNvPicPr>
            <a:picLocks noChangeAspect="1" noChangeArrowheads="1"/>
          </p:cNvPicPr>
          <p:nvPr/>
        </p:nvPicPr>
        <p:blipFill>
          <a:blip r:embed="rId4" cstate="print"/>
          <a:srcRect l="9999" t="5943" r="10213" b="11539"/>
          <a:stretch>
            <a:fillRect/>
          </a:stretch>
        </p:blipFill>
        <p:spPr bwMode="auto">
          <a:xfrm>
            <a:off x="3120760" y="4293168"/>
            <a:ext cx="2880000" cy="1816273"/>
          </a:xfrm>
          <a:prstGeom prst="rect">
            <a:avLst/>
          </a:prstGeom>
          <a:noFill/>
          <a:ln w="9525">
            <a:noFill/>
            <a:miter lim="800000"/>
            <a:headEnd/>
            <a:tailEnd/>
          </a:ln>
        </p:spPr>
      </p:pic>
      <p:pic>
        <p:nvPicPr>
          <p:cNvPr id="35844" name="图片 108"/>
          <p:cNvPicPr>
            <a:picLocks noChangeAspect="1" noChangeArrowheads="1"/>
          </p:cNvPicPr>
          <p:nvPr/>
        </p:nvPicPr>
        <p:blipFill>
          <a:blip r:embed="rId5" cstate="print"/>
          <a:srcRect l="9787" t="5594" r="10213" b="11189"/>
          <a:stretch>
            <a:fillRect/>
          </a:stretch>
        </p:blipFill>
        <p:spPr bwMode="auto">
          <a:xfrm>
            <a:off x="6102692" y="4306816"/>
            <a:ext cx="2880000" cy="1828974"/>
          </a:xfrm>
          <a:prstGeom prst="rect">
            <a:avLst/>
          </a:prstGeom>
          <a:noFill/>
          <a:ln w="9525">
            <a:noFill/>
            <a:miter lim="800000"/>
            <a:headEnd/>
            <a:tailEnd/>
          </a:ln>
        </p:spPr>
      </p:pic>
      <p:pic>
        <p:nvPicPr>
          <p:cNvPr id="6" name="图片 57"/>
          <p:cNvPicPr>
            <a:picLocks noChangeAspect="1" noChangeArrowheads="1"/>
          </p:cNvPicPr>
          <p:nvPr/>
        </p:nvPicPr>
        <p:blipFill>
          <a:blip r:embed="rId6" cstate="print"/>
          <a:srcRect l="11684" t="6221" r="12898" b="3760"/>
          <a:stretch>
            <a:fillRect/>
          </a:stretch>
        </p:blipFill>
        <p:spPr bwMode="auto">
          <a:xfrm>
            <a:off x="146042" y="1909450"/>
            <a:ext cx="2880000" cy="1742415"/>
          </a:xfrm>
          <a:prstGeom prst="rect">
            <a:avLst/>
          </a:prstGeom>
          <a:noFill/>
          <a:ln w="9525">
            <a:noFill/>
            <a:miter lim="800000"/>
            <a:headEnd/>
            <a:tailEnd/>
          </a:ln>
        </p:spPr>
      </p:pic>
      <p:pic>
        <p:nvPicPr>
          <p:cNvPr id="7" name="图片 59"/>
          <p:cNvPicPr>
            <a:picLocks noChangeAspect="1" noChangeArrowheads="1"/>
          </p:cNvPicPr>
          <p:nvPr/>
        </p:nvPicPr>
        <p:blipFill>
          <a:blip r:embed="rId7" cstate="print"/>
          <a:srcRect l="11281" t="5521" r="13689" b="6754"/>
          <a:stretch>
            <a:fillRect/>
          </a:stretch>
        </p:blipFill>
        <p:spPr bwMode="auto">
          <a:xfrm>
            <a:off x="3112746" y="1909449"/>
            <a:ext cx="2880000" cy="1701676"/>
          </a:xfrm>
          <a:prstGeom prst="rect">
            <a:avLst/>
          </a:prstGeom>
          <a:noFill/>
          <a:ln w="9525">
            <a:noFill/>
            <a:miter lim="800000"/>
            <a:headEnd/>
            <a:tailEnd/>
          </a:ln>
        </p:spPr>
      </p:pic>
      <p:pic>
        <p:nvPicPr>
          <p:cNvPr id="8" name="图片 60"/>
          <p:cNvPicPr>
            <a:picLocks noChangeAspect="1" noChangeArrowheads="1"/>
          </p:cNvPicPr>
          <p:nvPr/>
        </p:nvPicPr>
        <p:blipFill>
          <a:blip r:embed="rId8" cstate="print"/>
          <a:srcRect l="11414" t="5521" r="13081" b="5293"/>
          <a:stretch>
            <a:fillRect/>
          </a:stretch>
        </p:blipFill>
        <p:spPr bwMode="auto">
          <a:xfrm>
            <a:off x="6121156" y="1909449"/>
            <a:ext cx="2880000" cy="1718112"/>
          </a:xfrm>
          <a:prstGeom prst="rect">
            <a:avLst/>
          </a:prstGeom>
          <a:noFill/>
          <a:ln w="9525">
            <a:noFill/>
            <a:miter lim="800000"/>
            <a:headEnd/>
            <a:tailEnd/>
          </a:ln>
        </p:spPr>
      </p:pic>
      <p:sp>
        <p:nvSpPr>
          <p:cNvPr id="11" name="TextBox 10"/>
          <p:cNvSpPr txBox="1"/>
          <p:nvPr/>
        </p:nvSpPr>
        <p:spPr>
          <a:xfrm>
            <a:off x="714348" y="6072206"/>
            <a:ext cx="1325880" cy="368300"/>
          </a:xfrm>
          <a:prstGeom prst="rect">
            <a:avLst/>
          </a:prstGeom>
          <a:noFill/>
        </p:spPr>
        <p:txBody>
          <a:bodyPr wrap="none" rtlCol="0">
            <a:spAutoFit/>
          </a:bodyPr>
          <a:lstStyle/>
          <a:p>
            <a:r>
              <a:rPr lang="zh-CN" altLang="en-US" dirty="0"/>
              <a:t>空间验证前</a:t>
            </a:r>
          </a:p>
        </p:txBody>
      </p:sp>
      <p:sp>
        <p:nvSpPr>
          <p:cNvPr id="12" name="TextBox 11"/>
          <p:cNvSpPr txBox="1"/>
          <p:nvPr/>
        </p:nvSpPr>
        <p:spPr>
          <a:xfrm>
            <a:off x="6634570" y="6072206"/>
            <a:ext cx="1325880" cy="368300"/>
          </a:xfrm>
          <a:prstGeom prst="rect">
            <a:avLst/>
          </a:prstGeom>
          <a:noFill/>
        </p:spPr>
        <p:txBody>
          <a:bodyPr wrap="none" rtlCol="0">
            <a:spAutoFit/>
          </a:bodyPr>
          <a:lstStyle/>
          <a:p>
            <a:r>
              <a:rPr lang="zh-CN" altLang="en-US" dirty="0"/>
              <a:t>空间验证后</a:t>
            </a:r>
          </a:p>
        </p:txBody>
      </p:sp>
      <p:sp>
        <p:nvSpPr>
          <p:cNvPr id="13" name="TextBox 12"/>
          <p:cNvSpPr txBox="1"/>
          <p:nvPr/>
        </p:nvSpPr>
        <p:spPr>
          <a:xfrm>
            <a:off x="3334373" y="6072206"/>
            <a:ext cx="2011680" cy="368300"/>
          </a:xfrm>
          <a:prstGeom prst="rect">
            <a:avLst/>
          </a:prstGeom>
          <a:noFill/>
        </p:spPr>
        <p:txBody>
          <a:bodyPr wrap="none" rtlCol="0">
            <a:spAutoFit/>
          </a:bodyPr>
          <a:lstStyle/>
          <a:p>
            <a:r>
              <a:rPr lang="zh-CN" altLang="en-US" dirty="0"/>
              <a:t>识别的错误匹配对</a:t>
            </a:r>
          </a:p>
        </p:txBody>
      </p:sp>
      <p:sp>
        <p:nvSpPr>
          <p:cNvPr id="14" name="灯片编号占位符 13"/>
          <p:cNvSpPr>
            <a:spLocks noGrp="1"/>
          </p:cNvSpPr>
          <p:nvPr>
            <p:ph type="sldNum" sz="quarter" idx="12"/>
          </p:nvPr>
        </p:nvSpPr>
        <p:spPr>
          <a:xfrm>
            <a:off x="6590030" y="6256655"/>
            <a:ext cx="1905000" cy="457200"/>
          </a:xfrm>
        </p:spPr>
        <p:txBody>
          <a:bodyPr/>
          <a:lstStyle/>
          <a:p>
            <a:fld id="{0C913308-F349-4B6D-A68A-DD1791B4A57B}" type="slidenum">
              <a:rPr lang="zh-CN" altLang="en-US" smtClean="0"/>
              <a:t>48</a:t>
            </a:fld>
            <a:endParaRPr lang="zh-CN" altLang="en-US"/>
          </a:p>
        </p:txBody>
      </p:sp>
      <p:sp>
        <p:nvSpPr>
          <p:cNvPr id="16" name="TextBox 15"/>
          <p:cNvSpPr txBox="1"/>
          <p:nvPr/>
        </p:nvSpPr>
        <p:spPr>
          <a:xfrm>
            <a:off x="1039662" y="1432214"/>
            <a:ext cx="1210378" cy="38032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zh-CN" altLang="en-US" dirty="0"/>
              <a:t>相关图像</a:t>
            </a:r>
            <a:endParaRPr lang="en-US" dirty="0"/>
          </a:p>
        </p:txBody>
      </p:sp>
      <p:sp>
        <p:nvSpPr>
          <p:cNvPr id="17" name="TextBox 16"/>
          <p:cNvSpPr txBox="1"/>
          <p:nvPr/>
        </p:nvSpPr>
        <p:spPr>
          <a:xfrm>
            <a:off x="839317" y="3847270"/>
            <a:ext cx="1365298" cy="37027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zh-CN" altLang="en-US" dirty="0"/>
              <a:t>不相关图像</a:t>
            </a:r>
          </a:p>
        </p:txBody>
      </p:sp>
    </p:spTree>
    <p:extLst>
      <p:ext uri="{BB962C8B-B14F-4D97-AF65-F5344CB8AC3E}">
        <p14:creationId xmlns:p14="http://schemas.microsoft.com/office/powerpoint/2010/main" val="2120491324"/>
      </p:ext>
    </p:extLst>
  </p:cSld>
  <p:clrMapOvr>
    <a:masterClrMapping/>
  </p:clrMapOvr>
  <p:transition advTm="7575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8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8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5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bldLvl="0" animBg="1"/>
      <p:bldP spid="17"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图像识别</a:t>
            </a:r>
          </a:p>
        </p:txBody>
      </p:sp>
      <p:sp>
        <p:nvSpPr>
          <p:cNvPr id="5" name="内容占位符 4"/>
          <p:cNvSpPr>
            <a:spLocks noGrp="1"/>
          </p:cNvSpPr>
          <p:nvPr>
            <p:ph idx="1"/>
          </p:nvPr>
        </p:nvSpPr>
        <p:spPr/>
        <p:txBody>
          <a:bodyPr/>
          <a:lstStyle/>
          <a:p>
            <a:pPr>
              <a:lnSpc>
                <a:spcPct val="150000"/>
              </a:lnSpc>
              <a:spcBef>
                <a:spcPts val="0"/>
              </a:spcBef>
            </a:pPr>
            <a:r>
              <a:rPr lang="zh-CN" altLang="en-US" sz="2800" dirty="0"/>
              <a:t>简单形状检测</a:t>
            </a:r>
            <a:endParaRPr lang="en-US" altLang="zh-CN" sz="2800" dirty="0"/>
          </a:p>
          <a:p>
            <a:pPr>
              <a:lnSpc>
                <a:spcPct val="150000"/>
              </a:lnSpc>
              <a:spcBef>
                <a:spcPts val="0"/>
              </a:spcBef>
            </a:pPr>
            <a:r>
              <a:rPr lang="zh-CN" altLang="en-US" sz="2800" dirty="0">
                <a:solidFill>
                  <a:srgbClr val="FF0000"/>
                </a:solidFill>
              </a:rPr>
              <a:t>图像检索</a:t>
            </a:r>
            <a:endParaRPr lang="en-US" altLang="zh-CN" sz="2800" dirty="0">
              <a:solidFill>
                <a:srgbClr val="FF0000"/>
              </a:solidFill>
            </a:endParaRPr>
          </a:p>
          <a:p>
            <a:pPr lvl="1">
              <a:lnSpc>
                <a:spcPct val="150000"/>
              </a:lnSpc>
              <a:spcBef>
                <a:spcPts val="0"/>
              </a:spcBef>
            </a:pPr>
            <a:r>
              <a:rPr lang="zh-CN" altLang="en-US" sz="2400" dirty="0"/>
              <a:t>倒排索引</a:t>
            </a:r>
            <a:endParaRPr lang="en-US" altLang="zh-CN" sz="2400" dirty="0"/>
          </a:p>
          <a:p>
            <a:pPr lvl="1">
              <a:lnSpc>
                <a:spcPct val="150000"/>
              </a:lnSpc>
              <a:spcBef>
                <a:spcPts val="0"/>
              </a:spcBef>
            </a:pPr>
            <a:r>
              <a:rPr lang="zh-CN" altLang="en-US" sz="2400" dirty="0"/>
              <a:t>空间验证</a:t>
            </a:r>
            <a:endParaRPr lang="en-US" altLang="zh-CN" sz="2400" dirty="0"/>
          </a:p>
          <a:p>
            <a:pPr lvl="1">
              <a:lnSpc>
                <a:spcPct val="150000"/>
              </a:lnSpc>
              <a:spcBef>
                <a:spcPts val="0"/>
              </a:spcBef>
            </a:pPr>
            <a:r>
              <a:rPr lang="zh-CN" altLang="en-US" sz="2400" dirty="0">
                <a:solidFill>
                  <a:srgbClr val="FF0000"/>
                </a:solidFill>
              </a:rPr>
              <a:t>二值哈希</a:t>
            </a:r>
            <a:endParaRPr lang="en-US" altLang="zh-CN" sz="2400" dirty="0">
              <a:solidFill>
                <a:srgbClr val="FF0000"/>
              </a:solidFill>
            </a:endParaRPr>
          </a:p>
          <a:p>
            <a:pPr>
              <a:lnSpc>
                <a:spcPct val="150000"/>
              </a:lnSpc>
              <a:spcBef>
                <a:spcPts val="0"/>
              </a:spcBef>
            </a:pPr>
            <a:endParaRPr lang="en-US" altLang="zh-CN" sz="2800" dirty="0">
              <a:solidFill>
                <a:srgbClr val="FF0000"/>
              </a:solidFill>
            </a:endParaRPr>
          </a:p>
        </p:txBody>
      </p:sp>
    </p:spTree>
    <p:extLst>
      <p:ext uri="{BB962C8B-B14F-4D97-AF65-F5344CB8AC3E}">
        <p14:creationId xmlns:p14="http://schemas.microsoft.com/office/powerpoint/2010/main" val="354373671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stretch>
            <a:fillRect/>
          </a:stretch>
        </p:blipFill>
        <p:spPr>
          <a:xfrm>
            <a:off x="1669013" y="4235442"/>
            <a:ext cx="6322088" cy="1954711"/>
          </a:xfrm>
          <a:prstGeom prst="rect">
            <a:avLst/>
          </a:prstGeom>
        </p:spPr>
      </p:pic>
      <p:sp>
        <p:nvSpPr>
          <p:cNvPr id="2" name="标题 1"/>
          <p:cNvSpPr>
            <a:spLocks noGrp="1"/>
          </p:cNvSpPr>
          <p:nvPr>
            <p:ph type="title"/>
          </p:nvPr>
        </p:nvSpPr>
        <p:spPr/>
        <p:txBody>
          <a:bodyPr/>
          <a:lstStyle/>
          <a:p>
            <a:r>
              <a:rPr lang="zh-CN" altLang="en-US"/>
              <a:t>霍夫变换原理：以直线检测为例</a:t>
            </a:r>
            <a:endParaRPr lang="zh-CN" altLang="en-US" dirty="0"/>
          </a:p>
        </p:txBody>
      </p:sp>
      <p:sp>
        <p:nvSpPr>
          <p:cNvPr id="3" name="内容占位符 2"/>
          <p:cNvSpPr>
            <a:spLocks noGrp="1"/>
          </p:cNvSpPr>
          <p:nvPr>
            <p:ph idx="1"/>
          </p:nvPr>
        </p:nvSpPr>
        <p:spPr/>
        <p:txBody>
          <a:bodyPr/>
          <a:lstStyle/>
          <a:p>
            <a:r>
              <a:rPr lang="en-US" altLang="zh-CN"/>
              <a:t>Hough Transform</a:t>
            </a:r>
          </a:p>
          <a:p>
            <a:pPr lvl="1"/>
            <a:r>
              <a:rPr lang="zh-CN" altLang="en-US">
                <a:solidFill>
                  <a:srgbClr val="0070C0"/>
                </a:solidFill>
              </a:rPr>
              <a:t>图像空间</a:t>
            </a:r>
            <a:r>
              <a:rPr lang="zh-CN" altLang="en-US"/>
              <a:t>与</a:t>
            </a:r>
            <a:r>
              <a:rPr lang="zh-CN" altLang="en-US">
                <a:solidFill>
                  <a:srgbClr val="0070C0"/>
                </a:solidFill>
              </a:rPr>
              <a:t>参数空间</a:t>
            </a:r>
            <a:r>
              <a:rPr lang="zh-CN" altLang="en-US"/>
              <a:t>之间的一种变换</a:t>
            </a:r>
            <a:endParaRPr lang="en-US" altLang="zh-CN"/>
          </a:p>
          <a:p>
            <a:pPr lvl="1"/>
            <a:endParaRPr lang="en-US" altLang="zh-CN"/>
          </a:p>
          <a:p>
            <a:r>
              <a:rPr lang="en-US" altLang="zh-CN"/>
              <a:t>Hough</a:t>
            </a:r>
            <a:r>
              <a:rPr lang="zh-CN" altLang="en-US"/>
              <a:t>参数空间</a:t>
            </a:r>
            <a:endParaRPr lang="en-US" altLang="zh-CN"/>
          </a:p>
          <a:p>
            <a:pPr lvl="1"/>
            <a:r>
              <a:rPr lang="zh-CN" altLang="en-US"/>
              <a:t>在图像空间中的一条直线，对应于</a:t>
            </a:r>
            <a:r>
              <a:rPr lang="en-US" altLang="zh-CN"/>
              <a:t>Hough</a:t>
            </a:r>
            <a:r>
              <a:rPr lang="zh-CN" altLang="en-US"/>
              <a:t>参数空间中的一个点</a:t>
            </a:r>
            <a:endParaRPr lang="zh-CN" altLang="en-US" dirty="0"/>
          </a:p>
        </p:txBody>
      </p:sp>
      <p:sp>
        <p:nvSpPr>
          <p:cNvPr id="8" name="矩形 7"/>
          <p:cNvSpPr/>
          <p:nvPr/>
        </p:nvSpPr>
        <p:spPr>
          <a:xfrm>
            <a:off x="2127934" y="3720512"/>
            <a:ext cx="1107996" cy="369332"/>
          </a:xfrm>
          <a:prstGeom prst="rect">
            <a:avLst/>
          </a:prstGeom>
        </p:spPr>
        <p:txBody>
          <a:bodyPr wrap="none">
            <a:spAutoFit/>
          </a:bodyPr>
          <a:lstStyle/>
          <a:p>
            <a:r>
              <a:rPr lang="zh-CN" altLang="en-US" dirty="0"/>
              <a:t>图像空间</a:t>
            </a:r>
          </a:p>
        </p:txBody>
      </p:sp>
      <p:sp>
        <p:nvSpPr>
          <p:cNvPr id="9" name="矩形 8"/>
          <p:cNvSpPr/>
          <p:nvPr/>
        </p:nvSpPr>
        <p:spPr>
          <a:xfrm>
            <a:off x="6049982" y="3720512"/>
            <a:ext cx="1794081" cy="369332"/>
          </a:xfrm>
          <a:prstGeom prst="rect">
            <a:avLst/>
          </a:prstGeom>
        </p:spPr>
        <p:txBody>
          <a:bodyPr wrap="none">
            <a:spAutoFit/>
          </a:bodyPr>
          <a:lstStyle/>
          <a:p>
            <a:r>
              <a:rPr lang="en-US" altLang="zh-CN" dirty="0"/>
              <a:t>Hough</a:t>
            </a:r>
            <a:r>
              <a:rPr lang="zh-CN" altLang="en-US" dirty="0"/>
              <a:t>参数空间</a:t>
            </a:r>
          </a:p>
        </p:txBody>
      </p:sp>
      <mc:AlternateContent xmlns:mc="http://schemas.openxmlformats.org/markup-compatibility/2006" xmlns:a14="http://schemas.microsoft.com/office/drawing/2010/main">
        <mc:Choice Requires="a14">
          <p:sp>
            <p:nvSpPr>
              <p:cNvPr id="10" name="文本框 9"/>
              <p:cNvSpPr txBox="1"/>
              <p:nvPr/>
            </p:nvSpPr>
            <p:spPr>
              <a:xfrm>
                <a:off x="2309437" y="4580737"/>
                <a:ext cx="135517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0</m:t>
                          </m:r>
                        </m:sub>
                      </m:sSub>
                      <m:r>
                        <a:rPr lang="en-US" altLang="zh-CN" b="0" i="1" smtClean="0">
                          <a:latin typeface="Cambria Math" panose="02040503050406030204" pitchFamily="18" charset="0"/>
                        </a:rPr>
                        <m:t>𝑥</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𝑞</m:t>
                          </m:r>
                        </m:e>
                        <m:sub>
                          <m:r>
                            <a:rPr lang="en-US" altLang="zh-CN" b="0" i="1" smtClean="0">
                              <a:latin typeface="Cambria Math" panose="02040503050406030204" pitchFamily="18" charset="0"/>
                            </a:rPr>
                            <m:t>0</m:t>
                          </m:r>
                        </m:sub>
                      </m:sSub>
                    </m:oMath>
                  </m:oMathPara>
                </a14:m>
                <a:endParaRPr lang="zh-CN" altLang="en-US" dirty="0"/>
              </a:p>
            </p:txBody>
          </p:sp>
        </mc:Choice>
        <mc:Fallback xmlns="">
          <p:sp>
            <p:nvSpPr>
              <p:cNvPr id="10" name="文本框 9"/>
              <p:cNvSpPr txBox="1">
                <a:spLocks noRot="1" noChangeAspect="1" noMove="1" noResize="1" noEditPoints="1" noAdjustHandles="1" noChangeArrowheads="1" noChangeShapeType="1" noTextEdit="1"/>
              </p:cNvSpPr>
              <p:nvPr/>
            </p:nvSpPr>
            <p:spPr>
              <a:xfrm>
                <a:off x="2309437" y="4580737"/>
                <a:ext cx="1355179" cy="276999"/>
              </a:xfrm>
              <a:prstGeom prst="rect">
                <a:avLst/>
              </a:prstGeom>
              <a:blipFill>
                <a:blip r:embed="rId3"/>
                <a:stretch>
                  <a:fillRect l="-3604" r="-450"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矩形 11"/>
              <p:cNvSpPr/>
              <p:nvPr/>
            </p:nvSpPr>
            <p:spPr>
              <a:xfrm>
                <a:off x="6304799" y="6160286"/>
                <a:ext cx="4706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i="1">
                              <a:latin typeface="Cambria Math" panose="02040503050406030204" pitchFamily="18" charset="0"/>
                            </a:rPr>
                            <m:t>0</m:t>
                          </m:r>
                        </m:sub>
                      </m:sSub>
                    </m:oMath>
                  </m:oMathPara>
                </a14:m>
                <a:endParaRPr lang="zh-CN" altLang="en-US" dirty="0"/>
              </a:p>
            </p:txBody>
          </p:sp>
        </mc:Choice>
        <mc:Fallback xmlns="">
          <p:sp>
            <p:nvSpPr>
              <p:cNvPr id="12" name="矩形 11"/>
              <p:cNvSpPr>
                <a:spLocks noRot="1" noChangeAspect="1" noMove="1" noResize="1" noEditPoints="1" noAdjustHandles="1" noChangeArrowheads="1" noChangeShapeType="1" noTextEdit="1"/>
              </p:cNvSpPr>
              <p:nvPr/>
            </p:nvSpPr>
            <p:spPr>
              <a:xfrm>
                <a:off x="6304799" y="6160286"/>
                <a:ext cx="470642" cy="369332"/>
              </a:xfrm>
              <a:prstGeom prst="rect">
                <a:avLst/>
              </a:prstGeom>
              <a:blipFill>
                <a:blip r:embed="rId4"/>
                <a:stretch>
                  <a:fillRect b="-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5352983" y="5333351"/>
                <a:ext cx="4674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𝑞</m:t>
                          </m:r>
                        </m:e>
                        <m:sub>
                          <m:r>
                            <a:rPr lang="en-US" altLang="zh-CN" i="1">
                              <a:latin typeface="Cambria Math" panose="02040503050406030204" pitchFamily="18" charset="0"/>
                            </a:rPr>
                            <m:t>0</m:t>
                          </m:r>
                        </m:sub>
                      </m:sSub>
                    </m:oMath>
                  </m:oMathPara>
                </a14:m>
                <a:endParaRPr lang="zh-CN"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5352983" y="5333351"/>
                <a:ext cx="467436" cy="369332"/>
              </a:xfrm>
              <a:prstGeom prst="rect">
                <a:avLst/>
              </a:prstGeom>
              <a:blipFill>
                <a:blip r:embed="rId5"/>
                <a:stretch>
                  <a:fillRect b="-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3677612" y="6160286"/>
                <a:ext cx="3727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oMath>
                  </m:oMathPara>
                </a14:m>
                <a:endParaRPr lang="zh-CN" altLang="en-US" dirty="0"/>
              </a:p>
            </p:txBody>
          </p:sp>
        </mc:Choice>
        <mc:Fallback xmlns="">
          <p:sp>
            <p:nvSpPr>
              <p:cNvPr id="14" name="矩形 13"/>
              <p:cNvSpPr>
                <a:spLocks noRot="1" noChangeAspect="1" noMove="1" noResize="1" noEditPoints="1" noAdjustHandles="1" noChangeArrowheads="1" noChangeShapeType="1" noTextEdit="1"/>
              </p:cNvSpPr>
              <p:nvPr/>
            </p:nvSpPr>
            <p:spPr>
              <a:xfrm>
                <a:off x="3677612" y="6160286"/>
                <a:ext cx="372794" cy="36933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1296219" y="4093366"/>
                <a:ext cx="3727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oMath>
                  </m:oMathPara>
                </a14:m>
                <a:endParaRPr lang="zh-CN" altLang="en-US" dirty="0"/>
              </a:p>
            </p:txBody>
          </p:sp>
        </mc:Choice>
        <mc:Fallback xmlns="">
          <p:sp>
            <p:nvSpPr>
              <p:cNvPr id="15" name="矩形 14"/>
              <p:cNvSpPr>
                <a:spLocks noRot="1" noChangeAspect="1" noMove="1" noResize="1" noEditPoints="1" noAdjustHandles="1" noChangeArrowheads="1" noChangeShapeType="1" noTextEdit="1"/>
              </p:cNvSpPr>
              <p:nvPr/>
            </p:nvSpPr>
            <p:spPr>
              <a:xfrm>
                <a:off x="1296219" y="4093366"/>
                <a:ext cx="372794" cy="369332"/>
              </a:xfrm>
              <a:prstGeom prst="rect">
                <a:avLst/>
              </a:prstGeom>
              <a:blipFill>
                <a:blip r:embed="rId7"/>
                <a:stretch>
                  <a:fillRect b="-819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7738895" y="6160286"/>
                <a:ext cx="3734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𝑝</m:t>
                      </m:r>
                    </m:oMath>
                  </m:oMathPara>
                </a14:m>
                <a:endParaRPr lang="zh-CN" altLang="en-US" dirty="0"/>
              </a:p>
            </p:txBody>
          </p:sp>
        </mc:Choice>
        <mc:Fallback xmlns="">
          <p:sp>
            <p:nvSpPr>
              <p:cNvPr id="16" name="矩形 15"/>
              <p:cNvSpPr>
                <a:spLocks noRot="1" noChangeAspect="1" noMove="1" noResize="1" noEditPoints="1" noAdjustHandles="1" noChangeArrowheads="1" noChangeShapeType="1" noTextEdit="1"/>
              </p:cNvSpPr>
              <p:nvPr/>
            </p:nvSpPr>
            <p:spPr>
              <a:xfrm>
                <a:off x="7738895" y="6160286"/>
                <a:ext cx="373436" cy="369332"/>
              </a:xfrm>
              <a:prstGeom prst="rect">
                <a:avLst/>
              </a:prstGeom>
              <a:blipFill>
                <a:blip r:embed="rId8"/>
                <a:stretch>
                  <a:fillRect b="-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5380106" y="4093366"/>
                <a:ext cx="37247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𝑞</m:t>
                      </m:r>
                    </m:oMath>
                  </m:oMathPara>
                </a14:m>
                <a:endParaRPr lang="zh-CN" altLang="en-US" dirty="0"/>
              </a:p>
            </p:txBody>
          </p:sp>
        </mc:Choice>
        <mc:Fallback xmlns="">
          <p:sp>
            <p:nvSpPr>
              <p:cNvPr id="17" name="矩形 16"/>
              <p:cNvSpPr>
                <a:spLocks noRot="1" noChangeAspect="1" noMove="1" noResize="1" noEditPoints="1" noAdjustHandles="1" noChangeArrowheads="1" noChangeShapeType="1" noTextEdit="1"/>
              </p:cNvSpPr>
              <p:nvPr/>
            </p:nvSpPr>
            <p:spPr>
              <a:xfrm>
                <a:off x="5380106" y="4093366"/>
                <a:ext cx="372474" cy="369332"/>
              </a:xfrm>
              <a:prstGeom prst="rect">
                <a:avLst/>
              </a:prstGeom>
              <a:blipFill>
                <a:blip r:embed="rId9"/>
                <a:stretch>
                  <a:fillRect b="-819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8129323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191" y="118383"/>
            <a:ext cx="8185484" cy="764323"/>
          </a:xfrm>
        </p:spPr>
        <p:txBody>
          <a:bodyPr/>
          <a:lstStyle/>
          <a:p>
            <a:r>
              <a:rPr lang="zh-CN" altLang="en-US"/>
              <a:t>哈希算法</a:t>
            </a:r>
          </a:p>
        </p:txBody>
      </p:sp>
      <p:sp>
        <p:nvSpPr>
          <p:cNvPr id="3" name="内容占位符 2"/>
          <p:cNvSpPr>
            <a:spLocks noGrp="1"/>
          </p:cNvSpPr>
          <p:nvPr>
            <p:ph idx="1"/>
          </p:nvPr>
        </p:nvSpPr>
        <p:spPr>
          <a:xfrm>
            <a:off x="311369" y="1123292"/>
            <a:ext cx="8410902" cy="5185435"/>
          </a:xfrm>
        </p:spPr>
        <p:txBody>
          <a:bodyPr/>
          <a:lstStyle/>
          <a:p>
            <a:r>
              <a:rPr lang="zh-CN" altLang="en-US" dirty="0"/>
              <a:t>大规模数据集图像检索任务的要求</a:t>
            </a:r>
          </a:p>
          <a:p>
            <a:pPr lvl="1"/>
            <a:r>
              <a:rPr lang="zh-CN" altLang="en-US" dirty="0">
                <a:sym typeface="+mn-ea"/>
              </a:rPr>
              <a:t>存储开销</a:t>
            </a:r>
            <a:endParaRPr lang="zh-CN" altLang="en-US" dirty="0"/>
          </a:p>
          <a:p>
            <a:pPr lvl="1"/>
            <a:r>
              <a:rPr lang="zh-CN" altLang="en-US" dirty="0">
                <a:sym typeface="+mn-ea"/>
              </a:rPr>
              <a:t>检索速度</a:t>
            </a:r>
            <a:endParaRPr lang="zh-CN" altLang="en-US" dirty="0"/>
          </a:p>
          <a:p>
            <a:r>
              <a:rPr lang="zh-CN" altLang="en-US" dirty="0"/>
              <a:t>二值哈希算法  </a:t>
            </a:r>
            <a:endParaRPr lang="en-US" altLang="zh-CN" dirty="0"/>
          </a:p>
          <a:p>
            <a:pPr lvl="1"/>
            <a:r>
              <a:rPr lang="zh-CN" altLang="en-US" dirty="0"/>
              <a:t>减小了存储开销加快了检索速度                                     </a:t>
            </a:r>
          </a:p>
        </p:txBody>
      </p:sp>
      <p:grpSp>
        <p:nvGrpSpPr>
          <p:cNvPr id="5" name="组合 4"/>
          <p:cNvGrpSpPr/>
          <p:nvPr/>
        </p:nvGrpSpPr>
        <p:grpSpPr>
          <a:xfrm>
            <a:off x="1092509" y="3302185"/>
            <a:ext cx="6435439" cy="3436904"/>
            <a:chOff x="746034" y="2174114"/>
            <a:chExt cx="6987452" cy="4570680"/>
          </a:xfrm>
        </p:grpSpPr>
        <p:grpSp>
          <p:nvGrpSpPr>
            <p:cNvPr id="6" name="组合 5"/>
            <p:cNvGrpSpPr/>
            <p:nvPr/>
          </p:nvGrpSpPr>
          <p:grpSpPr>
            <a:xfrm>
              <a:off x="746034" y="2174114"/>
              <a:ext cx="6487721" cy="4184310"/>
              <a:chOff x="-314114" y="2344351"/>
              <a:chExt cx="6487721" cy="4184310"/>
            </a:xfrm>
          </p:grpSpPr>
          <p:grpSp>
            <p:nvGrpSpPr>
              <p:cNvPr id="8" name="组合 7"/>
              <p:cNvGrpSpPr/>
              <p:nvPr/>
            </p:nvGrpSpPr>
            <p:grpSpPr>
              <a:xfrm>
                <a:off x="4110040" y="3714524"/>
                <a:ext cx="2063567" cy="1833078"/>
                <a:chOff x="2917187" y="5308684"/>
                <a:chExt cx="2063567" cy="1833078"/>
              </a:xfrm>
            </p:grpSpPr>
            <p:grpSp>
              <p:nvGrpSpPr>
                <p:cNvPr id="33" name="组合 32"/>
                <p:cNvGrpSpPr/>
                <p:nvPr/>
              </p:nvGrpSpPr>
              <p:grpSpPr>
                <a:xfrm>
                  <a:off x="3371786" y="5719260"/>
                  <a:ext cx="294402" cy="942377"/>
                  <a:chOff x="3377498" y="5796948"/>
                  <a:chExt cx="294402" cy="942377"/>
                </a:xfrm>
              </p:grpSpPr>
              <p:sp>
                <p:nvSpPr>
                  <p:cNvPr id="39" name="矩形 38"/>
                  <p:cNvSpPr/>
                  <p:nvPr/>
                </p:nvSpPr>
                <p:spPr bwMode="auto">
                  <a:xfrm>
                    <a:off x="3377498" y="6512213"/>
                    <a:ext cx="294402" cy="22711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40" name="矩形 39"/>
                  <p:cNvSpPr/>
                  <p:nvPr/>
                </p:nvSpPr>
                <p:spPr bwMode="auto">
                  <a:xfrm>
                    <a:off x="3377498" y="5796948"/>
                    <a:ext cx="294402" cy="22711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41" name="矩形 40"/>
                  <p:cNvSpPr/>
                  <p:nvPr/>
                </p:nvSpPr>
                <p:spPr bwMode="auto">
                  <a:xfrm>
                    <a:off x="3377498" y="6280050"/>
                    <a:ext cx="294402" cy="22711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42" name="矩形 41"/>
                  <p:cNvSpPr/>
                  <p:nvPr/>
                </p:nvSpPr>
                <p:spPr bwMode="auto">
                  <a:xfrm>
                    <a:off x="3377498" y="6040694"/>
                    <a:ext cx="294402" cy="22711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grpSp>
            <p:sp>
              <p:nvSpPr>
                <p:cNvPr id="34" name="文本框 33"/>
                <p:cNvSpPr txBox="1"/>
                <p:nvPr/>
              </p:nvSpPr>
              <p:spPr>
                <a:xfrm>
                  <a:off x="2917187" y="5308684"/>
                  <a:ext cx="1482255" cy="448417"/>
                </a:xfrm>
                <a:prstGeom prst="rect">
                  <a:avLst/>
                </a:prstGeom>
                <a:noFill/>
              </p:spPr>
              <p:txBody>
                <a:bodyPr wrap="square" rtlCol="0">
                  <a:spAutoFit/>
                </a:bodyPr>
                <a:lstStyle/>
                <a:p>
                  <a:pPr>
                    <a:buNone/>
                  </a:pPr>
                  <a:r>
                    <a:rPr lang="en-US" altLang="zh-CN" sz="1600" dirty="0"/>
                    <a:t>Binary vector</a:t>
                  </a:r>
                  <a:endParaRPr lang="zh-CN" altLang="en-US" sz="1600" dirty="0"/>
                </a:p>
              </p:txBody>
            </p:sp>
            <p:sp>
              <p:nvSpPr>
                <p:cNvPr id="35" name="文本框 34"/>
                <p:cNvSpPr txBox="1"/>
                <p:nvPr/>
              </p:nvSpPr>
              <p:spPr>
                <a:xfrm>
                  <a:off x="3153333" y="6651966"/>
                  <a:ext cx="1225507" cy="489796"/>
                </a:xfrm>
                <a:prstGeom prst="rect">
                  <a:avLst/>
                </a:prstGeom>
                <a:noFill/>
              </p:spPr>
              <p:txBody>
                <a:bodyPr wrap="square" rtlCol="0">
                  <a:spAutoFit/>
                </a:bodyPr>
                <a:lstStyle/>
                <a:p>
                  <a:pPr>
                    <a:buNone/>
                  </a:pPr>
                  <a:r>
                    <a:rPr lang="en-US" altLang="zh-CN" dirty="0"/>
                    <a:t>128 bits</a:t>
                  </a:r>
                  <a:endParaRPr lang="zh-CN" altLang="en-US" dirty="0"/>
                </a:p>
              </p:txBody>
            </p:sp>
            <p:grpSp>
              <p:nvGrpSpPr>
                <p:cNvPr id="36" name="组合 35"/>
                <p:cNvGrpSpPr/>
                <p:nvPr/>
              </p:nvGrpSpPr>
              <p:grpSpPr>
                <a:xfrm>
                  <a:off x="3918926" y="5931701"/>
                  <a:ext cx="1061828" cy="601570"/>
                  <a:chOff x="3868954" y="5969328"/>
                  <a:chExt cx="1061828" cy="601570"/>
                </a:xfrm>
              </p:grpSpPr>
              <p:sp>
                <p:nvSpPr>
                  <p:cNvPr id="37" name="椭圆 36"/>
                  <p:cNvSpPr/>
                  <p:nvPr/>
                </p:nvSpPr>
                <p:spPr bwMode="auto">
                  <a:xfrm>
                    <a:off x="3934262" y="5969328"/>
                    <a:ext cx="897745" cy="601570"/>
                  </a:xfrm>
                  <a:prstGeom prst="ellipse">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38" name="文本框 37"/>
                  <p:cNvSpPr txBox="1"/>
                  <p:nvPr/>
                </p:nvSpPr>
                <p:spPr>
                  <a:xfrm>
                    <a:off x="3868954" y="6027010"/>
                    <a:ext cx="1061828" cy="489796"/>
                  </a:xfrm>
                  <a:prstGeom prst="rect">
                    <a:avLst/>
                  </a:prstGeom>
                  <a:noFill/>
                </p:spPr>
                <p:txBody>
                  <a:bodyPr wrap="square" rtlCol="0">
                    <a:spAutoFit/>
                  </a:bodyPr>
                  <a:lstStyle/>
                  <a:p>
                    <a:pPr>
                      <a:buNone/>
                    </a:pPr>
                    <a:r>
                      <a:rPr lang="en-US" altLang="zh-CN" dirty="0"/>
                      <a:t>160 MB</a:t>
                    </a:r>
                    <a:endParaRPr lang="zh-CN" altLang="en-US" dirty="0"/>
                  </a:p>
                </p:txBody>
              </p:sp>
            </p:grpSp>
          </p:grpSp>
          <p:grpSp>
            <p:nvGrpSpPr>
              <p:cNvPr id="9" name="组合 8"/>
              <p:cNvGrpSpPr/>
              <p:nvPr/>
            </p:nvGrpSpPr>
            <p:grpSpPr>
              <a:xfrm>
                <a:off x="-314114" y="2344351"/>
                <a:ext cx="3409135" cy="4184310"/>
                <a:chOff x="-369856" y="2919690"/>
                <a:chExt cx="3409135" cy="4184310"/>
              </a:xfrm>
            </p:grpSpPr>
            <p:grpSp>
              <p:nvGrpSpPr>
                <p:cNvPr id="11" name="组合 10"/>
                <p:cNvGrpSpPr/>
                <p:nvPr/>
              </p:nvGrpSpPr>
              <p:grpSpPr>
                <a:xfrm>
                  <a:off x="1922319" y="3399101"/>
                  <a:ext cx="294402" cy="3262536"/>
                  <a:chOff x="1295636" y="2985864"/>
                  <a:chExt cx="294402" cy="3262536"/>
                </a:xfrm>
              </p:grpSpPr>
              <p:sp>
                <p:nvSpPr>
                  <p:cNvPr id="18" name="矩形 17"/>
                  <p:cNvSpPr/>
                  <p:nvPr/>
                </p:nvSpPr>
                <p:spPr bwMode="auto">
                  <a:xfrm>
                    <a:off x="1295636" y="6021288"/>
                    <a:ext cx="294402" cy="227112"/>
                  </a:xfrm>
                  <a:prstGeom prst="rect">
                    <a:avLst/>
                  </a:prstGeom>
                  <a:solidFill>
                    <a:schemeClr val="bg1">
                      <a:lumMod val="50000"/>
                    </a:schemeClr>
                  </a:solidFill>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19" name="矩形 18"/>
                  <p:cNvSpPr/>
                  <p:nvPr/>
                </p:nvSpPr>
                <p:spPr bwMode="auto">
                  <a:xfrm>
                    <a:off x="1295636" y="5794176"/>
                    <a:ext cx="294402" cy="227112"/>
                  </a:xfrm>
                  <a:prstGeom prst="rect">
                    <a:avLst/>
                  </a:prstGeom>
                  <a:solidFill>
                    <a:schemeClr val="bg2">
                      <a:lumMod val="75000"/>
                    </a:schemeClr>
                  </a:solidFill>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20" name="矩形 19"/>
                  <p:cNvSpPr/>
                  <p:nvPr/>
                </p:nvSpPr>
                <p:spPr bwMode="auto">
                  <a:xfrm>
                    <a:off x="1295636" y="5567064"/>
                    <a:ext cx="294402" cy="227112"/>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21" name="矩形 20"/>
                  <p:cNvSpPr/>
                  <p:nvPr/>
                </p:nvSpPr>
                <p:spPr bwMode="auto">
                  <a:xfrm>
                    <a:off x="1295636" y="5362128"/>
                    <a:ext cx="294402" cy="227112"/>
                  </a:xfrm>
                  <a:prstGeom prst="rect">
                    <a:avLst/>
                  </a:prstGeom>
                  <a:solidFill>
                    <a:schemeClr val="tx2">
                      <a:lumMod val="75000"/>
                      <a:lumOff val="25000"/>
                    </a:schemeClr>
                  </a:solidFill>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22" name="矩形 21"/>
                  <p:cNvSpPr/>
                  <p:nvPr/>
                </p:nvSpPr>
                <p:spPr bwMode="auto">
                  <a:xfrm>
                    <a:off x="1295636" y="5146104"/>
                    <a:ext cx="294402" cy="227112"/>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23" name="矩形 22"/>
                  <p:cNvSpPr/>
                  <p:nvPr/>
                </p:nvSpPr>
                <p:spPr bwMode="auto">
                  <a:xfrm>
                    <a:off x="1295636" y="4930080"/>
                    <a:ext cx="294402" cy="227112"/>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24" name="矩形 23"/>
                  <p:cNvSpPr/>
                  <p:nvPr/>
                </p:nvSpPr>
                <p:spPr bwMode="auto">
                  <a:xfrm>
                    <a:off x="1295636" y="4714056"/>
                    <a:ext cx="294402" cy="227112"/>
                  </a:xfrm>
                  <a:prstGeom prst="rect">
                    <a:avLst/>
                  </a:prstGeom>
                  <a:solidFill>
                    <a:schemeClr val="bg2">
                      <a:lumMod val="75000"/>
                    </a:schemeClr>
                  </a:solidFill>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25" name="矩形 24"/>
                  <p:cNvSpPr/>
                  <p:nvPr/>
                </p:nvSpPr>
                <p:spPr bwMode="auto">
                  <a:xfrm>
                    <a:off x="1295636" y="4498032"/>
                    <a:ext cx="294402" cy="227112"/>
                  </a:xfrm>
                  <a:prstGeom prst="rect">
                    <a:avLst/>
                  </a:prstGeom>
                  <a:solidFill>
                    <a:schemeClr val="bg1">
                      <a:lumMod val="50000"/>
                    </a:schemeClr>
                  </a:solidFill>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26" name="矩形 25"/>
                  <p:cNvSpPr/>
                  <p:nvPr/>
                </p:nvSpPr>
                <p:spPr bwMode="auto">
                  <a:xfrm>
                    <a:off x="1295636" y="4282008"/>
                    <a:ext cx="294402" cy="22711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27" name="矩形 26"/>
                  <p:cNvSpPr/>
                  <p:nvPr/>
                </p:nvSpPr>
                <p:spPr bwMode="auto">
                  <a:xfrm>
                    <a:off x="1295636" y="4065984"/>
                    <a:ext cx="294402" cy="227112"/>
                  </a:xfrm>
                  <a:prstGeom prst="rect">
                    <a:avLst/>
                  </a:prstGeom>
                  <a:solidFill>
                    <a:schemeClr val="bg1">
                      <a:lumMod val="75000"/>
                    </a:schemeClr>
                  </a:solidFill>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28" name="矩形 27"/>
                  <p:cNvSpPr/>
                  <p:nvPr/>
                </p:nvSpPr>
                <p:spPr bwMode="auto">
                  <a:xfrm>
                    <a:off x="1295636" y="3849960"/>
                    <a:ext cx="294402" cy="227112"/>
                  </a:xfrm>
                  <a:prstGeom prst="rect">
                    <a:avLst/>
                  </a:prstGeom>
                  <a:solidFill>
                    <a:schemeClr val="bg2">
                      <a:lumMod val="25000"/>
                    </a:schemeClr>
                  </a:solidFill>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29" name="矩形 28"/>
                  <p:cNvSpPr/>
                  <p:nvPr/>
                </p:nvSpPr>
                <p:spPr bwMode="auto">
                  <a:xfrm>
                    <a:off x="1295636" y="3633936"/>
                    <a:ext cx="294402" cy="227112"/>
                  </a:xfrm>
                  <a:prstGeom prst="rect">
                    <a:avLst/>
                  </a:prstGeom>
                  <a:solidFill>
                    <a:schemeClr val="tx1">
                      <a:lumMod val="50000"/>
                      <a:lumOff val="50000"/>
                    </a:schemeClr>
                  </a:solidFill>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30" name="矩形 29"/>
                  <p:cNvSpPr/>
                  <p:nvPr/>
                </p:nvSpPr>
                <p:spPr bwMode="auto">
                  <a:xfrm>
                    <a:off x="1295636" y="3417912"/>
                    <a:ext cx="294402" cy="227112"/>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31" name="矩形 30"/>
                  <p:cNvSpPr/>
                  <p:nvPr/>
                </p:nvSpPr>
                <p:spPr bwMode="auto">
                  <a:xfrm>
                    <a:off x="1295636" y="3201888"/>
                    <a:ext cx="294402" cy="227112"/>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32" name="矩形 31"/>
                  <p:cNvSpPr/>
                  <p:nvPr/>
                </p:nvSpPr>
                <p:spPr bwMode="auto">
                  <a:xfrm>
                    <a:off x="1295636" y="2985864"/>
                    <a:ext cx="294402" cy="227112"/>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grpSp>
            <p:sp>
              <p:nvSpPr>
                <p:cNvPr id="12" name="文本框 11"/>
                <p:cNvSpPr txBox="1"/>
                <p:nvPr/>
              </p:nvSpPr>
              <p:spPr>
                <a:xfrm>
                  <a:off x="1557024" y="2919690"/>
                  <a:ext cx="1482255" cy="489796"/>
                </a:xfrm>
                <a:prstGeom prst="rect">
                  <a:avLst/>
                </a:prstGeom>
                <a:noFill/>
              </p:spPr>
              <p:txBody>
                <a:bodyPr wrap="square" rtlCol="0">
                  <a:spAutoFit/>
                </a:bodyPr>
                <a:lstStyle/>
                <a:p>
                  <a:pPr>
                    <a:buNone/>
                  </a:pPr>
                  <a:r>
                    <a:rPr lang="en-US" altLang="zh-CN" dirty="0"/>
                    <a:t>GIST vector</a:t>
                  </a:r>
                  <a:endParaRPr lang="zh-CN" altLang="en-US" dirty="0"/>
                </a:p>
              </p:txBody>
            </p:sp>
            <p:sp>
              <p:nvSpPr>
                <p:cNvPr id="13" name="文本框 12"/>
                <p:cNvSpPr txBox="1"/>
                <p:nvPr/>
              </p:nvSpPr>
              <p:spPr>
                <a:xfrm>
                  <a:off x="1556809" y="6694693"/>
                  <a:ext cx="1406250" cy="409307"/>
                </a:xfrm>
                <a:prstGeom prst="rect">
                  <a:avLst/>
                </a:prstGeom>
                <a:noFill/>
              </p:spPr>
              <p:txBody>
                <a:bodyPr wrap="square" rtlCol="0">
                  <a:spAutoFit/>
                </a:bodyPr>
                <a:lstStyle/>
                <a:p>
                  <a:pPr>
                    <a:buNone/>
                  </a:pPr>
                  <a:r>
                    <a:rPr lang="en-US" altLang="zh-CN" sz="1400" dirty="0"/>
                    <a:t>512-D Floats</a:t>
                  </a:r>
                  <a:endParaRPr lang="zh-CN" altLang="en-US" sz="1400" dirty="0"/>
                </a:p>
              </p:txBody>
            </p:sp>
            <p:grpSp>
              <p:nvGrpSpPr>
                <p:cNvPr id="14" name="组合 13"/>
                <p:cNvGrpSpPr/>
                <p:nvPr/>
              </p:nvGrpSpPr>
              <p:grpSpPr>
                <a:xfrm>
                  <a:off x="724752" y="5070515"/>
                  <a:ext cx="952733" cy="545604"/>
                  <a:chOff x="673027" y="5751328"/>
                  <a:chExt cx="952733" cy="545604"/>
                </a:xfrm>
              </p:grpSpPr>
              <p:sp>
                <p:nvSpPr>
                  <p:cNvPr id="16" name="椭圆 15"/>
                  <p:cNvSpPr/>
                  <p:nvPr/>
                </p:nvSpPr>
                <p:spPr bwMode="auto">
                  <a:xfrm>
                    <a:off x="673027" y="5751328"/>
                    <a:ext cx="900981" cy="545604"/>
                  </a:xfrm>
                  <a:prstGeom prst="ellipse">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17" name="文本框 16"/>
                  <p:cNvSpPr txBox="1"/>
                  <p:nvPr/>
                </p:nvSpPr>
                <p:spPr>
                  <a:xfrm>
                    <a:off x="689657" y="5783656"/>
                    <a:ext cx="936103" cy="489796"/>
                  </a:xfrm>
                  <a:prstGeom prst="rect">
                    <a:avLst/>
                  </a:prstGeom>
                  <a:noFill/>
                </p:spPr>
                <p:txBody>
                  <a:bodyPr wrap="square" rtlCol="0">
                    <a:spAutoFit/>
                  </a:bodyPr>
                  <a:lstStyle/>
                  <a:p>
                    <a:pPr>
                      <a:buNone/>
                    </a:pPr>
                    <a:r>
                      <a:rPr lang="en-US" altLang="zh-CN" dirty="0"/>
                      <a:t>20 GB</a:t>
                    </a:r>
                    <a:endParaRPr lang="zh-CN" altLang="en-US" dirty="0"/>
                  </a:p>
                </p:txBody>
              </p:sp>
            </p:grpSp>
            <p:sp>
              <p:nvSpPr>
                <p:cNvPr id="15" name="文本框 14"/>
                <p:cNvSpPr txBox="1"/>
                <p:nvPr/>
              </p:nvSpPr>
              <p:spPr>
                <a:xfrm>
                  <a:off x="-369856" y="4423186"/>
                  <a:ext cx="2083642" cy="491168"/>
                </a:xfrm>
                <a:prstGeom prst="rect">
                  <a:avLst/>
                </a:prstGeom>
                <a:noFill/>
              </p:spPr>
              <p:txBody>
                <a:bodyPr wrap="square" rtlCol="0">
                  <a:spAutoFit/>
                </a:bodyPr>
                <a:lstStyle/>
                <a:p>
                  <a:pPr>
                    <a:buNone/>
                  </a:pPr>
                  <a:r>
                    <a:rPr lang="en-US" altLang="zh-CN" dirty="0"/>
                    <a:t>10 million images</a:t>
                  </a:r>
                  <a:endParaRPr lang="zh-CN" altLang="en-US" dirty="0"/>
                </a:p>
              </p:txBody>
            </p:sp>
          </p:grpSp>
          <p:sp>
            <p:nvSpPr>
              <p:cNvPr id="10" name="右箭头 9"/>
              <p:cNvSpPr/>
              <p:nvPr/>
            </p:nvSpPr>
            <p:spPr bwMode="auto">
              <a:xfrm>
                <a:off x="2643235" y="4603365"/>
                <a:ext cx="1395243" cy="304585"/>
              </a:xfrm>
              <a:prstGeom prst="rightArrow">
                <a:avLst>
                  <a:gd name="adj1" fmla="val 33402"/>
                  <a:gd name="adj2" fmla="val 47925"/>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grpSp>
        <mc:AlternateContent xmlns:mc="http://schemas.openxmlformats.org/markup-compatibility/2006" xmlns:a14="http://schemas.microsoft.com/office/drawing/2010/main">
          <mc:Choice Requires="a14">
            <p:sp>
              <p:nvSpPr>
                <p:cNvPr id="4" name="文本框 5"/>
                <p:cNvSpPr txBox="1"/>
                <p:nvPr/>
              </p:nvSpPr>
              <p:spPr>
                <a:xfrm>
                  <a:off x="2542795" y="6253626"/>
                  <a:ext cx="1290317" cy="491168"/>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altLang="zh-CN" i="1" smtClean="0">
                                <a:solidFill>
                                  <a:srgbClr val="FF0000"/>
                                </a:solidFill>
                                <a:latin typeface="Cambria Math" panose="02040503050406030204" pitchFamily="18" charset="0"/>
                              </a:rPr>
                            </m:ctrlPr>
                          </m:sSubPr>
                          <m:e>
                            <m:r>
                              <a:rPr lang="en-US" altLang="zh-CN" b="0" i="1" smtClean="0">
                                <a:solidFill>
                                  <a:srgbClr val="FF0000"/>
                                </a:solidFill>
                                <a:latin typeface="Cambria Math" panose="02040503050406030204" pitchFamily="18" charset="0"/>
                              </a:rPr>
                              <m:t>𝐿</m:t>
                            </m:r>
                          </m:e>
                          <m:sub>
                            <m:r>
                              <a:rPr lang="en-US" altLang="zh-CN" b="0" i="1" smtClean="0">
                                <a:solidFill>
                                  <a:srgbClr val="FF0000"/>
                                </a:solidFill>
                                <a:latin typeface="Cambria Math" panose="02040503050406030204" pitchFamily="18" charset="0"/>
                              </a:rPr>
                              <m:t>2</m:t>
                            </m:r>
                          </m:sub>
                        </m:sSub>
                        <m:r>
                          <a:rPr lang="en-US" altLang="zh-CN" b="0" i="1" smtClean="0">
                            <a:solidFill>
                              <a:srgbClr val="FF0000"/>
                            </a:solidFill>
                            <a:latin typeface="Cambria Math" panose="02040503050406030204" pitchFamily="18" charset="0"/>
                          </a:rPr>
                          <m:t> </m:t>
                        </m:r>
                        <m:r>
                          <m:rPr>
                            <m:sty m:val="p"/>
                          </m:rPr>
                          <a:rPr lang="en-US" altLang="zh-CN" b="0" i="0" smtClean="0">
                            <a:solidFill>
                              <a:srgbClr val="FF0000"/>
                            </a:solidFill>
                            <a:latin typeface="Cambria Math" panose="02040503050406030204" pitchFamily="18" charset="0"/>
                          </a:rPr>
                          <m:t>distance</m:t>
                        </m:r>
                      </m:oMath>
                    </m:oMathPara>
                  </a14:m>
                  <a:endParaRPr lang="zh-CN" altLang="en-US" dirty="0">
                    <a:solidFill>
                      <a:srgbClr val="FF0000"/>
                    </a:solidFill>
                  </a:endParaRPr>
                </a:p>
              </p:txBody>
            </p:sp>
          </mc:Choice>
          <mc:Fallback xmlns="">
            <p:sp>
              <p:nvSpPr>
                <p:cNvPr id="4" name="文本框 5"/>
                <p:cNvSpPr txBox="1">
                  <a:spLocks noRot="1" noChangeAspect="1" noMove="1" noResize="1" noEditPoints="1" noAdjustHandles="1" noChangeArrowheads="1" noChangeShapeType="1" noTextEdit="1"/>
                </p:cNvSpPr>
                <p:nvPr/>
              </p:nvSpPr>
              <p:spPr>
                <a:xfrm>
                  <a:off x="2542795" y="6253626"/>
                  <a:ext cx="1290317" cy="491168"/>
                </a:xfrm>
                <a:prstGeom prst="rect">
                  <a:avLst/>
                </a:prstGeom>
                <a:blipFill>
                  <a:blip r:embed="rId2"/>
                  <a:stretch>
                    <a:fillRect r="-7692" b="-1667"/>
                  </a:stretch>
                </a:blipFill>
              </p:spPr>
              <p:txBody>
                <a:bodyPr/>
                <a:lstStyle/>
                <a:p>
                  <a:r>
                    <a:rPr lang="zh-CN" altLang="en-US">
                      <a:noFill/>
                    </a:rPr>
                    <a:t> </a:t>
                  </a:r>
                </a:p>
              </p:txBody>
            </p:sp>
          </mc:Fallback>
        </mc:AlternateContent>
        <p:sp>
          <p:nvSpPr>
            <p:cNvPr id="7" name="文本框 6"/>
            <p:cNvSpPr txBox="1"/>
            <p:nvPr/>
          </p:nvSpPr>
          <p:spPr>
            <a:xfrm>
              <a:off x="4610368" y="6294534"/>
              <a:ext cx="3123118" cy="450237"/>
            </a:xfrm>
            <a:prstGeom prst="rect">
              <a:avLst/>
            </a:prstGeom>
            <a:noFill/>
          </p:spPr>
          <p:txBody>
            <a:bodyPr wrap="square" rtlCol="0">
              <a:spAutoFit/>
            </a:bodyPr>
            <a:lstStyle/>
            <a:p>
              <a:pPr algn="ctr">
                <a:buNone/>
              </a:pPr>
              <a:r>
                <a:rPr lang="zh-CN" altLang="en-US" sz="1600" dirty="0">
                  <a:solidFill>
                    <a:srgbClr val="FF0000"/>
                  </a:solidFill>
                </a:rPr>
                <a:t>基于异或的汉明距离</a:t>
              </a:r>
            </a:p>
          </p:txBody>
        </p:sp>
      </p:grpSp>
    </p:spTree>
    <p:extLst>
      <p:ext uri="{BB962C8B-B14F-4D97-AF65-F5344CB8AC3E}">
        <p14:creationId xmlns:p14="http://schemas.microsoft.com/office/powerpoint/2010/main" val="376379631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汉明距离计算</a:t>
            </a:r>
            <a:r>
              <a:rPr lang="en-US" altLang="zh-CN"/>
              <a:t>-</a:t>
            </a:r>
            <a:r>
              <a:rPr lang="zh-CN" altLang="en-US"/>
              <a:t>示例</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324091" y="1118886"/>
                <a:ext cx="8243648" cy="5610687"/>
              </a:xfrm>
            </p:spPr>
            <p:txBody>
              <a:bodyPr/>
              <a:lstStyle/>
              <a:p>
                <a:r>
                  <a:rPr lang="zh-CN" altLang="en-US" sz="2000" dirty="0"/>
                  <a:t>给定两个</a:t>
                </a:r>
                <a:r>
                  <a:rPr lang="en-US" altLang="zh-CN" sz="2000" dirty="0"/>
                  <a:t>8-bit</a:t>
                </a:r>
                <a:r>
                  <a:rPr lang="zh-CN" altLang="en-US" sz="2000" dirty="0"/>
                  <a:t>的变量</a:t>
                </a:r>
                <a14:m>
                  <m:oMath xmlns:m="http://schemas.openxmlformats.org/officeDocument/2006/math">
                    <m:r>
                      <a:rPr lang="en-US" altLang="zh-CN" sz="2000" i="1">
                        <a:latin typeface="Cambria Math" panose="02040503050406030204" pitchFamily="18" charset="0"/>
                      </a:rPr>
                      <m:t>𝑥</m:t>
                    </m:r>
                  </m:oMath>
                </a14:m>
                <a:r>
                  <a:rPr lang="zh-CN" altLang="en-US" sz="2000" dirty="0"/>
                  <a:t>和</a:t>
                </a:r>
                <a14:m>
                  <m:oMath xmlns:m="http://schemas.openxmlformats.org/officeDocument/2006/math">
                    <m:r>
                      <a:rPr lang="en-US" altLang="zh-CN" sz="2000" i="1">
                        <a:latin typeface="Cambria Math" panose="02040503050406030204" pitchFamily="18" charset="0"/>
                        <a:ea typeface="Cambria Math" panose="02040503050406030204" pitchFamily="18" charset="0"/>
                      </a:rPr>
                      <m:t>𝑦</m:t>
                    </m:r>
                  </m:oMath>
                </a14:m>
                <a:r>
                  <a:rPr lang="zh-CN" altLang="en-US" sz="2000" dirty="0"/>
                  <a:t>（数据类型为</a:t>
                </a:r>
                <a:r>
                  <a:rPr lang="en-US" altLang="zh-CN" sz="2000" dirty="0" err="1"/>
                  <a:t>uchar</a:t>
                </a:r>
                <a:r>
                  <a:rPr lang="zh-CN" altLang="en-US" sz="2000" dirty="0"/>
                  <a:t>），首先计算其异或</a:t>
                </a:r>
                <a:endParaRPr lang="en-US" altLang="zh-CN" sz="2000" dirty="0"/>
              </a:p>
              <a:p>
                <a:pPr marL="0" indent="0">
                  <a:buNone/>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𝑧</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𝑥</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𝑦</m:t>
                      </m:r>
                    </m:oMath>
                  </m:oMathPara>
                </a14:m>
                <a:endParaRPr lang="en-US" altLang="zh-CN" sz="2000" dirty="0"/>
              </a:p>
              <a:p>
                <a:pPr marL="0" indent="0">
                  <a:buNone/>
                </a:pPr>
                <a:r>
                  <a:rPr lang="en-US" altLang="zh-CN" sz="2000" dirty="0"/>
                  <a:t>      </a:t>
                </a:r>
                <a14:m>
                  <m:oMath xmlns:m="http://schemas.openxmlformats.org/officeDocument/2006/math">
                    <m:r>
                      <a:rPr lang="en-US" altLang="zh-CN" sz="2000" i="1">
                        <a:latin typeface="Cambria Math" panose="02040503050406030204" pitchFamily="18" charset="0"/>
                      </a:rPr>
                      <m:t>𝑧</m:t>
                    </m:r>
                    <m:r>
                      <a:rPr lang="zh-CN" altLang="en-US" sz="2000" i="1" smtClean="0">
                        <a:latin typeface="Cambria Math" panose="02040503050406030204" pitchFamily="18" charset="0"/>
                      </a:rPr>
                      <m:t>也是</m:t>
                    </m:r>
                  </m:oMath>
                </a14:m>
                <a:r>
                  <a:rPr lang="zh-CN" altLang="en-US" sz="2000" dirty="0"/>
                  <a:t>一个</a:t>
                </a:r>
                <a:r>
                  <a:rPr lang="en-US" altLang="zh-CN" sz="2000" dirty="0"/>
                  <a:t>8-bit</a:t>
                </a:r>
                <a:r>
                  <a:rPr lang="zh-CN" altLang="en-US" sz="2000" dirty="0"/>
                  <a:t>变量，</a:t>
                </a:r>
                <a:r>
                  <a:rPr lang="en-US" altLang="zh-CN" sz="2000" dirty="0"/>
                  <a:t> </a:t>
                </a:r>
                <a14:m>
                  <m:oMath xmlns:m="http://schemas.openxmlformats.org/officeDocument/2006/math">
                    <m:r>
                      <a:rPr lang="en-US" altLang="zh-CN" sz="2000" i="1">
                        <a:latin typeface="Cambria Math" panose="02040503050406030204" pitchFamily="18" charset="0"/>
                      </a:rPr>
                      <m:t>𝑧</m:t>
                    </m:r>
                  </m:oMath>
                </a14:m>
                <a:r>
                  <a:rPr lang="zh-CN" altLang="en-US" sz="2000" dirty="0"/>
                  <a:t>中比特位为</a:t>
                </a:r>
                <a:r>
                  <a:rPr lang="en-US" altLang="zh-CN" sz="2000" dirty="0"/>
                  <a:t>1</a:t>
                </a:r>
                <a:r>
                  <a:rPr lang="zh-CN" altLang="en-US" sz="2000" dirty="0"/>
                  <a:t>的个数，即为</a:t>
                </a:r>
                <a14:m>
                  <m:oMath xmlns:m="http://schemas.openxmlformats.org/officeDocument/2006/math">
                    <m:r>
                      <a:rPr lang="en-US" altLang="zh-CN" sz="2000" i="1">
                        <a:latin typeface="Cambria Math" panose="02040503050406030204" pitchFamily="18" charset="0"/>
                      </a:rPr>
                      <m:t>𝑥</m:t>
                    </m:r>
                  </m:oMath>
                </a14:m>
                <a:r>
                  <a:rPr lang="zh-CN" altLang="en-US" sz="2000" dirty="0"/>
                  <a:t>和</a:t>
                </a:r>
                <a14:m>
                  <m:oMath xmlns:m="http://schemas.openxmlformats.org/officeDocument/2006/math">
                    <m:r>
                      <a:rPr lang="en-US" altLang="zh-CN" sz="2000" i="1">
                        <a:latin typeface="Cambria Math" panose="02040503050406030204" pitchFamily="18" charset="0"/>
                        <a:ea typeface="Cambria Math" panose="02040503050406030204" pitchFamily="18" charset="0"/>
                      </a:rPr>
                      <m:t>𝑦</m:t>
                    </m:r>
                  </m:oMath>
                </a14:m>
                <a:r>
                  <a:rPr lang="zh-CN" altLang="en-US" sz="2000" dirty="0"/>
                  <a:t>的汉明距离</a:t>
                </a:r>
                <a:endParaRPr lang="en-US" altLang="zh-CN" sz="2000" dirty="0"/>
              </a:p>
              <a:p>
                <a:pPr>
                  <a:spcBef>
                    <a:spcPts val="1200"/>
                  </a:spcBef>
                </a:pPr>
                <a:r>
                  <a:rPr lang="zh-CN" altLang="en-US" sz="2000" dirty="0"/>
                  <a:t>为了快速得到</a:t>
                </a:r>
                <a14:m>
                  <m:oMath xmlns:m="http://schemas.openxmlformats.org/officeDocument/2006/math">
                    <m:r>
                      <a:rPr lang="en-US" altLang="zh-CN" sz="2000" i="1">
                        <a:latin typeface="Cambria Math" panose="02040503050406030204" pitchFamily="18" charset="0"/>
                      </a:rPr>
                      <m:t>𝑧</m:t>
                    </m:r>
                  </m:oMath>
                </a14:m>
                <a:r>
                  <a:rPr lang="zh-CN" altLang="en-US" sz="2000" dirty="0"/>
                  <a:t>中比特位为</a:t>
                </a:r>
                <a:r>
                  <a:rPr lang="en-US" altLang="zh-CN" sz="2000" dirty="0"/>
                  <a:t>1</a:t>
                </a:r>
                <a:r>
                  <a:rPr lang="zh-CN" altLang="en-US" sz="2000" dirty="0"/>
                  <a:t>的个数，可事先</a:t>
                </a:r>
                <a:r>
                  <a:rPr lang="zh-CN" altLang="en-US" sz="2000" b="1" dirty="0">
                    <a:solidFill>
                      <a:srgbClr val="FF0000"/>
                    </a:solidFill>
                  </a:rPr>
                  <a:t>离线</a:t>
                </a:r>
                <a:r>
                  <a:rPr lang="zh-CN" altLang="en-US" sz="2000" dirty="0"/>
                  <a:t>计算一个长度为</a:t>
                </a:r>
                <a14:m>
                  <m:oMath xmlns:m="http://schemas.openxmlformats.org/officeDocument/2006/math">
                    <m:sSup>
                      <m:sSupPr>
                        <m:ctrlPr>
                          <a:rPr lang="en-US" altLang="zh-CN" sz="2000" i="1">
                            <a:latin typeface="Cambria Math" panose="02040503050406030204" pitchFamily="18" charset="0"/>
                          </a:rPr>
                        </m:ctrlPr>
                      </m:sSupPr>
                      <m:e>
                        <m:r>
                          <a:rPr lang="en-US" altLang="zh-CN" sz="2000" i="1">
                            <a:latin typeface="Cambria Math" panose="02040503050406030204" pitchFamily="18" charset="0"/>
                          </a:rPr>
                          <m:t>2</m:t>
                        </m:r>
                      </m:e>
                      <m:sup>
                        <m:r>
                          <a:rPr lang="en-US" altLang="zh-CN" sz="2000" i="1">
                            <a:latin typeface="Cambria Math" panose="02040503050406030204" pitchFamily="18" charset="0"/>
                          </a:rPr>
                          <m:t>8</m:t>
                        </m:r>
                      </m:sup>
                    </m:sSup>
                  </m:oMath>
                </a14:m>
                <a:r>
                  <a:rPr lang="zh-CN" altLang="en-US" sz="2000" dirty="0"/>
                  <a:t>的数组</a:t>
                </a:r>
                <a:r>
                  <a:rPr lang="en-US" altLang="zh-CN" sz="2000" dirty="0"/>
                  <a:t> </a:t>
                </a:r>
                <a14:m>
                  <m:oMath xmlns:m="http://schemas.openxmlformats.org/officeDocument/2006/math">
                    <m:r>
                      <a:rPr lang="en-US" altLang="zh-CN" sz="2000" b="1" i="1" dirty="0">
                        <a:latin typeface="Cambria Math" panose="02040503050406030204" pitchFamily="18" charset="0"/>
                      </a:rPr>
                      <m:t>𝒕</m:t>
                    </m:r>
                  </m:oMath>
                </a14:m>
                <a:r>
                  <a:rPr lang="zh-CN" altLang="en-US" sz="2000" dirty="0"/>
                  <a:t>，其中第</a:t>
                </a:r>
                <a:r>
                  <a:rPr lang="en-US" altLang="zh-CN" sz="2000" b="1" dirty="0"/>
                  <a:t> </a:t>
                </a:r>
                <a14:m>
                  <m:oMath xmlns:m="http://schemas.openxmlformats.org/officeDocument/2006/math">
                    <m:r>
                      <a:rPr lang="en-US" altLang="zh-CN" sz="2000" b="0" i="1" smtClean="0">
                        <a:latin typeface="Cambria Math" panose="02040503050406030204" pitchFamily="18" charset="0"/>
                      </a:rPr>
                      <m:t>𝑖</m:t>
                    </m:r>
                  </m:oMath>
                </a14:m>
                <a:r>
                  <a:rPr lang="zh-CN" altLang="en-US" sz="2000" dirty="0"/>
                  <a:t>个数组元素值表示“十进制的正整数</a:t>
                </a:r>
                <a14:m>
                  <m:oMath xmlns:m="http://schemas.openxmlformats.org/officeDocument/2006/math">
                    <m:r>
                      <a:rPr lang="en-US" altLang="zh-CN" sz="2000" i="1">
                        <a:latin typeface="Cambria Math" panose="02040503050406030204" pitchFamily="18" charset="0"/>
                      </a:rPr>
                      <m:t>𝑖</m:t>
                    </m:r>
                  </m:oMath>
                </a14:m>
                <a:r>
                  <a:rPr lang="zh-CN" altLang="en-US" sz="2000" dirty="0"/>
                  <a:t>在二进制表达下的比特位为</a:t>
                </a:r>
                <a:r>
                  <a:rPr lang="en-US" altLang="zh-CN" sz="2000" dirty="0"/>
                  <a:t>1</a:t>
                </a:r>
                <a:r>
                  <a:rPr lang="zh-CN" altLang="en-US" sz="2000" dirty="0"/>
                  <a:t>的个数”</a:t>
                </a:r>
                <a:endParaRPr lang="en-US" altLang="zh-CN" sz="2000" dirty="0"/>
              </a:p>
              <a:p>
                <a:pPr lvl="1"/>
                <a:r>
                  <a:rPr lang="zh-CN" altLang="en-US" sz="1800" dirty="0"/>
                  <a:t>例如</a:t>
                </a:r>
                <a14:m>
                  <m:oMath xmlns:m="http://schemas.openxmlformats.org/officeDocument/2006/math">
                    <m:r>
                      <a:rPr lang="en-US" altLang="zh-CN" sz="1800" b="1" i="1" dirty="0">
                        <a:latin typeface="Cambria Math" panose="02040503050406030204" pitchFamily="18" charset="0"/>
                      </a:rPr>
                      <m:t>𝒕</m:t>
                    </m:r>
                  </m:oMath>
                </a14:m>
                <a:r>
                  <a:rPr lang="en-US" altLang="zh-CN" sz="1800" dirty="0"/>
                  <a:t>[0]=0, </a:t>
                </a:r>
              </a:p>
              <a:p>
                <a:pPr marL="471487" lvl="1" indent="0">
                  <a:buNone/>
                </a:pPr>
                <a14:m>
                  <m:oMath xmlns:m="http://schemas.openxmlformats.org/officeDocument/2006/math">
                    <m:r>
                      <a:rPr lang="en-US" altLang="zh-CN" sz="1800" b="1" i="1" dirty="0" smtClean="0">
                        <a:latin typeface="Cambria Math" panose="02040503050406030204" pitchFamily="18" charset="0"/>
                      </a:rPr>
                      <m:t>                  </m:t>
                    </m:r>
                    <m:r>
                      <a:rPr lang="en-US" altLang="zh-CN" sz="1800" b="1" i="1" dirty="0">
                        <a:latin typeface="Cambria Math" panose="02040503050406030204" pitchFamily="18" charset="0"/>
                      </a:rPr>
                      <m:t>𝒕</m:t>
                    </m:r>
                  </m:oMath>
                </a14:m>
                <a:r>
                  <a:rPr lang="en-US" altLang="zh-CN" sz="1800" dirty="0"/>
                  <a:t>[1]=1, </a:t>
                </a:r>
                <a:endParaRPr lang="en-US" altLang="zh-CN" sz="1800" b="0" i="0" dirty="0">
                  <a:latin typeface="Cambria Math" panose="02040503050406030204" pitchFamily="18" charset="0"/>
                </a:endParaRPr>
              </a:p>
              <a:p>
                <a:pPr marL="471487" lvl="1" indent="0">
                  <a:buNone/>
                </a:pPr>
                <a14:m>
                  <m:oMath xmlns:m="http://schemas.openxmlformats.org/officeDocument/2006/math">
                    <m:r>
                      <a:rPr lang="en-US" altLang="zh-CN" sz="1800" b="0" i="0" dirty="0" smtClean="0">
                        <a:latin typeface="Cambria Math" panose="02040503050406030204" pitchFamily="18" charset="0"/>
                      </a:rPr>
                      <m:t>                  </m:t>
                    </m:r>
                    <m:r>
                      <a:rPr lang="en-US" altLang="zh-CN" sz="1800" b="1" i="1" dirty="0">
                        <a:latin typeface="Cambria Math" panose="02040503050406030204" pitchFamily="18" charset="0"/>
                      </a:rPr>
                      <m:t>𝒕</m:t>
                    </m:r>
                  </m:oMath>
                </a14:m>
                <a:r>
                  <a:rPr lang="en-US" altLang="zh-CN" sz="1800" dirty="0"/>
                  <a:t>[2]=1, </a:t>
                </a:r>
              </a:p>
              <a:p>
                <a:pPr marL="471487" lvl="1" indent="0">
                  <a:buNone/>
                </a:pPr>
                <a:r>
                  <a:rPr lang="en-US" altLang="zh-CN" sz="1800" b="1" dirty="0"/>
                  <a:t>              </a:t>
                </a:r>
                <a14:m>
                  <m:oMath xmlns:m="http://schemas.openxmlformats.org/officeDocument/2006/math">
                    <m:r>
                      <a:rPr lang="en-US" altLang="zh-CN" sz="1800" b="1" i="1" dirty="0">
                        <a:latin typeface="Cambria Math" panose="02040503050406030204" pitchFamily="18" charset="0"/>
                      </a:rPr>
                      <m:t>𝒕</m:t>
                    </m:r>
                  </m:oMath>
                </a14:m>
                <a:r>
                  <a:rPr lang="en-US" altLang="zh-CN" sz="1800" dirty="0"/>
                  <a:t>[3]=2, </a:t>
                </a:r>
              </a:p>
              <a:p>
                <a:pPr marL="471487" lvl="1" indent="0">
                  <a:buNone/>
                </a:pPr>
                <a:r>
                  <a:rPr lang="en-US" altLang="zh-CN" sz="1800" b="1" dirty="0"/>
                  <a:t>              </a:t>
                </a:r>
                <a14:m>
                  <m:oMath xmlns:m="http://schemas.openxmlformats.org/officeDocument/2006/math">
                    <m:r>
                      <a:rPr lang="en-US" altLang="zh-CN" sz="1800" b="1" i="1" dirty="0">
                        <a:latin typeface="Cambria Math" panose="02040503050406030204" pitchFamily="18" charset="0"/>
                      </a:rPr>
                      <m:t>𝒕</m:t>
                    </m:r>
                  </m:oMath>
                </a14:m>
                <a:r>
                  <a:rPr lang="en-US" altLang="zh-CN" sz="1800" dirty="0"/>
                  <a:t>[4]=1,</a:t>
                </a:r>
                <a:endParaRPr lang="en-US" altLang="zh-CN" sz="1800" i="1" dirty="0">
                  <a:latin typeface="Cambria Math" panose="02040503050406030204" pitchFamily="18" charset="0"/>
                  <a:ea typeface="Cambria Math" panose="02040503050406030204" pitchFamily="18" charset="0"/>
                </a:endParaRPr>
              </a:p>
              <a:p>
                <a:pPr marL="471487" lvl="1" indent="0">
                  <a:buNone/>
                </a:pPr>
                <a14:m>
                  <m:oMath xmlns:m="http://schemas.openxmlformats.org/officeDocument/2006/math">
                    <m:r>
                      <a:rPr lang="en-US" altLang="zh-CN" sz="1800" b="0" i="1" smtClean="0">
                        <a:latin typeface="Cambria Math" panose="02040503050406030204" pitchFamily="18" charset="0"/>
                        <a:ea typeface="Cambria Math" panose="02040503050406030204" pitchFamily="18" charset="0"/>
                      </a:rPr>
                      <m:t>                        </m:t>
                    </m:r>
                    <m:r>
                      <a:rPr lang="en-US" altLang="zh-CN" sz="1800" i="1" smtClean="0">
                        <a:latin typeface="Cambria Math" panose="02040503050406030204" pitchFamily="18" charset="0"/>
                        <a:ea typeface="Cambria Math" panose="02040503050406030204" pitchFamily="18" charset="0"/>
                      </a:rPr>
                      <m:t>⋯</m:t>
                    </m:r>
                  </m:oMath>
                </a14:m>
                <a:r>
                  <a:rPr lang="en-US" altLang="zh-CN" sz="1800" dirty="0"/>
                  <a:t> ,</a:t>
                </a:r>
              </a:p>
              <a:p>
                <a:pPr marL="471487" lvl="1" indent="0">
                  <a:buNone/>
                </a:pPr>
                <a:r>
                  <a:rPr lang="en-US" altLang="zh-CN" sz="1800" b="1" dirty="0"/>
                  <a:t>              </a:t>
                </a:r>
                <a14:m>
                  <m:oMath xmlns:m="http://schemas.openxmlformats.org/officeDocument/2006/math">
                    <m:r>
                      <a:rPr lang="en-US" altLang="zh-CN" sz="1800" b="1" i="1" dirty="0">
                        <a:latin typeface="Cambria Math" panose="02040503050406030204" pitchFamily="18" charset="0"/>
                      </a:rPr>
                      <m:t>𝒕</m:t>
                    </m:r>
                  </m:oMath>
                </a14:m>
                <a:r>
                  <a:rPr lang="en-US" altLang="zh-CN" sz="1800" dirty="0"/>
                  <a:t>[255]=8</a:t>
                </a:r>
              </a:p>
              <a:p>
                <a:pPr>
                  <a:spcBef>
                    <a:spcPts val="1200"/>
                  </a:spcBef>
                </a:pPr>
                <a:endParaRPr lang="en-US" altLang="zh-CN" sz="1600"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324091" y="1118886"/>
                <a:ext cx="8243648" cy="5610687"/>
              </a:xfrm>
              <a:blipFill>
                <a:blip r:embed="rId3"/>
                <a:stretch>
                  <a:fillRect l="-666" t="-870" r="-37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79128286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汉明距离计算</a:t>
            </a:r>
            <a:r>
              <a:rPr lang="en-US" altLang="zh-CN" dirty="0"/>
              <a:t>-</a:t>
            </a:r>
            <a:r>
              <a:rPr lang="zh-CN" altLang="en-US" dirty="0"/>
              <a:t>示例</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pPr>
                  <a:spcBef>
                    <a:spcPts val="1200"/>
                  </a:spcBef>
                </a:pPr>
                <a:r>
                  <a:rPr lang="zh-CN" altLang="en-US" sz="2000" dirty="0"/>
                  <a:t>因此，</a:t>
                </a:r>
                <a:r>
                  <a:rPr lang="en-US" altLang="zh-CN" sz="2000" dirty="0"/>
                  <a:t>8-bit</a:t>
                </a:r>
                <a:r>
                  <a:rPr lang="zh-CN" altLang="en-US" sz="2000" dirty="0"/>
                  <a:t>变量（数据</a:t>
                </a:r>
                <a14:m>
                  <m:oMath xmlns:m="http://schemas.openxmlformats.org/officeDocument/2006/math">
                    <m:r>
                      <a:rPr lang="zh-CN" altLang="en-US" sz="2000" i="1" dirty="0">
                        <a:latin typeface="Cambria Math" panose="02040503050406030204" pitchFamily="18" charset="0"/>
                      </a:rPr>
                      <m:t>类型为</m:t>
                    </m:r>
                    <m:r>
                      <a:rPr lang="en-US" altLang="zh-CN" sz="2000" i="1" dirty="0">
                        <a:latin typeface="Cambria Math" panose="02040503050406030204" pitchFamily="18" charset="0"/>
                      </a:rPr>
                      <m:t>𝑢𝑐h𝑎𝑟</m:t>
                    </m:r>
                  </m:oMath>
                </a14:m>
                <a:r>
                  <a:rPr lang="zh-CN" altLang="en-US" sz="2000" dirty="0"/>
                  <a:t>）</a:t>
                </a:r>
                <a14:m>
                  <m:oMath xmlns:m="http://schemas.openxmlformats.org/officeDocument/2006/math">
                    <m:r>
                      <a:rPr lang="en-US" altLang="zh-CN" sz="2000" i="1">
                        <a:latin typeface="Cambria Math" panose="02040503050406030204" pitchFamily="18" charset="0"/>
                      </a:rPr>
                      <m:t>𝑥</m:t>
                    </m:r>
                  </m:oMath>
                </a14:m>
                <a:r>
                  <a:rPr lang="zh-CN" altLang="en-US" sz="2000" dirty="0"/>
                  <a:t>和</a:t>
                </a:r>
                <a14:m>
                  <m:oMath xmlns:m="http://schemas.openxmlformats.org/officeDocument/2006/math">
                    <m:r>
                      <a:rPr lang="en-US" altLang="zh-CN" sz="2000" i="1">
                        <a:latin typeface="Cambria Math" panose="02040503050406030204" pitchFamily="18" charset="0"/>
                        <a:ea typeface="Cambria Math" panose="02040503050406030204" pitchFamily="18" charset="0"/>
                      </a:rPr>
                      <m:t>𝑦</m:t>
                    </m:r>
                  </m:oMath>
                </a14:m>
                <a:r>
                  <a:rPr lang="zh-CN" altLang="en-US" sz="2000" dirty="0"/>
                  <a:t>的汉明距离可通过数组</a:t>
                </a:r>
                <a14:m>
                  <m:oMath xmlns:m="http://schemas.openxmlformats.org/officeDocument/2006/math">
                    <m:r>
                      <a:rPr lang="en-US" altLang="zh-CN" sz="2000" b="1">
                        <a:latin typeface="Cambria Math" panose="02040503050406030204" pitchFamily="18" charset="0"/>
                      </a:rPr>
                      <m:t>𝐝</m:t>
                    </m:r>
                  </m:oMath>
                </a14:m>
                <a:r>
                  <a:rPr lang="zh-CN" altLang="en-US" sz="2000" dirty="0"/>
                  <a:t>查表得到：</a:t>
                </a:r>
                <a14:m>
                  <m:oMath xmlns:m="http://schemas.openxmlformats.org/officeDocument/2006/math">
                    <m:r>
                      <a:rPr lang="en-US" altLang="zh-CN" sz="2000" i="1">
                        <a:latin typeface="Cambria Math" panose="02040503050406030204" pitchFamily="18" charset="0"/>
                      </a:rPr>
                      <m:t>𝑑</m:t>
                    </m:r>
                    <m:r>
                      <a:rPr lang="en-US" altLang="zh-CN" sz="2000" i="1">
                        <a:latin typeface="Cambria Math" panose="02040503050406030204" pitchFamily="18" charset="0"/>
                      </a:rPr>
                      <m:t>=</m:t>
                    </m:r>
                    <m:r>
                      <a:rPr lang="en-US" altLang="zh-CN" sz="2000" b="1" i="1" dirty="0">
                        <a:latin typeface="Cambria Math" panose="02040503050406030204" pitchFamily="18" charset="0"/>
                      </a:rPr>
                      <m:t>𝒕</m:t>
                    </m:r>
                    <m:r>
                      <a:rPr lang="en-US" altLang="zh-CN" sz="2000" i="1">
                        <a:latin typeface="Cambria Math" panose="02040503050406030204" pitchFamily="18" charset="0"/>
                      </a:rPr>
                      <m:t>[</m:t>
                    </m:r>
                    <m:r>
                      <a:rPr lang="en-US" altLang="zh-CN" sz="2000" i="1">
                        <a:latin typeface="Cambria Math" panose="02040503050406030204" pitchFamily="18" charset="0"/>
                      </a:rPr>
                      <m:t>𝑥</m:t>
                    </m:r>
                    <m:r>
                      <a:rPr lang="en-US" altLang="zh-CN" sz="2000" i="1">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𝑦</m:t>
                    </m:r>
                    <m:r>
                      <a:rPr lang="en-US" altLang="zh-CN" sz="2000" i="1">
                        <a:latin typeface="Cambria Math" panose="02040503050406030204" pitchFamily="18" charset="0"/>
                      </a:rPr>
                      <m:t>]</m:t>
                    </m:r>
                  </m:oMath>
                </a14:m>
                <a:endParaRPr lang="en-US" altLang="zh-CN" sz="2000" dirty="0"/>
              </a:p>
              <a:p>
                <a:pPr lvl="1"/>
                <a:r>
                  <a:rPr lang="zh-CN" altLang="en-US" sz="1600" dirty="0"/>
                  <a:t>例如 </a:t>
                </a:r>
                <a:r>
                  <a:rPr lang="en-US" altLang="zh-CN" sz="1600" dirty="0"/>
                  <a:t> </a:t>
                </a:r>
                <a14:m>
                  <m:oMath xmlns:m="http://schemas.openxmlformats.org/officeDocument/2006/math">
                    <m:r>
                      <a:rPr lang="en-US" altLang="zh-CN" sz="1600" i="1">
                        <a:latin typeface="Cambria Math" panose="02040503050406030204" pitchFamily="18" charset="0"/>
                      </a:rPr>
                      <m:t>𝑥</m:t>
                    </m:r>
                    <m:r>
                      <a:rPr lang="en-US" altLang="zh-CN" sz="1600" b="0" i="1" smtClean="0">
                        <a:latin typeface="Cambria Math" panose="02040503050406030204" pitchFamily="18" charset="0"/>
                      </a:rPr>
                      <m:t>=4=</m:t>
                    </m:r>
                    <m:sSub>
                      <m:sSubPr>
                        <m:ctrlPr>
                          <a:rPr lang="en-US" altLang="zh-CN" sz="1600" i="1" dirty="0">
                            <a:latin typeface="Cambria Math" panose="02040503050406030204" pitchFamily="18" charset="0"/>
                          </a:rPr>
                        </m:ctrlPr>
                      </m:sSubPr>
                      <m:e>
                        <m:r>
                          <a:rPr lang="en-US" altLang="zh-CN" sz="1600" i="1" dirty="0">
                            <a:latin typeface="Cambria Math" panose="02040503050406030204" pitchFamily="18" charset="0"/>
                          </a:rPr>
                          <m:t>(00000100)</m:t>
                        </m:r>
                      </m:e>
                      <m:sub>
                        <m:r>
                          <a:rPr lang="en-US" altLang="zh-CN" sz="1600" i="1" dirty="0">
                            <a:latin typeface="Cambria Math" panose="02040503050406030204" pitchFamily="18" charset="0"/>
                          </a:rPr>
                          <m:t>2</m:t>
                        </m:r>
                      </m:sub>
                    </m:sSub>
                  </m:oMath>
                </a14:m>
                <a:r>
                  <a:rPr lang="zh-CN" altLang="en-US" sz="1600" dirty="0"/>
                  <a:t>，</a:t>
                </a:r>
                <a:r>
                  <a:rPr lang="en-US" altLang="zh-CN" sz="1600" dirty="0"/>
                  <a:t> </a:t>
                </a:r>
              </a:p>
              <a:p>
                <a:pPr marL="471487" lvl="1" indent="0">
                  <a:buNone/>
                </a:pPr>
                <a:r>
                  <a:rPr lang="en-US" altLang="zh-CN" sz="1600" dirty="0"/>
                  <a:t>                 </a:t>
                </a:r>
                <a14:m>
                  <m:oMath xmlns:m="http://schemas.openxmlformats.org/officeDocument/2006/math">
                    <m:r>
                      <a:rPr lang="en-US" altLang="zh-CN" sz="1600" i="1">
                        <a:latin typeface="Cambria Math" panose="02040503050406030204" pitchFamily="18" charset="0"/>
                      </a:rPr>
                      <m:t>𝑦</m:t>
                    </m:r>
                    <m:r>
                      <a:rPr lang="en-US" altLang="zh-CN" sz="1600" i="1" smtClean="0">
                        <a:latin typeface="Cambria Math" panose="02040503050406030204" pitchFamily="18" charset="0"/>
                      </a:rPr>
                      <m:t>=</m:t>
                    </m:r>
                    <m:r>
                      <m:rPr>
                        <m:nor/>
                      </m:rPr>
                      <a:rPr lang="en-US" altLang="zh-CN" sz="1600" b="0" i="0" smtClean="0">
                        <a:latin typeface="Cambria Math" panose="02040503050406030204" pitchFamily="18" charset="0"/>
                      </a:rPr>
                      <m:t>8</m:t>
                    </m:r>
                    <m:r>
                      <a:rPr lang="en-US" altLang="zh-CN" sz="1600" i="1">
                        <a:latin typeface="Cambria Math" panose="02040503050406030204" pitchFamily="18" charset="0"/>
                      </a:rPr>
                      <m:t>=</m:t>
                    </m:r>
                    <m:sSub>
                      <m:sSubPr>
                        <m:ctrlPr>
                          <a:rPr lang="en-US" altLang="zh-CN" sz="1600" i="1" dirty="0">
                            <a:latin typeface="Cambria Math" panose="02040503050406030204" pitchFamily="18" charset="0"/>
                          </a:rPr>
                        </m:ctrlPr>
                      </m:sSubPr>
                      <m:e>
                        <m:r>
                          <a:rPr lang="en-US" altLang="zh-CN" sz="1600" i="1" dirty="0">
                            <a:latin typeface="Cambria Math" panose="02040503050406030204" pitchFamily="18" charset="0"/>
                          </a:rPr>
                          <m:t>(00001000)</m:t>
                        </m:r>
                      </m:e>
                      <m:sub>
                        <m:r>
                          <a:rPr lang="en-US" altLang="zh-CN" sz="1600" i="1" dirty="0">
                            <a:latin typeface="Cambria Math" panose="02040503050406030204" pitchFamily="18" charset="0"/>
                          </a:rPr>
                          <m:t>2</m:t>
                        </m:r>
                      </m:sub>
                    </m:sSub>
                    <m:r>
                      <a:rPr lang="zh-CN" altLang="en-US" sz="1600" i="1">
                        <a:latin typeface="Cambria Math" panose="02040503050406030204" pitchFamily="18" charset="0"/>
                      </a:rPr>
                      <m:t>，</m:t>
                    </m:r>
                  </m:oMath>
                </a14:m>
                <a:endParaRPr lang="en-US" altLang="zh-CN" sz="1600" i="1" dirty="0">
                  <a:latin typeface="Cambria Math" panose="02040503050406030204" pitchFamily="18" charset="0"/>
                </a:endParaRPr>
              </a:p>
              <a:p>
                <a:pPr marL="471487" lvl="1" indent="0">
                  <a:buNone/>
                </a:pPr>
                <a:r>
                  <a:rPr lang="zh-CN" altLang="en-US" sz="1600" dirty="0"/>
                  <a:t>                 </a:t>
                </a:r>
                <a14:m>
                  <m:oMath xmlns:m="http://schemas.openxmlformats.org/officeDocument/2006/math">
                    <m:r>
                      <a:rPr lang="zh-CN" altLang="en-US" sz="1600" i="1">
                        <a:latin typeface="Cambria Math" panose="02040503050406030204" pitchFamily="18" charset="0"/>
                      </a:rPr>
                      <m:t>汉明距离</m:t>
                    </m:r>
                    <m:r>
                      <a:rPr lang="en-US" altLang="zh-CN" sz="1600" i="1">
                        <a:latin typeface="Cambria Math" panose="02040503050406030204" pitchFamily="18" charset="0"/>
                      </a:rPr>
                      <m:t>𝑑</m:t>
                    </m:r>
                    <m:r>
                      <a:rPr lang="en-US" altLang="zh-CN" sz="1600" i="1">
                        <a:latin typeface="Cambria Math" panose="02040503050406030204" pitchFamily="18" charset="0"/>
                      </a:rPr>
                      <m:t>=</m:t>
                    </m:r>
                    <m:r>
                      <a:rPr lang="en-US" altLang="zh-CN" sz="1600" b="1" i="1" dirty="0">
                        <a:latin typeface="Cambria Math" panose="02040503050406030204" pitchFamily="18" charset="0"/>
                      </a:rPr>
                      <m:t>𝒕</m:t>
                    </m:r>
                    <m:d>
                      <m:dPr>
                        <m:begChr m:val="["/>
                        <m:endChr m:val="]"/>
                        <m:ctrlPr>
                          <a:rPr lang="en-US" altLang="zh-CN" sz="1600" i="1">
                            <a:latin typeface="Cambria Math" panose="02040503050406030204" pitchFamily="18" charset="0"/>
                          </a:rPr>
                        </m:ctrlPr>
                      </m:dPr>
                      <m:e>
                        <m:r>
                          <a:rPr lang="en-US" altLang="zh-CN" sz="1600" i="1">
                            <a:latin typeface="Cambria Math" panose="02040503050406030204" pitchFamily="18" charset="0"/>
                          </a:rPr>
                          <m:t>𝑥</m:t>
                        </m:r>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𝑦</m:t>
                        </m:r>
                      </m:e>
                    </m:d>
                    <m:r>
                      <a:rPr lang="en-US" altLang="zh-CN" sz="1600" i="1">
                        <a:latin typeface="Cambria Math" panose="02040503050406030204" pitchFamily="18" charset="0"/>
                      </a:rPr>
                      <m:t>=</m:t>
                    </m:r>
                    <m:r>
                      <a:rPr lang="en-US" altLang="zh-CN" sz="1600" b="1" i="1" dirty="0">
                        <a:latin typeface="Cambria Math" panose="02040503050406030204" pitchFamily="18" charset="0"/>
                      </a:rPr>
                      <m:t>𝒕</m:t>
                    </m:r>
                    <m:d>
                      <m:dPr>
                        <m:begChr m:val="["/>
                        <m:endChr m:val="]"/>
                        <m:ctrlPr>
                          <a:rPr lang="en-US" altLang="zh-CN" sz="1600" b="1" i="1" dirty="0">
                            <a:latin typeface="Cambria Math" panose="02040503050406030204" pitchFamily="18" charset="0"/>
                          </a:rPr>
                        </m:ctrlPr>
                      </m:dPr>
                      <m:e>
                        <m:sSub>
                          <m:sSubPr>
                            <m:ctrlPr>
                              <a:rPr lang="en-US" altLang="zh-CN" sz="1600" i="1" dirty="0">
                                <a:latin typeface="Cambria Math" panose="02040503050406030204" pitchFamily="18" charset="0"/>
                              </a:rPr>
                            </m:ctrlPr>
                          </m:sSubPr>
                          <m:e>
                            <m:r>
                              <a:rPr lang="en-US" altLang="zh-CN" sz="1600" i="1" dirty="0">
                                <a:latin typeface="Cambria Math" panose="02040503050406030204" pitchFamily="18" charset="0"/>
                              </a:rPr>
                              <m:t>(00001100)</m:t>
                            </m:r>
                          </m:e>
                          <m:sub>
                            <m:r>
                              <a:rPr lang="en-US" altLang="zh-CN" sz="1600" i="1" dirty="0">
                                <a:latin typeface="Cambria Math" panose="02040503050406030204" pitchFamily="18" charset="0"/>
                              </a:rPr>
                              <m:t>2</m:t>
                            </m:r>
                          </m:sub>
                        </m:sSub>
                      </m:e>
                    </m:d>
                    <m:r>
                      <a:rPr lang="en-US" altLang="zh-CN" sz="1600" b="1" i="1" dirty="0">
                        <a:latin typeface="Cambria Math" panose="02040503050406030204" pitchFamily="18" charset="0"/>
                      </a:rPr>
                      <m:t>=</m:t>
                    </m:r>
                    <m:r>
                      <a:rPr lang="en-US" altLang="zh-CN" sz="1600" b="1" i="1" dirty="0">
                        <a:latin typeface="Cambria Math" panose="02040503050406030204" pitchFamily="18" charset="0"/>
                      </a:rPr>
                      <m:t>𝒕</m:t>
                    </m:r>
                    <m:d>
                      <m:dPr>
                        <m:begChr m:val="["/>
                        <m:endChr m:val="]"/>
                        <m:ctrlPr>
                          <a:rPr lang="en-US" altLang="zh-CN" sz="1600" i="1">
                            <a:latin typeface="Cambria Math" panose="02040503050406030204" pitchFamily="18" charset="0"/>
                          </a:rPr>
                        </m:ctrlPr>
                      </m:dPr>
                      <m:e>
                        <m:r>
                          <a:rPr lang="en-US" altLang="zh-CN" sz="1600" i="1">
                            <a:latin typeface="Cambria Math" panose="02040503050406030204" pitchFamily="18" charset="0"/>
                          </a:rPr>
                          <m:t>12</m:t>
                        </m:r>
                      </m:e>
                    </m:d>
                    <m:r>
                      <a:rPr lang="en-US" altLang="zh-CN" sz="1600" b="1" i="1" dirty="0">
                        <a:latin typeface="Cambria Math" panose="02040503050406030204" pitchFamily="18" charset="0"/>
                      </a:rPr>
                      <m:t>=</m:t>
                    </m:r>
                    <m:r>
                      <a:rPr lang="en-US" altLang="zh-CN" sz="1600" i="1" dirty="0">
                        <a:latin typeface="Cambria Math" panose="02040503050406030204" pitchFamily="18" charset="0"/>
                      </a:rPr>
                      <m:t>2</m:t>
                    </m:r>
                  </m:oMath>
                </a14:m>
                <a:endParaRPr lang="en-US" altLang="zh-CN" sz="1600" dirty="0"/>
              </a:p>
              <a:p>
                <a:pPr lvl="1"/>
                <a:r>
                  <a:rPr lang="zh-CN" altLang="en-US" sz="1600" dirty="0"/>
                  <a:t>例如   </a:t>
                </a:r>
                <a14:m>
                  <m:oMath xmlns:m="http://schemas.openxmlformats.org/officeDocument/2006/math">
                    <m:r>
                      <a:rPr lang="en-US" altLang="zh-CN" sz="1600" i="1">
                        <a:latin typeface="Cambria Math" panose="02040503050406030204" pitchFamily="18" charset="0"/>
                      </a:rPr>
                      <m:t>𝑥</m:t>
                    </m:r>
                    <m:r>
                      <a:rPr lang="en-US" altLang="zh-CN" sz="1600" b="0" i="1" smtClean="0">
                        <a:latin typeface="Cambria Math" panose="02040503050406030204" pitchFamily="18" charset="0"/>
                      </a:rPr>
                      <m:t>=7=</m:t>
                    </m:r>
                    <m:sSub>
                      <m:sSubPr>
                        <m:ctrlPr>
                          <a:rPr lang="en-US" altLang="zh-CN" sz="1600" i="1" dirty="0">
                            <a:latin typeface="Cambria Math" panose="02040503050406030204" pitchFamily="18" charset="0"/>
                          </a:rPr>
                        </m:ctrlPr>
                      </m:sSubPr>
                      <m:e>
                        <m:r>
                          <a:rPr lang="en-US" altLang="zh-CN" sz="1600" i="1" dirty="0">
                            <a:latin typeface="Cambria Math" panose="02040503050406030204" pitchFamily="18" charset="0"/>
                          </a:rPr>
                          <m:t>(00000111)</m:t>
                        </m:r>
                      </m:e>
                      <m:sub>
                        <m:r>
                          <a:rPr lang="en-US" altLang="zh-CN" sz="1600" i="1" dirty="0">
                            <a:latin typeface="Cambria Math" panose="02040503050406030204" pitchFamily="18" charset="0"/>
                          </a:rPr>
                          <m:t>2</m:t>
                        </m:r>
                      </m:sub>
                    </m:sSub>
                  </m:oMath>
                </a14:m>
                <a:r>
                  <a:rPr lang="zh-CN" altLang="en-US" sz="1600" dirty="0"/>
                  <a:t>，</a:t>
                </a:r>
                <a:endParaRPr lang="en-US" altLang="zh-CN" sz="1600" dirty="0"/>
              </a:p>
              <a:p>
                <a:pPr marL="471487" lvl="1" indent="0">
                  <a:buNone/>
                </a:pPr>
                <a:r>
                  <a:rPr lang="en-US" altLang="zh-CN" sz="1600" dirty="0"/>
                  <a:t>                 </a:t>
                </a:r>
                <a14:m>
                  <m:oMath xmlns:m="http://schemas.openxmlformats.org/officeDocument/2006/math">
                    <m:r>
                      <a:rPr lang="en-US" altLang="zh-CN" sz="1600" i="1">
                        <a:latin typeface="Cambria Math" panose="02040503050406030204" pitchFamily="18" charset="0"/>
                      </a:rPr>
                      <m:t>𝑦</m:t>
                    </m:r>
                    <m:r>
                      <a:rPr lang="en-US" altLang="zh-CN" sz="1600" i="1">
                        <a:latin typeface="Cambria Math" panose="02040503050406030204" pitchFamily="18" charset="0"/>
                      </a:rPr>
                      <m:t>=3=</m:t>
                    </m:r>
                    <m:sSub>
                      <m:sSubPr>
                        <m:ctrlPr>
                          <a:rPr lang="en-US" altLang="zh-CN" sz="1600" i="1" dirty="0">
                            <a:latin typeface="Cambria Math" panose="02040503050406030204" pitchFamily="18" charset="0"/>
                          </a:rPr>
                        </m:ctrlPr>
                      </m:sSubPr>
                      <m:e>
                        <m:r>
                          <a:rPr lang="en-US" altLang="zh-CN" sz="1600" i="1" dirty="0">
                            <a:latin typeface="Cambria Math" panose="02040503050406030204" pitchFamily="18" charset="0"/>
                          </a:rPr>
                          <m:t>(00000011)</m:t>
                        </m:r>
                      </m:e>
                      <m:sub>
                        <m:r>
                          <a:rPr lang="en-US" altLang="zh-CN" sz="1600" i="1" dirty="0">
                            <a:latin typeface="Cambria Math" panose="02040503050406030204" pitchFamily="18" charset="0"/>
                          </a:rPr>
                          <m:t>2</m:t>
                        </m:r>
                      </m:sub>
                    </m:sSub>
                    <m:r>
                      <a:rPr lang="zh-CN" altLang="en-US" sz="1600" i="1">
                        <a:latin typeface="Cambria Math" panose="02040503050406030204" pitchFamily="18" charset="0"/>
                      </a:rPr>
                      <m:t>，</m:t>
                    </m:r>
                  </m:oMath>
                </a14:m>
                <a:endParaRPr lang="en-US" altLang="zh-CN" sz="1600" i="1" dirty="0">
                  <a:latin typeface="Cambria Math" panose="02040503050406030204" pitchFamily="18" charset="0"/>
                </a:endParaRPr>
              </a:p>
              <a:p>
                <a:pPr marL="471487" lvl="1" indent="0">
                  <a:buNone/>
                </a:pPr>
                <a:r>
                  <a:rPr lang="zh-CN" altLang="en-US" sz="1600" dirty="0"/>
                  <a:t>                </a:t>
                </a:r>
                <a14:m>
                  <m:oMath xmlns:m="http://schemas.openxmlformats.org/officeDocument/2006/math">
                    <m:r>
                      <a:rPr lang="zh-CN" altLang="en-US" sz="1600" i="1">
                        <a:latin typeface="Cambria Math" panose="02040503050406030204" pitchFamily="18" charset="0"/>
                      </a:rPr>
                      <m:t>汉明距离</m:t>
                    </m:r>
                    <m:r>
                      <a:rPr lang="en-US" altLang="zh-CN" sz="1600" i="1">
                        <a:latin typeface="Cambria Math" panose="02040503050406030204" pitchFamily="18" charset="0"/>
                      </a:rPr>
                      <m:t>𝑑</m:t>
                    </m:r>
                    <m:r>
                      <a:rPr lang="en-US" altLang="zh-CN" sz="1600" i="1">
                        <a:latin typeface="Cambria Math" panose="02040503050406030204" pitchFamily="18" charset="0"/>
                      </a:rPr>
                      <m:t>=</m:t>
                    </m:r>
                    <m:r>
                      <a:rPr lang="en-US" altLang="zh-CN" sz="1600" b="1" i="1" dirty="0">
                        <a:latin typeface="Cambria Math" panose="02040503050406030204" pitchFamily="18" charset="0"/>
                      </a:rPr>
                      <m:t>𝒕</m:t>
                    </m:r>
                    <m:d>
                      <m:dPr>
                        <m:begChr m:val="["/>
                        <m:endChr m:val="]"/>
                        <m:ctrlPr>
                          <a:rPr lang="en-US" altLang="zh-CN" sz="1600" i="1">
                            <a:latin typeface="Cambria Math" panose="02040503050406030204" pitchFamily="18" charset="0"/>
                          </a:rPr>
                        </m:ctrlPr>
                      </m:dPr>
                      <m:e>
                        <m:r>
                          <a:rPr lang="en-US" altLang="zh-CN" sz="1600" i="1">
                            <a:latin typeface="Cambria Math" panose="02040503050406030204" pitchFamily="18" charset="0"/>
                          </a:rPr>
                          <m:t>𝑥</m:t>
                        </m:r>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𝑦</m:t>
                        </m:r>
                      </m:e>
                    </m:d>
                    <m:r>
                      <a:rPr lang="en-US" altLang="zh-CN" sz="1600" i="1">
                        <a:latin typeface="Cambria Math" panose="02040503050406030204" pitchFamily="18" charset="0"/>
                      </a:rPr>
                      <m:t>=</m:t>
                    </m:r>
                    <m:r>
                      <a:rPr lang="en-US" altLang="zh-CN" sz="1600" b="1" i="1" dirty="0">
                        <a:latin typeface="Cambria Math" panose="02040503050406030204" pitchFamily="18" charset="0"/>
                      </a:rPr>
                      <m:t>𝒕</m:t>
                    </m:r>
                    <m:d>
                      <m:dPr>
                        <m:begChr m:val="["/>
                        <m:endChr m:val="]"/>
                        <m:ctrlPr>
                          <a:rPr lang="en-US" altLang="zh-CN" sz="1600" b="1" i="1" dirty="0">
                            <a:latin typeface="Cambria Math" panose="02040503050406030204" pitchFamily="18" charset="0"/>
                          </a:rPr>
                        </m:ctrlPr>
                      </m:dPr>
                      <m:e>
                        <m:sSub>
                          <m:sSubPr>
                            <m:ctrlPr>
                              <a:rPr lang="en-US" altLang="zh-CN" sz="1600" i="1" dirty="0">
                                <a:latin typeface="Cambria Math" panose="02040503050406030204" pitchFamily="18" charset="0"/>
                              </a:rPr>
                            </m:ctrlPr>
                          </m:sSubPr>
                          <m:e>
                            <m:r>
                              <a:rPr lang="en-US" altLang="zh-CN" sz="1600" i="1" dirty="0">
                                <a:latin typeface="Cambria Math" panose="02040503050406030204" pitchFamily="18" charset="0"/>
                              </a:rPr>
                              <m:t>(00000100)</m:t>
                            </m:r>
                          </m:e>
                          <m:sub>
                            <m:r>
                              <a:rPr lang="en-US" altLang="zh-CN" sz="1600" i="1" dirty="0">
                                <a:latin typeface="Cambria Math" panose="02040503050406030204" pitchFamily="18" charset="0"/>
                              </a:rPr>
                              <m:t>2</m:t>
                            </m:r>
                          </m:sub>
                        </m:sSub>
                      </m:e>
                    </m:d>
                    <m:r>
                      <a:rPr lang="en-US" altLang="zh-CN" sz="1600" b="1" i="1" dirty="0">
                        <a:latin typeface="Cambria Math" panose="02040503050406030204" pitchFamily="18" charset="0"/>
                      </a:rPr>
                      <m:t>=</m:t>
                    </m:r>
                    <m:r>
                      <a:rPr lang="en-US" altLang="zh-CN" sz="1600" b="1" i="1" dirty="0">
                        <a:latin typeface="Cambria Math" panose="02040503050406030204" pitchFamily="18" charset="0"/>
                      </a:rPr>
                      <m:t>𝒕</m:t>
                    </m:r>
                    <m:d>
                      <m:dPr>
                        <m:begChr m:val="["/>
                        <m:endChr m:val="]"/>
                        <m:ctrlPr>
                          <a:rPr lang="en-US" altLang="zh-CN" sz="1600" i="1">
                            <a:latin typeface="Cambria Math" panose="02040503050406030204" pitchFamily="18" charset="0"/>
                          </a:rPr>
                        </m:ctrlPr>
                      </m:dPr>
                      <m:e>
                        <m:r>
                          <a:rPr lang="en-US" altLang="zh-CN" sz="1600" i="1">
                            <a:latin typeface="Cambria Math" panose="02040503050406030204" pitchFamily="18" charset="0"/>
                          </a:rPr>
                          <m:t>4</m:t>
                        </m:r>
                      </m:e>
                    </m:d>
                    <m:r>
                      <a:rPr lang="en-US" altLang="zh-CN" sz="1600" b="1" i="1" dirty="0">
                        <a:latin typeface="Cambria Math" panose="02040503050406030204" pitchFamily="18" charset="0"/>
                      </a:rPr>
                      <m:t>=</m:t>
                    </m:r>
                    <m:r>
                      <a:rPr lang="en-US" altLang="zh-CN" sz="1600" i="1" dirty="0">
                        <a:latin typeface="Cambria Math" panose="02040503050406030204" pitchFamily="18" charset="0"/>
                      </a:rPr>
                      <m:t>1</m:t>
                    </m:r>
                  </m:oMath>
                </a14:m>
                <a:endParaRPr lang="en-US" altLang="zh-CN" sz="1600" dirty="0"/>
              </a:p>
              <a:p>
                <a:pPr>
                  <a:spcBef>
                    <a:spcPts val="1200"/>
                  </a:spcBef>
                </a:pPr>
                <a:r>
                  <a:rPr lang="zh-CN" altLang="en-US" sz="2000" dirty="0"/>
                  <a:t>当计算高比特向量间的汉明距离时，可以将比特向量分段，每段</a:t>
                </a:r>
                <a:r>
                  <a:rPr lang="en-US" altLang="zh-CN" sz="2000" dirty="0"/>
                  <a:t>8 bit</a:t>
                </a:r>
                <a:r>
                  <a:rPr lang="zh-CN" altLang="en-US" sz="2000" dirty="0"/>
                  <a:t>，分段按上面方法计算汉明距离，然后累加各段的汉明距离</a:t>
                </a:r>
                <a:endParaRPr lang="en-US" altLang="zh-CN" sz="2000" dirty="0"/>
              </a:p>
              <a:p>
                <a:pPr lvl="1">
                  <a:spcBef>
                    <a:spcPts val="600"/>
                  </a:spcBef>
                </a:pPr>
                <a:r>
                  <a:rPr lang="zh-CN" altLang="en-US" sz="1600" dirty="0"/>
                  <a:t>实际实现时，每段长度可以增加到</a:t>
                </a:r>
                <a:r>
                  <a:rPr lang="en-US" altLang="zh-CN" sz="1600" dirty="0"/>
                  <a:t>16bit</a:t>
                </a:r>
                <a:r>
                  <a:rPr lang="zh-CN" altLang="en-US" sz="1600" dirty="0"/>
                  <a:t>，此时数组</a:t>
                </a:r>
                <a:r>
                  <a:rPr lang="en-US" altLang="zh-CN" sz="1600" dirty="0"/>
                  <a:t> </a:t>
                </a:r>
                <a14:m>
                  <m:oMath xmlns:m="http://schemas.openxmlformats.org/officeDocument/2006/math">
                    <m:r>
                      <a:rPr lang="en-US" altLang="zh-CN" sz="1600" b="1" i="1" dirty="0">
                        <a:latin typeface="Cambria Math" panose="02040503050406030204" pitchFamily="18" charset="0"/>
                      </a:rPr>
                      <m:t>𝒕</m:t>
                    </m:r>
                  </m:oMath>
                </a14:m>
                <a:r>
                  <a:rPr lang="zh-CN" altLang="en-US" sz="1600" dirty="0"/>
                  <a:t>的长度增大为</a:t>
                </a:r>
                <a14:m>
                  <m:oMath xmlns:m="http://schemas.openxmlformats.org/officeDocument/2006/math">
                    <m:sSup>
                      <m:sSupPr>
                        <m:ctrlPr>
                          <a:rPr lang="en-US" altLang="zh-CN" sz="1600" i="1">
                            <a:latin typeface="Cambria Math" panose="02040503050406030204" pitchFamily="18" charset="0"/>
                          </a:rPr>
                        </m:ctrlPr>
                      </m:sSupPr>
                      <m:e>
                        <m:r>
                          <a:rPr lang="en-US" altLang="zh-CN" sz="1600" i="1">
                            <a:latin typeface="Cambria Math" panose="02040503050406030204" pitchFamily="18" charset="0"/>
                          </a:rPr>
                          <m:t>2</m:t>
                        </m:r>
                      </m:e>
                      <m:sup>
                        <m:r>
                          <a:rPr lang="en-US" altLang="zh-CN" sz="1600" i="1">
                            <a:latin typeface="Cambria Math" panose="02040503050406030204" pitchFamily="18" charset="0"/>
                          </a:rPr>
                          <m:t>16</m:t>
                        </m:r>
                      </m:sup>
                    </m:sSup>
                  </m:oMath>
                </a14:m>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686" t="-859" r="-45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89865749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191" y="118383"/>
            <a:ext cx="8185484" cy="764323"/>
          </a:xfrm>
        </p:spPr>
        <p:txBody>
          <a:bodyPr/>
          <a:lstStyle/>
          <a:p>
            <a:r>
              <a:rPr lang="zh-CN" altLang="en-US"/>
              <a:t>哈希算法</a:t>
            </a:r>
          </a:p>
        </p:txBody>
      </p:sp>
      <p:sp>
        <p:nvSpPr>
          <p:cNvPr id="3" name="内容占位符 2"/>
          <p:cNvSpPr>
            <a:spLocks noGrp="1"/>
          </p:cNvSpPr>
          <p:nvPr>
            <p:ph idx="1"/>
          </p:nvPr>
        </p:nvSpPr>
        <p:spPr>
          <a:xfrm>
            <a:off x="311369" y="1123292"/>
            <a:ext cx="8410902" cy="5185435"/>
          </a:xfrm>
        </p:spPr>
        <p:txBody>
          <a:bodyPr/>
          <a:lstStyle/>
          <a:p>
            <a:r>
              <a:rPr lang="zh-CN" altLang="en-US" dirty="0"/>
              <a:t>哈希算法原理示意</a:t>
            </a:r>
            <a:endParaRPr lang="en-US" altLang="zh-CN" dirty="0"/>
          </a:p>
          <a:p>
            <a:pPr lvl="1"/>
            <a:r>
              <a:rPr lang="zh-CN" altLang="en-US" dirty="0"/>
              <a:t>特征提取：首先将一副图像表征为高维特征空间的一个向量</a:t>
            </a:r>
            <a:endParaRPr lang="en-US" altLang="zh-CN" dirty="0"/>
          </a:p>
          <a:p>
            <a:pPr lvl="1"/>
            <a:r>
              <a:rPr lang="zh-CN" altLang="en-US" dirty="0"/>
              <a:t>二值哈希：然后把图像特征向量映射为高维立方体的一个顶点</a:t>
            </a:r>
            <a:endParaRPr lang="en-US" altLang="zh-CN" dirty="0"/>
          </a:p>
          <a:p>
            <a:pPr lvl="2"/>
            <a:r>
              <a:rPr lang="zh-CN" altLang="en-US" dirty="0"/>
              <a:t>是否存在最优二值哈希函数？ </a:t>
            </a:r>
            <a:r>
              <a:rPr lang="zh-CN" altLang="en-US" dirty="0">
                <a:solidFill>
                  <a:srgbClr val="C00000"/>
                </a:solidFill>
              </a:rPr>
              <a:t>未知       </a:t>
            </a:r>
            <a:r>
              <a:rPr lang="zh-CN" altLang="en-US" dirty="0"/>
              <a:t>                                                               </a:t>
            </a:r>
          </a:p>
          <a:p>
            <a:pPr marL="396000" lvl="1" indent="0">
              <a:buNone/>
            </a:pPr>
            <a:r>
              <a:rPr lang="zh-CN" altLang="en-US" dirty="0"/>
              <a:t>             </a:t>
            </a:r>
          </a:p>
        </p:txBody>
      </p:sp>
      <p:pic>
        <p:nvPicPr>
          <p:cNvPr id="264" name="图片 263"/>
          <p:cNvPicPr>
            <a:picLocks noChangeAspect="1"/>
          </p:cNvPicPr>
          <p:nvPr/>
        </p:nvPicPr>
        <p:blipFill>
          <a:blip r:embed="rId3"/>
          <a:stretch>
            <a:fillRect/>
          </a:stretch>
        </p:blipFill>
        <p:spPr>
          <a:xfrm>
            <a:off x="350976" y="3413553"/>
            <a:ext cx="8710930" cy="3162300"/>
          </a:xfrm>
          <a:prstGeom prst="rect">
            <a:avLst/>
          </a:prstGeom>
        </p:spPr>
      </p:pic>
      <p:graphicFrame>
        <p:nvGraphicFramePr>
          <p:cNvPr id="45" name="对象 44">
            <a:hlinkClick r:id="" action="ppaction://ole?verb=0"/>
          </p:cNvPr>
          <p:cNvGraphicFramePr>
            <a:graphicFrameLocks noChangeAspect="1"/>
          </p:cNvGraphicFramePr>
          <p:nvPr/>
        </p:nvGraphicFramePr>
        <p:xfrm>
          <a:off x="4099388" y="3572096"/>
          <a:ext cx="914400" cy="215900"/>
        </p:xfrm>
        <a:graphic>
          <a:graphicData uri="http://schemas.openxmlformats.org/presentationml/2006/ole">
            <mc:AlternateContent xmlns:mc="http://schemas.openxmlformats.org/markup-compatibility/2006">
              <mc:Choice xmlns:v="urn:schemas-microsoft-com:vml" Requires="v">
                <p:oleObj spid="_x0000_s15368" r:id="rId4" imgW="914400" imgH="215900" progId="Equation.KSEE3">
                  <p:embed/>
                </p:oleObj>
              </mc:Choice>
              <mc:Fallback>
                <p:oleObj r:id="rId4" imgW="914400" imgH="215900" progId="Equation.KSEE3">
                  <p:embed/>
                  <p:pic>
                    <p:nvPicPr>
                      <p:cNvPr id="45" name="对象 44">
                        <a:hlinkClick r:id="" action="ppaction://ole?verb=0"/>
                      </p:cNvPr>
                      <p:cNvPicPr/>
                      <p:nvPr/>
                    </p:nvPicPr>
                    <p:blipFill>
                      <a:blip r:embed="rId5"/>
                      <a:stretch>
                        <a:fillRect/>
                      </a:stretch>
                    </p:blipFill>
                    <p:spPr>
                      <a:xfrm>
                        <a:off x="4099388" y="3572096"/>
                        <a:ext cx="914400" cy="215900"/>
                      </a:xfrm>
                      <a:prstGeom prst="rect">
                        <a:avLst/>
                      </a:prstGeom>
                    </p:spPr>
                  </p:pic>
                </p:oleObj>
              </mc:Fallback>
            </mc:AlternateContent>
          </a:graphicData>
        </a:graphic>
      </p:graphicFrame>
    </p:spTree>
    <p:extLst>
      <p:ext uri="{BB962C8B-B14F-4D97-AF65-F5344CB8AC3E}">
        <p14:creationId xmlns:p14="http://schemas.microsoft.com/office/powerpoint/2010/main" val="17576997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哈希算法</a:t>
            </a:r>
          </a:p>
        </p:txBody>
      </p:sp>
      <p:sp>
        <p:nvSpPr>
          <p:cNvPr id="3" name="内容占位符 2"/>
          <p:cNvSpPr>
            <a:spLocks noGrp="1"/>
          </p:cNvSpPr>
          <p:nvPr>
            <p:ph idx="1"/>
          </p:nvPr>
        </p:nvSpPr>
        <p:spPr/>
        <p:txBody>
          <a:bodyPr/>
          <a:lstStyle/>
          <a:p>
            <a:r>
              <a:rPr lang="zh-CN" altLang="en-US"/>
              <a:t>哈希算法过程图例</a:t>
            </a:r>
          </a:p>
        </p:txBody>
      </p:sp>
      <p:pic>
        <p:nvPicPr>
          <p:cNvPr id="270" name="图片 269"/>
          <p:cNvPicPr>
            <a:picLocks noChangeAspect="1"/>
          </p:cNvPicPr>
          <p:nvPr/>
        </p:nvPicPr>
        <p:blipFill>
          <a:blip r:embed="rId2"/>
          <a:stretch>
            <a:fillRect/>
          </a:stretch>
        </p:blipFill>
        <p:spPr>
          <a:xfrm>
            <a:off x="575945" y="1938020"/>
            <a:ext cx="7999730" cy="3901440"/>
          </a:xfrm>
          <a:prstGeom prst="rect">
            <a:avLst/>
          </a:prstGeom>
        </p:spPr>
      </p:pic>
    </p:spTree>
    <p:extLst>
      <p:ext uri="{BB962C8B-B14F-4D97-AF65-F5344CB8AC3E}">
        <p14:creationId xmlns:p14="http://schemas.microsoft.com/office/powerpoint/2010/main" val="283627698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哈希算法</a:t>
            </a:r>
            <a:r>
              <a:rPr lang="en-US" altLang="zh-CN" dirty="0"/>
              <a:t>(1): </a:t>
            </a:r>
            <a:r>
              <a:rPr lang="zh-CN" altLang="en-US" dirty="0"/>
              <a:t>局部敏感哈希</a:t>
            </a:r>
          </a:p>
        </p:txBody>
      </p:sp>
      <p:sp>
        <p:nvSpPr>
          <p:cNvPr id="3" name="内容占位符 2"/>
          <p:cNvSpPr>
            <a:spLocks noGrp="1"/>
          </p:cNvSpPr>
          <p:nvPr>
            <p:ph idx="1"/>
          </p:nvPr>
        </p:nvSpPr>
        <p:spPr/>
        <p:txBody>
          <a:bodyPr/>
          <a:lstStyle/>
          <a:p>
            <a:r>
              <a:rPr lang="zh-CN" altLang="en-US" dirty="0"/>
              <a:t>局部敏感哈希定义</a:t>
            </a:r>
          </a:p>
          <a:p>
            <a:pPr lvl="1"/>
            <a:r>
              <a:rPr lang="zh-CN" altLang="en-US" dirty="0">
                <a:sym typeface="+mn-ea"/>
              </a:rPr>
              <a:t>高维空间的两点若距离很近，则这两点映射后的哈希值相同概率较大。</a:t>
            </a:r>
            <a:endParaRPr lang="en-US" altLang="zh-CN" dirty="0">
              <a:sym typeface="+mn-ea"/>
            </a:endParaRPr>
          </a:p>
          <a:p>
            <a:pPr lvl="1"/>
            <a:r>
              <a:rPr lang="zh-CN" altLang="en-US" dirty="0">
                <a:sym typeface="+mn-ea"/>
              </a:rPr>
              <a:t>若两点之间的距离较远，则他们哈希值相同概率较小。</a:t>
            </a:r>
          </a:p>
          <a:p>
            <a:r>
              <a:rPr lang="zh-CN" altLang="en-US" dirty="0">
                <a:solidFill>
                  <a:srgbClr val="FF0000"/>
                </a:solidFill>
              </a:rPr>
              <a:t>正整数向量</a:t>
            </a:r>
            <a:r>
              <a:rPr lang="zh-CN" altLang="en-US" dirty="0"/>
              <a:t>等价变换到</a:t>
            </a:r>
            <a:r>
              <a:rPr lang="zh-CN" altLang="en-US" dirty="0">
                <a:solidFill>
                  <a:srgbClr val="FF0000"/>
                </a:solidFill>
              </a:rPr>
              <a:t>汉明空间 </a:t>
            </a:r>
          </a:p>
          <a:p>
            <a:pPr marL="457200" lvl="1" indent="0">
              <a:buNone/>
            </a:pPr>
            <a:r>
              <a:rPr lang="zh-CN" altLang="en-US" sz="1330" b="1" dirty="0"/>
              <a:t>          </a:t>
            </a:r>
            <a:r>
              <a:rPr lang="en-US" altLang="zh-CN" sz="1330" b="1" dirty="0"/>
              <a:t>2</a:t>
            </a:r>
            <a:r>
              <a:rPr lang="zh-CN" altLang="en-US" sz="1330" b="1" dirty="0"/>
              <a:t>维向量的数据集：</a:t>
            </a:r>
            <a:r>
              <a:rPr lang="zh-CN" altLang="en-US" sz="1330" dirty="0"/>
              <a:t>    A=(1,1)　　 B=(2,1)　　 C=(1,2)                     </a:t>
            </a:r>
            <a:r>
              <a:rPr lang="zh-CN" altLang="en-US" sz="1330" b="1" dirty="0"/>
              <a:t>坐标最大值</a:t>
            </a:r>
            <a:r>
              <a:rPr lang="zh-CN" altLang="en-US" sz="1330" dirty="0"/>
              <a:t> ：       </a:t>
            </a:r>
          </a:p>
          <a:p>
            <a:pPr marL="457200" lvl="1" indent="0">
              <a:buNone/>
            </a:pPr>
            <a:r>
              <a:rPr lang="zh-CN" altLang="en-US" sz="1330" dirty="0"/>
              <a:t>                                             D=(2,2)　　 E=(4,2)　　 F=(4,3) </a:t>
            </a:r>
            <a:r>
              <a:rPr lang="zh-CN" altLang="en-US" dirty="0"/>
              <a:t>                </a:t>
            </a:r>
            <a:r>
              <a:rPr lang="en-US" altLang="zh-CN" dirty="0"/>
              <a:t>C</a:t>
            </a:r>
            <a:r>
              <a:rPr lang="zh-CN" altLang="en-US" dirty="0"/>
              <a:t>（</a:t>
            </a:r>
            <a:r>
              <a:rPr lang="en-US" altLang="zh-CN" dirty="0"/>
              <a:t>4</a:t>
            </a:r>
            <a:r>
              <a:rPr lang="zh-CN" altLang="en-US" dirty="0"/>
              <a:t>）                          </a:t>
            </a:r>
          </a:p>
          <a:p>
            <a:pPr marL="471170" lvl="1" indent="0">
              <a:buNone/>
            </a:pPr>
            <a:r>
              <a:rPr lang="zh-CN" altLang="en-US" dirty="0"/>
              <a:t>每个向量转换为</a:t>
            </a:r>
            <a:r>
              <a:rPr lang="en-US" altLang="zh-CN" dirty="0"/>
              <a:t>n*C</a:t>
            </a:r>
            <a:r>
              <a:rPr lang="zh-CN" altLang="en-US" dirty="0"/>
              <a:t>维哈希码：</a:t>
            </a:r>
          </a:p>
          <a:p>
            <a:pPr marL="471170" lvl="1" indent="0">
              <a:buNone/>
            </a:pPr>
            <a:r>
              <a:rPr lang="zh-CN" altLang="en-US" dirty="0"/>
              <a:t>值为</a:t>
            </a:r>
            <a:r>
              <a:rPr lang="en-US" altLang="zh-CN" dirty="0"/>
              <a:t>k</a:t>
            </a:r>
            <a:r>
              <a:rPr lang="zh-CN" altLang="en-US" dirty="0"/>
              <a:t>的坐标转换为长度为</a:t>
            </a:r>
            <a:r>
              <a:rPr lang="en-US" altLang="zh-CN" dirty="0"/>
              <a:t>C</a:t>
            </a:r>
            <a:r>
              <a:rPr lang="zh-CN" altLang="en-US" dirty="0"/>
              <a:t>的哈希码，前</a:t>
            </a:r>
            <a:r>
              <a:rPr lang="en-US" altLang="zh-CN" dirty="0"/>
              <a:t>k</a:t>
            </a:r>
            <a:r>
              <a:rPr lang="zh-CN" altLang="en-US" dirty="0"/>
              <a:t>位为</a:t>
            </a:r>
            <a:r>
              <a:rPr lang="en-US" altLang="zh-CN" dirty="0"/>
              <a:t>1</a:t>
            </a:r>
            <a:r>
              <a:rPr lang="zh-CN" altLang="en-US" dirty="0"/>
              <a:t>，后续位为</a:t>
            </a:r>
            <a:r>
              <a:rPr lang="en-US" altLang="zh-CN" dirty="0"/>
              <a:t>0</a:t>
            </a:r>
            <a:endParaRPr lang="zh-CN" altLang="en-US" dirty="0"/>
          </a:p>
          <a:p>
            <a:pPr marL="471170" lvl="1" indent="0">
              <a:buNone/>
            </a:pPr>
            <a:r>
              <a:rPr lang="zh-CN" altLang="en-US" sz="1400" dirty="0">
                <a:sym typeface="+mn-ea"/>
              </a:rPr>
              <a:t>A=(1,1)</a:t>
            </a:r>
            <a:r>
              <a:rPr lang="zh-CN" altLang="en-US" dirty="0"/>
              <a:t>       </a:t>
            </a:r>
            <a:r>
              <a:rPr lang="en-US" altLang="zh-CN" sz="1400" dirty="0"/>
              <a:t>(1000</a:t>
            </a:r>
            <a:r>
              <a:rPr lang="zh-CN" altLang="en-US" sz="1400" dirty="0"/>
              <a:t>，</a:t>
            </a:r>
            <a:r>
              <a:rPr lang="en-US" altLang="zh-CN" sz="1400" dirty="0"/>
              <a:t>1000)</a:t>
            </a:r>
            <a:r>
              <a:rPr lang="zh-CN" altLang="en-US" dirty="0"/>
              <a:t>       </a:t>
            </a:r>
            <a:r>
              <a:rPr lang="en-US" altLang="zh-CN" sz="1400" dirty="0"/>
              <a:t>10001000</a:t>
            </a:r>
            <a:r>
              <a:rPr lang="zh-CN" altLang="en-US" sz="1400" dirty="0"/>
              <a:t> </a:t>
            </a:r>
          </a:p>
          <a:p>
            <a:pPr marL="471170" lvl="1" indent="0">
              <a:buNone/>
            </a:pPr>
            <a:r>
              <a:rPr lang="zh-CN" altLang="en-US" sz="1400" dirty="0">
                <a:sym typeface="+mn-ea"/>
              </a:rPr>
              <a:t>B=(2,1)</a:t>
            </a:r>
            <a:r>
              <a:rPr lang="zh-CN" altLang="en-US" sz="1400" dirty="0"/>
              <a:t>          </a:t>
            </a:r>
            <a:r>
              <a:rPr lang="en-US" altLang="zh-CN" sz="1400" dirty="0"/>
              <a:t>(1100</a:t>
            </a:r>
            <a:r>
              <a:rPr lang="zh-CN" altLang="en-US" sz="1400" dirty="0"/>
              <a:t>，</a:t>
            </a:r>
            <a:r>
              <a:rPr lang="en-US" altLang="zh-CN" sz="1400" dirty="0"/>
              <a:t>1000)</a:t>
            </a:r>
            <a:r>
              <a:rPr lang="zh-CN" altLang="en-US" sz="1400" dirty="0"/>
              <a:t>          </a:t>
            </a:r>
            <a:r>
              <a:rPr lang="en-US" altLang="zh-CN" sz="1400" dirty="0"/>
              <a:t>11001000</a:t>
            </a:r>
            <a:r>
              <a:rPr lang="zh-CN" altLang="en-US" sz="1400" dirty="0"/>
              <a:t> </a:t>
            </a:r>
          </a:p>
          <a:p>
            <a:pPr marL="471170" lvl="1" indent="0">
              <a:buNone/>
            </a:pPr>
            <a:r>
              <a:rPr lang="en-US" altLang="zh-CN" sz="1400" dirty="0"/>
              <a:t>.......</a:t>
            </a:r>
          </a:p>
          <a:p>
            <a:pPr marL="471170" lvl="1" indent="0">
              <a:buNone/>
            </a:pPr>
            <a:r>
              <a:rPr lang="en-US" altLang="zh-CN" sz="1400" dirty="0"/>
              <a:t>F=(4,3)           (1111,   1110)</a:t>
            </a:r>
            <a:r>
              <a:rPr lang="zh-CN" altLang="en-US" sz="1400" dirty="0"/>
              <a:t>         </a:t>
            </a:r>
            <a:r>
              <a:rPr lang="en-US" altLang="zh-CN" sz="1400" dirty="0"/>
              <a:t>11111110</a:t>
            </a:r>
          </a:p>
          <a:p>
            <a:pPr marL="471170" lvl="1" indent="0">
              <a:buNone/>
            </a:pPr>
            <a:endParaRPr lang="zh-CN" altLang="en-US" sz="1400" dirty="0"/>
          </a:p>
          <a:p>
            <a:pPr marL="471170" lvl="1" indent="0">
              <a:buNone/>
            </a:pPr>
            <a:r>
              <a:rPr lang="zh-CN" altLang="en-US" dirty="0"/>
              <a:t>                                   </a:t>
            </a:r>
          </a:p>
        </p:txBody>
      </p:sp>
      <p:sp>
        <p:nvSpPr>
          <p:cNvPr id="4" name="右箭头 3"/>
          <p:cNvSpPr/>
          <p:nvPr/>
        </p:nvSpPr>
        <p:spPr>
          <a:xfrm>
            <a:off x="6022911" y="3387389"/>
            <a:ext cx="381000" cy="295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3" name="右箭头 42"/>
          <p:cNvSpPr/>
          <p:nvPr/>
        </p:nvSpPr>
        <p:spPr>
          <a:xfrm>
            <a:off x="1604134" y="4544385"/>
            <a:ext cx="330200"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4" name="右箭头 43"/>
          <p:cNvSpPr/>
          <p:nvPr/>
        </p:nvSpPr>
        <p:spPr>
          <a:xfrm>
            <a:off x="3132579" y="4544385"/>
            <a:ext cx="330200"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5" name="右箭头 44"/>
          <p:cNvSpPr/>
          <p:nvPr/>
        </p:nvSpPr>
        <p:spPr>
          <a:xfrm>
            <a:off x="1604134" y="4816800"/>
            <a:ext cx="330200"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6" name="右箭头 45"/>
          <p:cNvSpPr/>
          <p:nvPr/>
        </p:nvSpPr>
        <p:spPr>
          <a:xfrm>
            <a:off x="3132579" y="4816800"/>
            <a:ext cx="330200"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7" name="右箭头 46"/>
          <p:cNvSpPr/>
          <p:nvPr/>
        </p:nvSpPr>
        <p:spPr>
          <a:xfrm>
            <a:off x="1604134" y="5296225"/>
            <a:ext cx="330200"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8" name="右箭头 47"/>
          <p:cNvSpPr/>
          <p:nvPr/>
        </p:nvSpPr>
        <p:spPr>
          <a:xfrm>
            <a:off x="3132579" y="5296225"/>
            <a:ext cx="330200"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Tree>
    <p:extLst>
      <p:ext uri="{BB962C8B-B14F-4D97-AF65-F5344CB8AC3E}">
        <p14:creationId xmlns:p14="http://schemas.microsoft.com/office/powerpoint/2010/main" val="274601092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8483" y="1341438"/>
            <a:ext cx="8001000" cy="4967287"/>
          </a:xfrm>
        </p:spPr>
        <p:txBody>
          <a:bodyPr/>
          <a:lstStyle/>
          <a:p>
            <a:r>
              <a:rPr lang="zh-CN" altLang="en-US" dirty="0"/>
              <a:t>一族哈希函数定义</a:t>
            </a:r>
          </a:p>
          <a:p>
            <a:pPr marL="0" indent="0">
              <a:buNone/>
            </a:pPr>
            <a:r>
              <a:rPr lang="zh-CN" altLang="en-US" dirty="0">
                <a:sym typeface="+mn-ea"/>
              </a:rPr>
              <a:t>                       </a:t>
            </a:r>
            <a:r>
              <a:rPr lang="zh-CN" altLang="en-US" sz="3200" dirty="0">
                <a:sym typeface="+mn-ea"/>
              </a:rPr>
              <a:t>{ </a:t>
            </a:r>
            <a:r>
              <a:rPr lang="zh-CN" altLang="en-US" dirty="0">
                <a:sym typeface="+mn-ea"/>
              </a:rPr>
              <a:t>                   </a:t>
            </a:r>
            <a:endParaRPr lang="zh-CN" altLang="en-US" dirty="0"/>
          </a:p>
          <a:p>
            <a:r>
              <a:rPr lang="zh-CN" altLang="en-US" dirty="0"/>
              <a:t>选择</a:t>
            </a:r>
            <a:r>
              <a:rPr lang="en-US" altLang="zh-CN" dirty="0"/>
              <a:t>k</a:t>
            </a:r>
            <a:r>
              <a:rPr lang="zh-CN" altLang="en-US" dirty="0"/>
              <a:t>个哈希函数组成构成哈希表</a:t>
            </a:r>
            <a:r>
              <a:rPr lang="en-US" altLang="zh-CN" dirty="0"/>
              <a:t>g</a:t>
            </a:r>
          </a:p>
          <a:p>
            <a:pPr marL="457200" lvl="1" indent="0">
              <a:buNone/>
            </a:pPr>
            <a:r>
              <a:rPr lang="zh-CN" altLang="en-US" sz="1400" dirty="0">
                <a:sym typeface="+mn-ea"/>
              </a:rPr>
              <a:t>A=</a:t>
            </a:r>
            <a:r>
              <a:rPr lang="en-US" altLang="zh-CN" sz="1400" dirty="0">
                <a:sym typeface="+mn-ea"/>
              </a:rPr>
              <a:t>10001000</a:t>
            </a:r>
            <a:r>
              <a:rPr lang="zh-CN" altLang="en-US" sz="1400" dirty="0">
                <a:sym typeface="+mn-ea"/>
              </a:rPr>
              <a:t>                           </a:t>
            </a:r>
            <a:r>
              <a:rPr lang="en-US" altLang="zh-CN" sz="1400" dirty="0">
                <a:sym typeface="+mn-ea"/>
              </a:rPr>
              <a:t>A=00</a:t>
            </a:r>
            <a:endParaRPr lang="zh-CN" altLang="en-US" sz="1400" dirty="0"/>
          </a:p>
          <a:p>
            <a:pPr marL="471170" lvl="1" indent="0">
              <a:buNone/>
            </a:pPr>
            <a:r>
              <a:rPr lang="zh-CN" altLang="en-US" sz="1400" dirty="0">
                <a:sym typeface="+mn-ea"/>
              </a:rPr>
              <a:t>B=</a:t>
            </a:r>
            <a:r>
              <a:rPr lang="en-US" altLang="zh-CN" sz="1400" dirty="0">
                <a:sym typeface="+mn-ea"/>
              </a:rPr>
              <a:t>11001000     g=                  B=10</a:t>
            </a:r>
            <a:endParaRPr lang="en-US" altLang="zh-CN" sz="1400" dirty="0"/>
          </a:p>
          <a:p>
            <a:pPr marL="471170" lvl="1" indent="0">
              <a:buNone/>
            </a:pPr>
            <a:r>
              <a:rPr lang="en-US" altLang="zh-CN" sz="1400" dirty="0">
                <a:sym typeface="+mn-ea"/>
              </a:rPr>
              <a:t>C=10001100                           C=00                   </a:t>
            </a:r>
            <a:endParaRPr lang="en-US" altLang="zh-CN" sz="1400" dirty="0"/>
          </a:p>
          <a:p>
            <a:pPr marL="471170" lvl="1" indent="0">
              <a:buNone/>
            </a:pPr>
            <a:r>
              <a:rPr lang="en-US" altLang="zh-CN" sz="1400" dirty="0">
                <a:sym typeface="+mn-ea"/>
              </a:rPr>
              <a:t>D=11001100                           D=10</a:t>
            </a:r>
            <a:endParaRPr lang="en-US" altLang="zh-CN" sz="1400" dirty="0"/>
          </a:p>
          <a:p>
            <a:pPr marL="471170" lvl="1" indent="0">
              <a:buNone/>
            </a:pPr>
            <a:r>
              <a:rPr lang="en-US" altLang="zh-CN" sz="1400" dirty="0">
                <a:sym typeface="+mn-ea"/>
              </a:rPr>
              <a:t>E=11111100                           E=11</a:t>
            </a:r>
          </a:p>
          <a:p>
            <a:pPr marL="471170" lvl="1" indent="0">
              <a:buNone/>
            </a:pPr>
            <a:r>
              <a:rPr lang="en-US" altLang="zh-CN" sz="1400" dirty="0"/>
              <a:t>F=11111110                            F=11</a:t>
            </a:r>
          </a:p>
          <a:p>
            <a:pPr marL="471170" lvl="1" indent="0">
              <a:buNone/>
            </a:pPr>
            <a:r>
              <a:rPr lang="en-US" altLang="zh-CN" sz="2400" dirty="0">
                <a:sym typeface="+mn-ea"/>
              </a:rPr>
              <a:t> </a:t>
            </a:r>
            <a:endParaRPr lang="en-US" altLang="zh-CN" dirty="0"/>
          </a:p>
          <a:p>
            <a:r>
              <a:rPr lang="zh-CN" altLang="en-US" dirty="0"/>
              <a:t>查询时查找被哈希表映射在同一个桶内的点</a:t>
            </a:r>
          </a:p>
          <a:p>
            <a:pPr lvl="1"/>
            <a:endParaRPr lang="en-US" altLang="zh-CN" sz="2000" dirty="0"/>
          </a:p>
          <a:p>
            <a:pPr lvl="1"/>
            <a:r>
              <a:rPr lang="en-US" altLang="zh-CN" sz="2000" dirty="0"/>
              <a:t>query q=(4,4)</a:t>
            </a:r>
            <a:r>
              <a:rPr lang="zh-CN" altLang="en-US" dirty="0"/>
              <a:t> </a:t>
            </a:r>
            <a:r>
              <a:rPr lang="zh-CN" altLang="en-US" sz="1105" dirty="0"/>
              <a:t>            </a:t>
            </a:r>
            <a:r>
              <a:rPr lang="en-US" altLang="zh-CN" dirty="0"/>
              <a:t>11111111        11</a:t>
            </a:r>
          </a:p>
          <a:p>
            <a:pPr lvl="1"/>
            <a:r>
              <a:rPr lang="zh-CN" altLang="en-US" dirty="0">
                <a:sym typeface="+mn-ea"/>
              </a:rPr>
              <a:t>再将</a:t>
            </a:r>
            <a:r>
              <a:rPr lang="en-US" altLang="zh-CN" dirty="0">
                <a:sym typeface="+mn-ea"/>
              </a:rPr>
              <a:t>q</a:t>
            </a:r>
            <a:r>
              <a:rPr lang="zh-CN" altLang="en-US" dirty="0">
                <a:sym typeface="+mn-ea"/>
              </a:rPr>
              <a:t>与</a:t>
            </a:r>
            <a:r>
              <a:rPr lang="en-US" altLang="zh-CN" dirty="0">
                <a:sym typeface="+mn-ea"/>
              </a:rPr>
              <a:t>E,F</a:t>
            </a:r>
            <a:r>
              <a:rPr lang="zh-CN" altLang="en-US" dirty="0">
                <a:sym typeface="+mn-ea"/>
              </a:rPr>
              <a:t>比较，得到</a:t>
            </a:r>
            <a:r>
              <a:rPr lang="en-US" altLang="zh-CN" dirty="0">
                <a:sym typeface="+mn-ea"/>
              </a:rPr>
              <a:t>F</a:t>
            </a:r>
            <a:r>
              <a:rPr lang="zh-CN" altLang="en-US" dirty="0">
                <a:sym typeface="+mn-ea"/>
              </a:rPr>
              <a:t>是</a:t>
            </a:r>
            <a:r>
              <a:rPr lang="en-US" altLang="zh-CN" dirty="0">
                <a:sym typeface="+mn-ea"/>
              </a:rPr>
              <a:t>q</a:t>
            </a:r>
            <a:r>
              <a:rPr lang="zh-CN" altLang="en-US" dirty="0">
                <a:sym typeface="+mn-ea"/>
              </a:rPr>
              <a:t>的最近邻</a:t>
            </a:r>
            <a:r>
              <a:rPr lang="zh-CN" altLang="en-US" sz="1105" dirty="0"/>
              <a:t>                 </a:t>
            </a:r>
            <a:endParaRPr lang="zh-CN" altLang="en-US" sz="1330" dirty="0"/>
          </a:p>
          <a:p>
            <a:endParaRPr lang="zh-CN" altLang="en-US" sz="1330" dirty="0"/>
          </a:p>
          <a:p>
            <a:pPr marL="0" indent="0">
              <a:buNone/>
            </a:pPr>
            <a:r>
              <a:rPr lang="zh-CN" altLang="en-US" sz="1330" dirty="0"/>
              <a:t>                  </a:t>
            </a:r>
            <a:r>
              <a:rPr lang="zh-CN" altLang="en-US" sz="2000" dirty="0"/>
              <a:t> </a:t>
            </a:r>
          </a:p>
          <a:p>
            <a:endParaRPr lang="zh-CN" altLang="en-US" sz="2000" dirty="0"/>
          </a:p>
          <a:p>
            <a:endParaRPr lang="zh-CN" altLang="en-US" sz="1330" dirty="0"/>
          </a:p>
          <a:p>
            <a:pPr marL="0" indent="0">
              <a:buNone/>
            </a:pPr>
            <a:r>
              <a:rPr lang="zh-CN" altLang="en-US" sz="1330" dirty="0"/>
              <a:t> </a:t>
            </a:r>
          </a:p>
          <a:p>
            <a:pPr marL="471170" lvl="1" indent="0">
              <a:buNone/>
            </a:pPr>
            <a:r>
              <a:rPr lang="zh-CN" altLang="en-US" dirty="0"/>
              <a:t>                                   </a:t>
            </a:r>
          </a:p>
        </p:txBody>
      </p:sp>
      <p:sp>
        <p:nvSpPr>
          <p:cNvPr id="2" name="标题 1"/>
          <p:cNvSpPr>
            <a:spLocks noGrp="1"/>
          </p:cNvSpPr>
          <p:nvPr>
            <p:ph type="title"/>
          </p:nvPr>
        </p:nvSpPr>
        <p:spPr/>
        <p:txBody>
          <a:bodyPr/>
          <a:lstStyle/>
          <a:p>
            <a:r>
              <a:rPr lang="zh-CN" altLang="en-US" dirty="0"/>
              <a:t>哈希算法</a:t>
            </a:r>
            <a:r>
              <a:rPr lang="en-US" altLang="zh-CN" dirty="0"/>
              <a:t>(1): </a:t>
            </a:r>
            <a:r>
              <a:rPr lang="zh-CN" altLang="en-US" dirty="0"/>
              <a:t>局部敏感哈希</a:t>
            </a:r>
          </a:p>
        </p:txBody>
      </p:sp>
      <p:graphicFrame>
        <p:nvGraphicFramePr>
          <p:cNvPr id="6" name="对象 5"/>
          <p:cNvGraphicFramePr/>
          <p:nvPr/>
        </p:nvGraphicFramePr>
        <p:xfrm>
          <a:off x="1852295" y="1927225"/>
          <a:ext cx="772160" cy="343535"/>
        </p:xfrm>
        <a:graphic>
          <a:graphicData uri="http://schemas.openxmlformats.org/presentationml/2006/ole">
            <mc:AlternateContent xmlns:mc="http://schemas.openxmlformats.org/markup-compatibility/2006">
              <mc:Choice xmlns:v="urn:schemas-microsoft-com:vml" Requires="v">
                <p:oleObj spid="_x0000_s16416" r:id="rId3" imgW="675005" imgH="282575" progId="Equation.KSEE3">
                  <p:embed/>
                </p:oleObj>
              </mc:Choice>
              <mc:Fallback>
                <p:oleObj r:id="rId3" imgW="675005" imgH="282575" progId="Equation.KSEE3">
                  <p:embed/>
                  <p:pic>
                    <p:nvPicPr>
                      <p:cNvPr id="6" name="对象 5"/>
                      <p:cNvPicPr/>
                      <p:nvPr/>
                    </p:nvPicPr>
                    <p:blipFill>
                      <a:blip r:embed="rId4"/>
                      <a:stretch>
                        <a:fillRect/>
                      </a:stretch>
                    </p:blipFill>
                    <p:spPr>
                      <a:xfrm>
                        <a:off x="1852295" y="1927225"/>
                        <a:ext cx="772160" cy="343535"/>
                      </a:xfrm>
                      <a:prstGeom prst="rect">
                        <a:avLst/>
                      </a:prstGeom>
                    </p:spPr>
                  </p:pic>
                </p:oleObj>
              </mc:Fallback>
            </mc:AlternateContent>
          </a:graphicData>
        </a:graphic>
      </p:graphicFrame>
      <p:graphicFrame>
        <p:nvGraphicFramePr>
          <p:cNvPr id="9" name="对象 8"/>
          <p:cNvGraphicFramePr/>
          <p:nvPr/>
        </p:nvGraphicFramePr>
        <p:xfrm>
          <a:off x="2798445" y="1808480"/>
          <a:ext cx="1804035" cy="349885"/>
        </p:xfrm>
        <a:graphic>
          <a:graphicData uri="http://schemas.openxmlformats.org/presentationml/2006/ole">
            <mc:AlternateContent xmlns:mc="http://schemas.openxmlformats.org/markup-compatibility/2006">
              <mc:Choice xmlns:v="urn:schemas-microsoft-com:vml" Requires="v">
                <p:oleObj spid="_x0000_s16417" r:id="rId5" imgW="1864360" imgH="377190" progId="Equation.KSEE3">
                  <p:embed/>
                </p:oleObj>
              </mc:Choice>
              <mc:Fallback>
                <p:oleObj r:id="rId5" imgW="1864360" imgH="377190" progId="Equation.KSEE3">
                  <p:embed/>
                  <p:pic>
                    <p:nvPicPr>
                      <p:cNvPr id="9" name="对象 8"/>
                      <p:cNvPicPr/>
                      <p:nvPr/>
                    </p:nvPicPr>
                    <p:blipFill>
                      <a:blip r:embed="rId6"/>
                      <a:stretch>
                        <a:fillRect/>
                      </a:stretch>
                    </p:blipFill>
                    <p:spPr>
                      <a:xfrm>
                        <a:off x="2798445" y="1808480"/>
                        <a:ext cx="1804035" cy="349885"/>
                      </a:xfrm>
                      <a:prstGeom prst="rect">
                        <a:avLst/>
                      </a:prstGeom>
                    </p:spPr>
                  </p:pic>
                </p:oleObj>
              </mc:Fallback>
            </mc:AlternateContent>
          </a:graphicData>
        </a:graphic>
      </p:graphicFrame>
      <p:graphicFrame>
        <p:nvGraphicFramePr>
          <p:cNvPr id="11" name="对象 10">
            <a:hlinkClick r:id="" action="ppaction://ole?verb=0"/>
          </p:cNvPr>
          <p:cNvGraphicFramePr>
            <a:graphicFrameLocks noChangeAspect="1"/>
          </p:cNvGraphicFramePr>
          <p:nvPr/>
        </p:nvGraphicFramePr>
        <p:xfrm>
          <a:off x="2798445" y="2098675"/>
          <a:ext cx="1859280" cy="368300"/>
        </p:xfrm>
        <a:graphic>
          <a:graphicData uri="http://schemas.openxmlformats.org/presentationml/2006/ole">
            <mc:AlternateContent xmlns:mc="http://schemas.openxmlformats.org/markup-compatibility/2006">
              <mc:Choice xmlns:v="urn:schemas-microsoft-com:vml" Requires="v">
                <p:oleObj spid="_x0000_s16418" r:id="rId7" imgW="1091565" imgH="215900" progId="Equation.KSEE3">
                  <p:embed/>
                </p:oleObj>
              </mc:Choice>
              <mc:Fallback>
                <p:oleObj r:id="rId7" imgW="1091565" imgH="215900" progId="Equation.KSEE3">
                  <p:embed/>
                  <p:pic>
                    <p:nvPicPr>
                      <p:cNvPr id="11" name="对象 10">
                        <a:hlinkClick r:id="" action="ppaction://ole?verb=0"/>
                      </p:cNvPr>
                      <p:cNvPicPr/>
                      <p:nvPr/>
                    </p:nvPicPr>
                    <p:blipFill>
                      <a:blip r:embed="rId8"/>
                      <a:stretch>
                        <a:fillRect/>
                      </a:stretch>
                    </p:blipFill>
                    <p:spPr>
                      <a:xfrm>
                        <a:off x="2798445" y="2098675"/>
                        <a:ext cx="1859280" cy="368300"/>
                      </a:xfrm>
                      <a:prstGeom prst="rect">
                        <a:avLst/>
                      </a:prstGeom>
                    </p:spPr>
                  </p:pic>
                </p:oleObj>
              </mc:Fallback>
            </mc:AlternateContent>
          </a:graphicData>
        </a:graphic>
      </p:graphicFrame>
      <p:sp>
        <p:nvSpPr>
          <p:cNvPr id="12" name="右箭头 11"/>
          <p:cNvSpPr/>
          <p:nvPr/>
        </p:nvSpPr>
        <p:spPr>
          <a:xfrm>
            <a:off x="2301411" y="3281045"/>
            <a:ext cx="1072344" cy="268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aphicFrame>
        <p:nvGraphicFramePr>
          <p:cNvPr id="13" name="对象 12">
            <a:hlinkClick r:id="" action="ppaction://ole?verb=0"/>
          </p:cNvPr>
          <p:cNvGraphicFramePr>
            <a:graphicFrameLocks noChangeAspect="1"/>
          </p:cNvGraphicFramePr>
          <p:nvPr/>
        </p:nvGraphicFramePr>
        <p:xfrm>
          <a:off x="2624455" y="3065145"/>
          <a:ext cx="749300" cy="215900"/>
        </p:xfrm>
        <a:graphic>
          <a:graphicData uri="http://schemas.openxmlformats.org/presentationml/2006/ole">
            <mc:AlternateContent xmlns:mc="http://schemas.openxmlformats.org/markup-compatibility/2006">
              <mc:Choice xmlns:v="urn:schemas-microsoft-com:vml" Requires="v">
                <p:oleObj spid="_x0000_s16419" r:id="rId9" imgW="749300" imgH="215900" progId="Equation.KSEE3">
                  <p:embed/>
                </p:oleObj>
              </mc:Choice>
              <mc:Fallback>
                <p:oleObj r:id="rId9" imgW="749300" imgH="215900" progId="Equation.KSEE3">
                  <p:embed/>
                  <p:pic>
                    <p:nvPicPr>
                      <p:cNvPr id="13" name="对象 12">
                        <a:hlinkClick r:id="" action="ppaction://ole?verb=0"/>
                      </p:cNvPr>
                      <p:cNvPicPr/>
                      <p:nvPr/>
                    </p:nvPicPr>
                    <p:blipFill>
                      <a:blip r:embed="rId10"/>
                      <a:stretch>
                        <a:fillRect/>
                      </a:stretch>
                    </p:blipFill>
                    <p:spPr>
                      <a:xfrm>
                        <a:off x="2624455" y="3065145"/>
                        <a:ext cx="749300" cy="215900"/>
                      </a:xfrm>
                      <a:prstGeom prst="rect">
                        <a:avLst/>
                      </a:prstGeom>
                    </p:spPr>
                  </p:pic>
                </p:oleObj>
              </mc:Fallback>
            </mc:AlternateContent>
          </a:graphicData>
        </a:graphic>
      </p:graphicFrame>
      <p:pic>
        <p:nvPicPr>
          <p:cNvPr id="14" name="图片 13"/>
          <p:cNvPicPr>
            <a:picLocks noChangeAspect="1"/>
          </p:cNvPicPr>
          <p:nvPr/>
        </p:nvPicPr>
        <p:blipFill>
          <a:blip r:embed="rId11"/>
          <a:srcRect l="243" t="1476" r="73908" b="1636"/>
          <a:stretch>
            <a:fillRect/>
          </a:stretch>
        </p:blipFill>
        <p:spPr>
          <a:xfrm>
            <a:off x="7119620" y="2990215"/>
            <a:ext cx="1379855" cy="3464560"/>
          </a:xfrm>
          <a:prstGeom prst="rect">
            <a:avLst/>
          </a:prstGeom>
        </p:spPr>
      </p:pic>
      <p:sp>
        <p:nvSpPr>
          <p:cNvPr id="15" name="右箭头 14"/>
          <p:cNvSpPr/>
          <p:nvPr/>
        </p:nvSpPr>
        <p:spPr>
          <a:xfrm>
            <a:off x="2931795" y="5662440"/>
            <a:ext cx="441960" cy="209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右箭头 15"/>
          <p:cNvSpPr/>
          <p:nvPr/>
        </p:nvSpPr>
        <p:spPr>
          <a:xfrm>
            <a:off x="4622800" y="5662440"/>
            <a:ext cx="441960" cy="209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aphicFrame>
        <p:nvGraphicFramePr>
          <p:cNvPr id="17" name="对象 16">
            <a:hlinkClick r:id="" action="ppaction://ole?verb=0"/>
          </p:cNvPr>
          <p:cNvGraphicFramePr>
            <a:graphicFrameLocks noChangeAspect="1"/>
          </p:cNvGraphicFramePr>
          <p:nvPr>
            <p:extLst>
              <p:ext uri="{D42A27DB-BD31-4B8C-83A1-F6EECF244321}">
                <p14:modId xmlns:p14="http://schemas.microsoft.com/office/powerpoint/2010/main" val="1188728073"/>
              </p:ext>
            </p:extLst>
          </p:nvPr>
        </p:nvGraphicFramePr>
        <p:xfrm>
          <a:off x="4497070" y="5386850"/>
          <a:ext cx="749300" cy="215900"/>
        </p:xfrm>
        <a:graphic>
          <a:graphicData uri="http://schemas.openxmlformats.org/presentationml/2006/ole">
            <mc:AlternateContent xmlns:mc="http://schemas.openxmlformats.org/markup-compatibility/2006">
              <mc:Choice xmlns:v="urn:schemas-microsoft-com:vml" Requires="v">
                <p:oleObj spid="_x0000_s16420" r:id="rId12" imgW="749300" imgH="215900" progId="Equation.KSEE3">
                  <p:embed/>
                </p:oleObj>
              </mc:Choice>
              <mc:Fallback>
                <p:oleObj r:id="rId12" imgW="749300" imgH="215900" progId="Equation.KSEE3">
                  <p:embed/>
                  <p:pic>
                    <p:nvPicPr>
                      <p:cNvPr id="17" name="对象 16">
                        <a:hlinkClick r:id="" action="ppaction://ole?verb=0"/>
                      </p:cNvPr>
                      <p:cNvPicPr/>
                      <p:nvPr/>
                    </p:nvPicPr>
                    <p:blipFill>
                      <a:blip r:embed="rId10"/>
                      <a:stretch>
                        <a:fillRect/>
                      </a:stretch>
                    </p:blipFill>
                    <p:spPr>
                      <a:xfrm>
                        <a:off x="4497070" y="5386850"/>
                        <a:ext cx="749300" cy="215900"/>
                      </a:xfrm>
                      <a:prstGeom prst="rect">
                        <a:avLst/>
                      </a:prstGeom>
                    </p:spPr>
                  </p:pic>
                </p:oleObj>
              </mc:Fallback>
            </mc:AlternateContent>
          </a:graphicData>
        </a:graphic>
      </p:graphicFrame>
      <p:cxnSp>
        <p:nvCxnSpPr>
          <p:cNvPr id="145" name="直接箭头连接符 144"/>
          <p:cNvCxnSpPr/>
          <p:nvPr/>
        </p:nvCxnSpPr>
        <p:spPr>
          <a:xfrm>
            <a:off x="5634355" y="5722620"/>
            <a:ext cx="1691005" cy="2241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466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4594225" y="3308350"/>
            <a:ext cx="4334510" cy="2903855"/>
          </a:xfrm>
          <a:prstGeom prst="rect">
            <a:avLst/>
          </a:prstGeom>
        </p:spPr>
      </p:pic>
      <p:sp>
        <p:nvSpPr>
          <p:cNvPr id="2" name="标题 1"/>
          <p:cNvSpPr>
            <a:spLocks noGrp="1"/>
          </p:cNvSpPr>
          <p:nvPr>
            <p:ph type="title"/>
          </p:nvPr>
        </p:nvSpPr>
        <p:spPr/>
        <p:txBody>
          <a:bodyPr/>
          <a:lstStyle/>
          <a:p>
            <a:r>
              <a:rPr lang="zh-CN" altLang="en-US" dirty="0"/>
              <a:t>哈希算法</a:t>
            </a:r>
            <a:r>
              <a:rPr lang="en-US" altLang="zh-CN" dirty="0"/>
              <a:t>(1): </a:t>
            </a:r>
            <a:r>
              <a:rPr lang="zh-CN" altLang="en-US" dirty="0"/>
              <a:t>局部敏感哈希</a:t>
            </a:r>
          </a:p>
        </p:txBody>
      </p:sp>
      <p:sp>
        <p:nvSpPr>
          <p:cNvPr id="3" name="内容占位符 2"/>
          <p:cNvSpPr>
            <a:spLocks noGrp="1"/>
          </p:cNvSpPr>
          <p:nvPr>
            <p:ph idx="1"/>
          </p:nvPr>
        </p:nvSpPr>
        <p:spPr>
          <a:xfrm>
            <a:off x="558483" y="1341438"/>
            <a:ext cx="8001000" cy="4967287"/>
          </a:xfrm>
        </p:spPr>
        <p:txBody>
          <a:bodyPr/>
          <a:lstStyle/>
          <a:p>
            <a:r>
              <a:rPr lang="zh-CN" altLang="en-US" dirty="0">
                <a:sym typeface="+mn-ea"/>
              </a:rPr>
              <a:t>选择多组</a:t>
            </a:r>
            <a:r>
              <a:rPr lang="en-US" altLang="zh-CN" dirty="0">
                <a:sym typeface="+mn-ea"/>
              </a:rPr>
              <a:t>k</a:t>
            </a:r>
            <a:r>
              <a:rPr lang="zh-CN" altLang="en-US" dirty="0">
                <a:sym typeface="+mn-ea"/>
              </a:rPr>
              <a:t>个哈希函数组成构成多个哈希表</a:t>
            </a:r>
            <a:r>
              <a:rPr lang="en-US" altLang="zh-CN" dirty="0">
                <a:sym typeface="+mn-ea"/>
              </a:rPr>
              <a:t>g</a:t>
            </a:r>
            <a:endParaRPr lang="en-US" altLang="zh-CN" dirty="0"/>
          </a:p>
          <a:p>
            <a:pPr lvl="1"/>
            <a:r>
              <a:rPr lang="zh-CN" altLang="en-US" dirty="0"/>
              <a:t>假设有如下结果。 </a:t>
            </a:r>
          </a:p>
          <a:p>
            <a:pPr lvl="2"/>
            <a:r>
              <a:rPr lang="zh-CN" altLang="en-US" dirty="0"/>
              <a:t>g1分别抽取第2，4位。 </a:t>
            </a:r>
          </a:p>
          <a:p>
            <a:pPr lvl="2"/>
            <a:r>
              <a:rPr lang="zh-CN" altLang="en-US" dirty="0"/>
              <a:t>g2分别抽取第1，6位。 </a:t>
            </a:r>
          </a:p>
          <a:p>
            <a:pPr lvl="2"/>
            <a:r>
              <a:rPr lang="zh-CN" altLang="en-US" dirty="0"/>
              <a:t>g3分别抽取第3，8位</a:t>
            </a:r>
          </a:p>
          <a:p>
            <a:pPr marL="0" indent="0">
              <a:buNone/>
            </a:pPr>
            <a:r>
              <a:rPr lang="zh-CN" altLang="en-US" dirty="0">
                <a:sym typeface="+mn-ea"/>
              </a:rPr>
              <a:t>                                        </a:t>
            </a:r>
            <a:r>
              <a:rPr lang="en-US" altLang="zh-CN" sz="1400" dirty="0">
                <a:sym typeface="+mn-ea"/>
              </a:rPr>
              <a:t>11</a:t>
            </a:r>
            <a:endParaRPr lang="zh-CN" altLang="en-US" dirty="0">
              <a:sym typeface="+mn-ea"/>
            </a:endParaRPr>
          </a:p>
          <a:p>
            <a:pPr marL="0" indent="0">
              <a:buNone/>
            </a:pPr>
            <a:r>
              <a:rPr lang="en-US" altLang="zh-CN" sz="2000" dirty="0"/>
              <a:t>q=(4,4)</a:t>
            </a:r>
            <a:r>
              <a:rPr lang="zh-CN" altLang="en-US" dirty="0"/>
              <a:t> </a:t>
            </a:r>
            <a:r>
              <a:rPr lang="zh-CN" altLang="en-US" sz="1105" dirty="0"/>
              <a:t>            </a:t>
            </a:r>
            <a:r>
              <a:rPr lang="en-US" altLang="zh-CN" dirty="0"/>
              <a:t>11111111        </a:t>
            </a:r>
            <a:r>
              <a:rPr lang="en-US" altLang="zh-CN" sz="1400" dirty="0"/>
              <a:t>11</a:t>
            </a:r>
            <a:endParaRPr lang="en-US" altLang="zh-CN" dirty="0"/>
          </a:p>
          <a:p>
            <a:pPr marL="0" indent="0">
              <a:buNone/>
            </a:pPr>
            <a:r>
              <a:rPr lang="en-US" altLang="zh-CN" dirty="0"/>
              <a:t>                                        </a:t>
            </a:r>
            <a:r>
              <a:rPr lang="en-US" altLang="zh-CN" sz="1400" dirty="0"/>
              <a:t>11</a:t>
            </a:r>
            <a:endParaRPr lang="en-US" altLang="zh-CN" dirty="0"/>
          </a:p>
          <a:p>
            <a:pPr marL="0" indent="0">
              <a:buNone/>
            </a:pPr>
            <a:r>
              <a:rPr lang="en-US" altLang="zh-CN" dirty="0"/>
              <a:t>                                        </a:t>
            </a:r>
          </a:p>
          <a:p>
            <a:pPr marL="471170" lvl="1" indent="0">
              <a:buNone/>
            </a:pPr>
            <a:r>
              <a:rPr lang="zh-CN" altLang="en-US" sz="1330" dirty="0"/>
              <a:t>                  </a:t>
            </a:r>
            <a:r>
              <a:rPr lang="zh-CN" altLang="en-US" sz="2000" dirty="0"/>
              <a:t> </a:t>
            </a:r>
          </a:p>
          <a:p>
            <a:endParaRPr lang="zh-CN" altLang="en-US" sz="2000" dirty="0"/>
          </a:p>
          <a:p>
            <a:endParaRPr lang="zh-CN" altLang="en-US" sz="1330" dirty="0"/>
          </a:p>
          <a:p>
            <a:pPr marL="0" indent="0">
              <a:buNone/>
            </a:pPr>
            <a:r>
              <a:rPr lang="zh-CN" altLang="en-US" sz="1330" dirty="0"/>
              <a:t> </a:t>
            </a:r>
          </a:p>
          <a:p>
            <a:pPr marL="471170" lvl="1" indent="0">
              <a:buNone/>
            </a:pPr>
            <a:r>
              <a:rPr lang="zh-CN" altLang="en-US" dirty="0"/>
              <a:t>                                   </a:t>
            </a:r>
          </a:p>
        </p:txBody>
      </p:sp>
      <p:sp>
        <p:nvSpPr>
          <p:cNvPr id="15" name="右箭头 14"/>
          <p:cNvSpPr/>
          <p:nvPr/>
        </p:nvSpPr>
        <p:spPr>
          <a:xfrm>
            <a:off x="1555750" y="3720465"/>
            <a:ext cx="441960" cy="209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右箭头 15"/>
          <p:cNvSpPr/>
          <p:nvPr/>
        </p:nvSpPr>
        <p:spPr>
          <a:xfrm>
            <a:off x="3416935" y="3720465"/>
            <a:ext cx="441960" cy="209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145" name="直接箭头连接符 144"/>
          <p:cNvCxnSpPr/>
          <p:nvPr/>
        </p:nvCxnSpPr>
        <p:spPr>
          <a:xfrm>
            <a:off x="4285615" y="3411220"/>
            <a:ext cx="448945" cy="219138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4285615" y="3830320"/>
            <a:ext cx="2055495" cy="18929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4285615" y="4199890"/>
            <a:ext cx="3671570" cy="15659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474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哈希算法</a:t>
            </a:r>
            <a:r>
              <a:rPr lang="en-US" altLang="zh-CN" dirty="0"/>
              <a:t>(2): </a:t>
            </a:r>
            <a:r>
              <a:rPr lang="zh-CN" altLang="en-US" dirty="0"/>
              <a:t>迭代量化（</a:t>
            </a:r>
            <a:r>
              <a:rPr lang="en-US" altLang="zh-CN" dirty="0"/>
              <a:t>ITQ</a:t>
            </a:r>
            <a:r>
              <a:rPr lang="zh-CN" altLang="en-US" dirty="0"/>
              <a:t>）</a:t>
            </a:r>
          </a:p>
        </p:txBody>
      </p:sp>
      <p:sp>
        <p:nvSpPr>
          <p:cNvPr id="3" name="内容占位符 2"/>
          <p:cNvSpPr>
            <a:spLocks noGrp="1"/>
          </p:cNvSpPr>
          <p:nvPr>
            <p:ph idx="1"/>
          </p:nvPr>
        </p:nvSpPr>
        <p:spPr/>
        <p:txBody>
          <a:bodyPr/>
          <a:lstStyle/>
          <a:p>
            <a:r>
              <a:rPr lang="en-US" altLang="zh-CN" dirty="0"/>
              <a:t>ITQ</a:t>
            </a:r>
            <a:r>
              <a:rPr lang="zh-CN" altLang="en-US" dirty="0"/>
              <a:t>算法动机</a:t>
            </a:r>
          </a:p>
          <a:p>
            <a:pPr lvl="1"/>
            <a:r>
              <a:rPr lang="zh-CN" altLang="en-US" dirty="0"/>
              <a:t>将原始数据映射到超立方体的顶点，求解</a:t>
            </a:r>
            <a:r>
              <a:rPr lang="zh-CN" altLang="en-US" dirty="0">
                <a:solidFill>
                  <a:srgbClr val="0070C0"/>
                </a:solidFill>
              </a:rPr>
              <a:t>量化误</a:t>
            </a:r>
            <a:r>
              <a:rPr lang="zh-CN" altLang="en-US" dirty="0"/>
              <a:t>差最小的映射</a:t>
            </a:r>
          </a:p>
          <a:p>
            <a:pPr lvl="1"/>
            <a:r>
              <a:rPr lang="zh-CN" altLang="en-US" dirty="0"/>
              <a:t>将超立方体在空间中</a:t>
            </a:r>
            <a:r>
              <a:rPr lang="zh-CN" altLang="en-US" dirty="0">
                <a:solidFill>
                  <a:srgbClr val="FF0000"/>
                </a:solidFill>
              </a:rPr>
              <a:t>旋转</a:t>
            </a:r>
            <a:r>
              <a:rPr lang="zh-CN" altLang="en-US" dirty="0"/>
              <a:t>，求解旋转矩阵即能得到</a:t>
            </a:r>
            <a:r>
              <a:rPr lang="zh-CN" altLang="en-US" dirty="0">
                <a:solidFill>
                  <a:srgbClr val="0070C0"/>
                </a:solidFill>
              </a:rPr>
              <a:t>最好的映射</a:t>
            </a:r>
          </a:p>
          <a:p>
            <a:pPr lvl="1"/>
            <a:r>
              <a:rPr lang="zh-CN" altLang="en-US" dirty="0"/>
              <a:t>迭代这两个步骤</a:t>
            </a:r>
          </a:p>
          <a:p>
            <a:pPr lvl="1"/>
            <a:endParaRPr lang="zh-CN" altLang="en-US" dirty="0"/>
          </a:p>
        </p:txBody>
      </p:sp>
      <p:sp>
        <p:nvSpPr>
          <p:cNvPr id="4" name="文本框 3"/>
          <p:cNvSpPr txBox="1"/>
          <p:nvPr/>
        </p:nvSpPr>
        <p:spPr>
          <a:xfrm>
            <a:off x="260350" y="6521450"/>
            <a:ext cx="8629650" cy="275590"/>
          </a:xfrm>
          <a:prstGeom prst="rect">
            <a:avLst/>
          </a:prstGeom>
          <a:noFill/>
        </p:spPr>
        <p:txBody>
          <a:bodyPr wrap="square" rtlCol="0">
            <a:spAutoFit/>
          </a:bodyPr>
          <a:lstStyle/>
          <a:p>
            <a:r>
              <a:rPr lang="en-US" altLang="zh-CN" sz="1200" dirty="0" err="1"/>
              <a:t>Yunchao</a:t>
            </a:r>
            <a:r>
              <a:rPr lang="en-US" altLang="zh-CN" sz="1200" dirty="0"/>
              <a:t> Gong and Svetlana </a:t>
            </a:r>
            <a:r>
              <a:rPr lang="en-US" altLang="zh-CN" sz="1200" dirty="0" err="1"/>
              <a:t>Lazebnik</a:t>
            </a:r>
            <a:r>
              <a:rPr lang="en-US" altLang="zh-CN" sz="1200" i="1" dirty="0"/>
              <a:t>, “</a:t>
            </a:r>
            <a:r>
              <a:rPr lang="en-US" altLang="zh-CN" sz="1200" dirty="0"/>
              <a:t>Iterative Quantization: A Procrustean Approach to Learning Binary Codes</a:t>
            </a:r>
            <a:r>
              <a:rPr lang="en-US" altLang="zh-CN" sz="1200" i="1" dirty="0"/>
              <a:t>,” in CVPR </a:t>
            </a:r>
            <a:r>
              <a:rPr lang="en-US" altLang="zh-CN" sz="1200" dirty="0"/>
              <a:t>2011</a:t>
            </a:r>
            <a:r>
              <a:rPr lang="en-US" altLang="zh-CN" sz="1200" i="1" dirty="0"/>
              <a:t>.</a:t>
            </a:r>
            <a:endParaRPr lang="zh-CN" altLang="en-US" sz="1200" i="1" dirty="0"/>
          </a:p>
        </p:txBody>
      </p:sp>
      <p:pic>
        <p:nvPicPr>
          <p:cNvPr id="264" name="图片 263"/>
          <p:cNvPicPr>
            <a:picLocks noChangeAspect="1"/>
          </p:cNvPicPr>
          <p:nvPr>
            <p:custDataLst>
              <p:tags r:id="rId1"/>
            </p:custDataLst>
          </p:nvPr>
        </p:nvPicPr>
        <p:blipFill>
          <a:blip r:embed="rId7"/>
          <a:srcRect l="57364" t="12402" r="8529" b="27566"/>
          <a:stretch>
            <a:fillRect/>
          </a:stretch>
        </p:blipFill>
        <p:spPr>
          <a:xfrm>
            <a:off x="3683000" y="4136247"/>
            <a:ext cx="2954655" cy="1890395"/>
          </a:xfrm>
          <a:prstGeom prst="rect">
            <a:avLst/>
          </a:prstGeom>
        </p:spPr>
      </p:pic>
      <p:pic>
        <p:nvPicPr>
          <p:cNvPr id="7" name="图片 6"/>
          <p:cNvPicPr>
            <a:picLocks noChangeAspect="1"/>
          </p:cNvPicPr>
          <p:nvPr>
            <p:custDataLst>
              <p:tags r:id="rId2"/>
            </p:custDataLst>
          </p:nvPr>
        </p:nvPicPr>
        <p:blipFill>
          <a:blip r:embed="rId7"/>
          <a:srcRect l="65458" t="15689" r="12011" b="36015"/>
          <a:stretch>
            <a:fillRect/>
          </a:stretch>
        </p:blipFill>
        <p:spPr>
          <a:xfrm>
            <a:off x="6639560" y="4236260"/>
            <a:ext cx="1976120" cy="1520825"/>
          </a:xfrm>
          <a:prstGeom prst="rect">
            <a:avLst/>
          </a:prstGeom>
        </p:spPr>
      </p:pic>
      <p:sp>
        <p:nvSpPr>
          <p:cNvPr id="8" name="矩形 7"/>
          <p:cNvSpPr/>
          <p:nvPr/>
        </p:nvSpPr>
        <p:spPr>
          <a:xfrm>
            <a:off x="7012940" y="4448985"/>
            <a:ext cx="188595" cy="309245"/>
          </a:xfrm>
          <a:prstGeom prst="rect">
            <a:avLst/>
          </a:prstGeom>
          <a:solidFill>
            <a:schemeClr val="bg1"/>
          </a:solidFill>
          <a:ln>
            <a:noFill/>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9" name="矩形 8"/>
          <p:cNvSpPr/>
          <p:nvPr/>
        </p:nvSpPr>
        <p:spPr>
          <a:xfrm>
            <a:off x="6948805" y="4610275"/>
            <a:ext cx="316865" cy="300355"/>
          </a:xfrm>
          <a:prstGeom prst="rect">
            <a:avLst/>
          </a:prstGeom>
          <a:solidFill>
            <a:schemeClr val="bg1"/>
          </a:solidFill>
          <a:ln>
            <a:noFill/>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10" name="矩形 9"/>
          <p:cNvSpPr/>
          <p:nvPr/>
        </p:nvSpPr>
        <p:spPr>
          <a:xfrm>
            <a:off x="6824345" y="4532170"/>
            <a:ext cx="188595" cy="163830"/>
          </a:xfrm>
          <a:prstGeom prst="rect">
            <a:avLst/>
          </a:prstGeom>
          <a:solidFill>
            <a:schemeClr val="bg1"/>
          </a:solidFill>
          <a:ln>
            <a:noFill/>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cxnSp>
        <p:nvCxnSpPr>
          <p:cNvPr id="11" name="直接连接符 10"/>
          <p:cNvCxnSpPr/>
          <p:nvPr/>
        </p:nvCxnSpPr>
        <p:spPr>
          <a:xfrm flipH="1">
            <a:off x="7066280" y="4397550"/>
            <a:ext cx="266700" cy="283845"/>
          </a:xfrm>
          <a:prstGeom prst="line">
            <a:avLst/>
          </a:prstGeom>
          <a:noFill/>
          <a:ln w="19050">
            <a:solidFill>
              <a:schemeClr val="tx1"/>
            </a:solidFill>
          </a:ln>
        </p:spPr>
      </p:cxnSp>
      <p:cxnSp>
        <p:nvCxnSpPr>
          <p:cNvPr id="12" name="直接连接符 11"/>
          <p:cNvCxnSpPr/>
          <p:nvPr/>
        </p:nvCxnSpPr>
        <p:spPr>
          <a:xfrm>
            <a:off x="7066280" y="4681395"/>
            <a:ext cx="0" cy="421005"/>
          </a:xfrm>
          <a:prstGeom prst="line">
            <a:avLst/>
          </a:prstGeom>
          <a:noFill/>
          <a:ln w="19050">
            <a:solidFill>
              <a:schemeClr val="tx1"/>
            </a:solidFill>
          </a:ln>
        </p:spPr>
      </p:cxnSp>
      <p:cxnSp>
        <p:nvCxnSpPr>
          <p:cNvPr id="13" name="直接连接符 12"/>
          <p:cNvCxnSpPr/>
          <p:nvPr/>
        </p:nvCxnSpPr>
        <p:spPr>
          <a:xfrm flipH="1">
            <a:off x="7066280" y="4664250"/>
            <a:ext cx="644525" cy="17145"/>
          </a:xfrm>
          <a:prstGeom prst="line">
            <a:avLst/>
          </a:prstGeom>
          <a:noFill/>
          <a:ln w="19050">
            <a:solidFill>
              <a:schemeClr val="tx1"/>
            </a:solidFill>
          </a:ln>
        </p:spPr>
      </p:cxnSp>
      <p:pic>
        <p:nvPicPr>
          <p:cNvPr id="14" name="图片 13"/>
          <p:cNvPicPr>
            <a:picLocks noChangeAspect="1"/>
          </p:cNvPicPr>
          <p:nvPr>
            <p:custDataLst>
              <p:tags r:id="rId3"/>
            </p:custDataLst>
          </p:nvPr>
        </p:nvPicPr>
        <p:blipFill>
          <a:blip r:embed="rId7"/>
          <a:srcRect l="68506" t="24481" r="27353" b="65618"/>
          <a:stretch>
            <a:fillRect/>
          </a:stretch>
        </p:blipFill>
        <p:spPr>
          <a:xfrm>
            <a:off x="6902450" y="5008420"/>
            <a:ext cx="363220" cy="311785"/>
          </a:xfrm>
          <a:prstGeom prst="rect">
            <a:avLst/>
          </a:prstGeom>
        </p:spPr>
      </p:pic>
      <p:sp>
        <p:nvSpPr>
          <p:cNvPr id="15" name="矩形 14"/>
          <p:cNvSpPr/>
          <p:nvPr/>
        </p:nvSpPr>
        <p:spPr>
          <a:xfrm>
            <a:off x="7117715" y="5007785"/>
            <a:ext cx="154940" cy="189230"/>
          </a:xfrm>
          <a:prstGeom prst="rect">
            <a:avLst/>
          </a:prstGeom>
          <a:solidFill>
            <a:schemeClr val="bg1"/>
          </a:solidFill>
          <a:ln>
            <a:noFill/>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17" name="矩形 16"/>
          <p:cNvSpPr/>
          <p:nvPr/>
        </p:nvSpPr>
        <p:spPr>
          <a:xfrm>
            <a:off x="3521944" y="4663194"/>
            <a:ext cx="797662" cy="343535"/>
          </a:xfrm>
          <a:prstGeom prst="rect">
            <a:avLst/>
          </a:prstGeom>
          <a:solidFill>
            <a:schemeClr val="bg1"/>
          </a:solidFill>
          <a:ln>
            <a:noFill/>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None/>
            </a:pPr>
            <a:r>
              <a:rPr kumimoji="0" lang="en-US" altLang="zh-CN" sz="1800" b="0" i="0" u="none" strike="noStrike" cap="none" normalizeH="0" baseline="0" dirty="0">
                <a:ln>
                  <a:noFill/>
                </a:ln>
                <a:solidFill>
                  <a:schemeClr val="tx1"/>
                </a:solidFill>
                <a:effectLst/>
                <a:latin typeface="Times New Roman" panose="02020603050405020304" charset="0"/>
                <a:ea typeface="黑体" panose="02010609060101010101" charset="-122"/>
                <a:cs typeface="黑体" panose="02010609060101010101" charset="-122"/>
              </a:rPr>
              <a:t>  </a:t>
            </a:r>
            <a:r>
              <a:rPr kumimoji="0" lang="zh-CN" altLang="en-US" sz="1800" b="0" i="0" u="none" strike="noStrike" cap="none" normalizeH="0" baseline="0" dirty="0">
                <a:ln>
                  <a:noFill/>
                </a:ln>
                <a:solidFill>
                  <a:schemeClr val="tx1"/>
                </a:solidFill>
                <a:effectLst/>
                <a:latin typeface="Times New Roman" panose="02020603050405020304" charset="0"/>
                <a:ea typeface="黑体" panose="02010609060101010101" charset="-122"/>
                <a:cs typeface="黑体" panose="02010609060101010101" charset="-122"/>
              </a:rPr>
              <a:t>量化</a:t>
            </a:r>
          </a:p>
        </p:txBody>
      </p:sp>
      <p:sp>
        <p:nvSpPr>
          <p:cNvPr id="18" name="右箭头 17"/>
          <p:cNvSpPr/>
          <p:nvPr/>
        </p:nvSpPr>
        <p:spPr>
          <a:xfrm>
            <a:off x="6278880" y="4910630"/>
            <a:ext cx="544830" cy="2095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9" name="矩形 18"/>
          <p:cNvSpPr/>
          <p:nvPr/>
        </p:nvSpPr>
        <p:spPr>
          <a:xfrm>
            <a:off x="6058535" y="4664250"/>
            <a:ext cx="954405" cy="197485"/>
          </a:xfrm>
          <a:prstGeom prst="rect">
            <a:avLst/>
          </a:prstGeom>
          <a:solidFill>
            <a:schemeClr val="bg1"/>
          </a:solidFill>
          <a:ln>
            <a:noFill/>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None/>
            </a:pPr>
            <a:r>
              <a:rPr kumimoji="0" lang="en-US" altLang="zh-CN"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rPr>
              <a:t>  </a:t>
            </a:r>
            <a:r>
              <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rPr>
              <a:t>旋转</a:t>
            </a:r>
          </a:p>
        </p:txBody>
      </p:sp>
      <p:sp>
        <p:nvSpPr>
          <p:cNvPr id="20" name="手杖形箭头 19"/>
          <p:cNvSpPr/>
          <p:nvPr/>
        </p:nvSpPr>
        <p:spPr>
          <a:xfrm rot="10800000">
            <a:off x="5144135" y="5708507"/>
            <a:ext cx="2269490" cy="678815"/>
          </a:xfrm>
          <a:prstGeom prst="uturnArrow">
            <a:avLst/>
          </a:prstGeom>
          <a:solidFill>
            <a:schemeClr val="accent6"/>
          </a:solidFill>
          <a:ln>
            <a:noFill/>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Char char="•"/>
            </a:pP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21" name="矩形 20"/>
          <p:cNvSpPr/>
          <p:nvPr/>
        </p:nvSpPr>
        <p:spPr>
          <a:xfrm>
            <a:off x="5714365" y="5863448"/>
            <a:ext cx="954405" cy="197485"/>
          </a:xfrm>
          <a:prstGeom prst="rect">
            <a:avLst/>
          </a:prstGeom>
          <a:solidFill>
            <a:schemeClr val="bg1"/>
          </a:solidFill>
          <a:ln>
            <a:noFill/>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None/>
            </a:pPr>
            <a:r>
              <a:rPr kumimoji="0" lang="en-US" altLang="zh-CN"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rPr>
              <a:t>  </a:t>
            </a:r>
            <a:r>
              <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rPr>
              <a:t>迭代</a:t>
            </a:r>
          </a:p>
        </p:txBody>
      </p:sp>
      <p:pic>
        <p:nvPicPr>
          <p:cNvPr id="22" name="图片 21"/>
          <p:cNvPicPr>
            <a:picLocks noChangeAspect="1"/>
          </p:cNvPicPr>
          <p:nvPr/>
        </p:nvPicPr>
        <p:blipFill>
          <a:blip r:embed="rId7"/>
          <a:srcRect r="71862" b="4217"/>
          <a:stretch>
            <a:fillRect/>
          </a:stretch>
        </p:blipFill>
        <p:spPr>
          <a:xfrm>
            <a:off x="574675" y="4017185"/>
            <a:ext cx="1856105" cy="2294255"/>
          </a:xfrm>
          <a:prstGeom prst="rect">
            <a:avLst/>
          </a:prstGeom>
        </p:spPr>
      </p:pic>
      <p:pic>
        <p:nvPicPr>
          <p:cNvPr id="23" name="图片 22"/>
          <p:cNvPicPr>
            <a:picLocks noChangeAspect="1"/>
          </p:cNvPicPr>
          <p:nvPr>
            <p:custDataLst>
              <p:tags r:id="rId4"/>
            </p:custDataLst>
          </p:nvPr>
        </p:nvPicPr>
        <p:blipFill>
          <a:blip r:embed="rId7"/>
          <a:srcRect l="28367" t="14519" r="49262" b="27566"/>
          <a:stretch>
            <a:fillRect/>
          </a:stretch>
        </p:blipFill>
        <p:spPr>
          <a:xfrm>
            <a:off x="2270760" y="4375325"/>
            <a:ext cx="1499870" cy="1412240"/>
          </a:xfrm>
          <a:prstGeom prst="rect">
            <a:avLst/>
          </a:prstGeom>
        </p:spPr>
      </p:pic>
      <p:sp>
        <p:nvSpPr>
          <p:cNvPr id="24" name="矩形 23"/>
          <p:cNvSpPr/>
          <p:nvPr/>
        </p:nvSpPr>
        <p:spPr>
          <a:xfrm>
            <a:off x="1476375" y="4758230"/>
            <a:ext cx="954405" cy="197485"/>
          </a:xfrm>
          <a:prstGeom prst="rect">
            <a:avLst/>
          </a:prstGeom>
          <a:solidFill>
            <a:schemeClr val="bg1"/>
          </a:solidFill>
          <a:ln>
            <a:noFill/>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None/>
            </a:pPr>
            <a:r>
              <a:rPr kumimoji="0" lang="en-US" altLang="zh-CN"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rPr>
              <a:t>  PCA</a:t>
            </a: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sp>
        <p:nvSpPr>
          <p:cNvPr id="25" name="矩形 24"/>
          <p:cNvSpPr/>
          <p:nvPr/>
        </p:nvSpPr>
        <p:spPr>
          <a:xfrm>
            <a:off x="2137410" y="5962190"/>
            <a:ext cx="954405" cy="349250"/>
          </a:xfrm>
          <a:prstGeom prst="rect">
            <a:avLst/>
          </a:prstGeom>
          <a:solidFill>
            <a:schemeClr val="bg1"/>
          </a:solidFill>
          <a:ln>
            <a:noFill/>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20000"/>
              </a:spcBef>
              <a:spcAft>
                <a:spcPct val="0"/>
              </a:spcAft>
              <a:buClr>
                <a:schemeClr val="accent2"/>
              </a:buClr>
              <a:buSzTx/>
              <a:buFont typeface="Wingdings" panose="05000000000000000000" charset="0"/>
              <a:buNone/>
            </a:pPr>
            <a:r>
              <a:rPr kumimoji="0" lang="en-US" altLang="zh-CN"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rPr>
              <a:t>  </a:t>
            </a:r>
            <a:endParaRPr kumimoji="0" lang="zh-CN" altLang="en-US" sz="1800" b="0" i="0" u="none" strike="noStrike" cap="none" normalizeH="0" baseline="0">
              <a:ln>
                <a:noFill/>
              </a:ln>
              <a:solidFill>
                <a:schemeClr val="tx1"/>
              </a:solidFill>
              <a:effectLst/>
              <a:latin typeface="Times New Roman" panose="02020603050405020304" charset="0"/>
              <a:ea typeface="黑体" panose="02010609060101010101" charset="-122"/>
              <a:cs typeface="黑体" panose="02010609060101010101" charset="-122"/>
            </a:endParaRPr>
          </a:p>
        </p:txBody>
      </p:sp>
      <p:pic>
        <p:nvPicPr>
          <p:cNvPr id="26" name="图片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5590" y="2598162"/>
            <a:ext cx="3229102" cy="1328497"/>
          </a:xfrm>
          <a:prstGeom prst="rect">
            <a:avLst/>
          </a:prstGeom>
        </p:spPr>
      </p:pic>
    </p:spTree>
    <p:extLst>
      <p:ext uri="{BB962C8B-B14F-4D97-AF65-F5344CB8AC3E}">
        <p14:creationId xmlns:p14="http://schemas.microsoft.com/office/powerpoint/2010/main" val="39422664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哈希算法</a:t>
            </a:r>
            <a:r>
              <a:rPr lang="en-US" altLang="zh-CN" dirty="0"/>
              <a:t>(2): </a:t>
            </a:r>
            <a:r>
              <a:rPr lang="zh-CN" altLang="en-US" dirty="0"/>
              <a:t>迭代量化（</a:t>
            </a:r>
            <a:r>
              <a:rPr lang="en-US" altLang="zh-CN" dirty="0"/>
              <a:t>ITQ</a:t>
            </a:r>
            <a:r>
              <a:rPr lang="zh-CN" altLang="en-US" dirty="0"/>
              <a:t>）</a:t>
            </a:r>
          </a:p>
        </p:txBody>
      </p:sp>
      <p:sp>
        <p:nvSpPr>
          <p:cNvPr id="3" name="内容占位符 2"/>
          <p:cNvSpPr>
            <a:spLocks noGrp="1"/>
          </p:cNvSpPr>
          <p:nvPr>
            <p:ph idx="1"/>
          </p:nvPr>
        </p:nvSpPr>
        <p:spPr/>
        <p:txBody>
          <a:bodyPr/>
          <a:lstStyle/>
          <a:p>
            <a:r>
              <a:rPr lang="en-US" altLang="zh-CN" dirty="0"/>
              <a:t>ITQ(Iterative Quantization)</a:t>
            </a:r>
            <a:r>
              <a:rPr lang="zh-CN" altLang="en-US" dirty="0"/>
              <a:t>算法步骤</a:t>
            </a:r>
          </a:p>
          <a:p>
            <a:pPr lvl="1"/>
            <a:r>
              <a:rPr lang="zh-CN" altLang="en-US" dirty="0"/>
              <a:t>对原始数据进行</a:t>
            </a:r>
            <a:r>
              <a:rPr lang="en-US" altLang="zh-CN" dirty="0"/>
              <a:t>PCA</a:t>
            </a:r>
            <a:r>
              <a:rPr lang="zh-CN" altLang="en-US" dirty="0"/>
              <a:t>降维</a:t>
            </a:r>
          </a:p>
          <a:p>
            <a:pPr lvl="1"/>
            <a:endParaRPr lang="zh-CN" altLang="en-US" dirty="0"/>
          </a:p>
          <a:p>
            <a:pPr lvl="1"/>
            <a:r>
              <a:rPr lang="zh-CN" altLang="en-US" dirty="0"/>
              <a:t>最小化量化误差函数</a:t>
            </a:r>
          </a:p>
          <a:p>
            <a:pPr lvl="1"/>
            <a:endParaRPr lang="zh-CN" altLang="en-US" dirty="0"/>
          </a:p>
          <a:p>
            <a:pPr lvl="1"/>
            <a:endParaRPr lang="zh-CN" altLang="en-US" dirty="0"/>
          </a:p>
          <a:p>
            <a:pPr lvl="2">
              <a:spcAft>
                <a:spcPts val="600"/>
              </a:spcAft>
            </a:pPr>
            <a:r>
              <a:rPr lang="zh-CN" altLang="en-US" dirty="0"/>
              <a:t>固定</a:t>
            </a:r>
            <a:r>
              <a:rPr lang="en-US" altLang="zh-CN" dirty="0"/>
              <a:t>R</a:t>
            </a:r>
            <a:r>
              <a:rPr lang="zh-CN" altLang="en-US" dirty="0"/>
              <a:t>更新量化结果</a:t>
            </a:r>
            <a:r>
              <a:rPr lang="en-US" altLang="zh-CN" dirty="0"/>
              <a:t>B:</a:t>
            </a:r>
          </a:p>
          <a:p>
            <a:pPr lvl="2">
              <a:spcAft>
                <a:spcPts val="600"/>
              </a:spcAft>
            </a:pPr>
            <a:r>
              <a:rPr lang="zh-CN" altLang="en-US" dirty="0"/>
              <a:t>固定</a:t>
            </a:r>
            <a:r>
              <a:rPr lang="en-US" altLang="zh-CN" dirty="0"/>
              <a:t>B</a:t>
            </a:r>
            <a:r>
              <a:rPr lang="zh-CN" altLang="en-US" dirty="0"/>
              <a:t>更新旋转矩阵</a:t>
            </a:r>
            <a:r>
              <a:rPr lang="en-US" altLang="zh-CN" dirty="0"/>
              <a:t>R</a:t>
            </a:r>
          </a:p>
          <a:p>
            <a:pPr lvl="3">
              <a:spcAft>
                <a:spcPts val="600"/>
              </a:spcAft>
            </a:pPr>
            <a:r>
              <a:rPr lang="zh-CN" altLang="en-US" dirty="0"/>
              <a:t>计算</a:t>
            </a:r>
            <a:r>
              <a:rPr lang="en-US" altLang="zh-CN" dirty="0" err="1"/>
              <a:t>CxC</a:t>
            </a:r>
            <a:r>
              <a:rPr lang="zh-CN" altLang="en-US" dirty="0"/>
              <a:t>矩阵            的</a:t>
            </a:r>
            <a:r>
              <a:rPr lang="en-US" altLang="zh-CN" dirty="0"/>
              <a:t>SVD</a:t>
            </a:r>
            <a:r>
              <a:rPr lang="zh-CN" altLang="en-US" dirty="0"/>
              <a:t>分解             然后令</a:t>
            </a:r>
            <a:endParaRPr lang="en-US" altLang="zh-CN" dirty="0"/>
          </a:p>
          <a:p>
            <a:pPr lvl="2">
              <a:spcAft>
                <a:spcPts val="600"/>
              </a:spcAft>
            </a:pPr>
            <a:r>
              <a:rPr lang="zh-CN" altLang="en-US" dirty="0"/>
              <a:t>迭代上述步骤，文中为</a:t>
            </a:r>
            <a:r>
              <a:rPr lang="en-US" altLang="zh-CN" dirty="0"/>
              <a:t>50</a:t>
            </a:r>
            <a:r>
              <a:rPr lang="zh-CN" altLang="en-US" dirty="0"/>
              <a:t>次</a:t>
            </a:r>
          </a:p>
          <a:p>
            <a:r>
              <a:rPr lang="zh-CN" altLang="en-US" dirty="0"/>
              <a:t>优点</a:t>
            </a:r>
          </a:p>
          <a:p>
            <a:pPr lvl="1"/>
            <a:r>
              <a:rPr lang="zh-CN" altLang="en-US" sz="2000" dirty="0"/>
              <a:t>没有显式的对量化过程作正交限制</a:t>
            </a:r>
          </a:p>
          <a:p>
            <a:pPr lvl="1"/>
            <a:r>
              <a:rPr lang="zh-CN" altLang="en-US" sz="2000" dirty="0"/>
              <a:t>通过学习旋转矩阵代替了对汉明空间的操作</a:t>
            </a:r>
            <a:endParaRPr lang="en-US" altLang="zh-CN" dirty="0"/>
          </a:p>
          <a:p>
            <a:endParaRPr lang="zh-CN" altLang="en-US" dirty="0"/>
          </a:p>
          <a:p>
            <a:pPr lvl="1"/>
            <a:endParaRPr lang="zh-CN" altLang="en-US" dirty="0"/>
          </a:p>
          <a:p>
            <a:pPr lvl="1"/>
            <a:endParaRPr lang="zh-CN" altLang="en-US" dirty="0"/>
          </a:p>
          <a:p>
            <a:pPr lvl="1"/>
            <a:endParaRPr lang="zh-CN" altLang="en-US" dirty="0"/>
          </a:p>
          <a:p>
            <a:pPr lvl="1"/>
            <a:endParaRPr lang="zh-CN" altLang="en-US" dirty="0"/>
          </a:p>
          <a:p>
            <a:pPr marL="471170" lvl="1" indent="0">
              <a:buNone/>
            </a:pPr>
            <a:endParaRPr lang="en-US" altLang="zh-CN" dirty="0"/>
          </a:p>
          <a:p>
            <a:endParaRPr lang="en-US" altLang="zh-CN" dirty="0"/>
          </a:p>
          <a:p>
            <a:pPr lvl="1"/>
            <a:endParaRPr lang="en-US" altLang="zh-CN" dirty="0"/>
          </a:p>
        </p:txBody>
      </p:sp>
      <p:graphicFrame>
        <p:nvGraphicFramePr>
          <p:cNvPr id="4" name="对象 3">
            <a:hlinkClick r:id="" action="ppaction://ole?verb=0"/>
          </p:cNvPr>
          <p:cNvGraphicFramePr>
            <a:graphicFrameLocks noChangeAspect="1"/>
          </p:cNvGraphicFramePr>
          <p:nvPr/>
        </p:nvGraphicFramePr>
        <p:xfrm>
          <a:off x="2048631" y="2131012"/>
          <a:ext cx="1074713" cy="340586"/>
        </p:xfrm>
        <a:graphic>
          <a:graphicData uri="http://schemas.openxmlformats.org/presentationml/2006/ole">
            <mc:AlternateContent xmlns:mc="http://schemas.openxmlformats.org/markup-compatibility/2006">
              <mc:Choice xmlns:v="urn:schemas-microsoft-com:vml" Requires="v">
                <p:oleObj spid="_x0000_s17422" r:id="rId3" imgW="558800" imgH="177165" progId="Equation.KSEE3">
                  <p:embed/>
                </p:oleObj>
              </mc:Choice>
              <mc:Fallback>
                <p:oleObj r:id="rId3" imgW="558800" imgH="177165" progId="Equation.KSEE3">
                  <p:embed/>
                  <p:pic>
                    <p:nvPicPr>
                      <p:cNvPr id="4" name="对象 3">
                        <a:hlinkClick r:id="" action="ppaction://ole?verb=0"/>
                      </p:cNvPr>
                      <p:cNvPicPr/>
                      <p:nvPr/>
                    </p:nvPicPr>
                    <p:blipFill>
                      <a:blip r:embed="rId4"/>
                      <a:stretch>
                        <a:fillRect/>
                      </a:stretch>
                    </p:blipFill>
                    <p:spPr>
                      <a:xfrm>
                        <a:off x="2048631" y="2131012"/>
                        <a:ext cx="1074713" cy="340586"/>
                      </a:xfrm>
                      <a:prstGeom prst="rect">
                        <a:avLst/>
                      </a:prstGeom>
                    </p:spPr>
                  </p:pic>
                </p:oleObj>
              </mc:Fallback>
            </mc:AlternateContent>
          </a:graphicData>
        </a:graphic>
      </p:graphicFrame>
      <p:pic>
        <p:nvPicPr>
          <p:cNvPr id="6" name="图片 5"/>
          <p:cNvPicPr>
            <a:picLocks noChangeAspect="1"/>
          </p:cNvPicPr>
          <p:nvPr/>
        </p:nvPicPr>
        <p:blipFill>
          <a:blip r:embed="rId5"/>
          <a:stretch>
            <a:fillRect/>
          </a:stretch>
        </p:blipFill>
        <p:spPr>
          <a:xfrm>
            <a:off x="1983740" y="2941003"/>
            <a:ext cx="2644795" cy="449040"/>
          </a:xfrm>
          <a:prstGeom prst="rect">
            <a:avLst/>
          </a:prstGeom>
        </p:spPr>
      </p:pic>
      <p:graphicFrame>
        <p:nvGraphicFramePr>
          <p:cNvPr id="7" name="对象 6">
            <a:hlinkClick r:id="" action="ppaction://ole?verb=0"/>
          </p:cNvPr>
          <p:cNvGraphicFramePr>
            <a:graphicFrameLocks noChangeAspect="1"/>
          </p:cNvGraphicFramePr>
          <p:nvPr/>
        </p:nvGraphicFramePr>
        <p:xfrm>
          <a:off x="4200823" y="3601247"/>
          <a:ext cx="1375452" cy="375614"/>
        </p:xfrm>
        <a:graphic>
          <a:graphicData uri="http://schemas.openxmlformats.org/presentationml/2006/ole">
            <mc:AlternateContent xmlns:mc="http://schemas.openxmlformats.org/markup-compatibility/2006">
              <mc:Choice xmlns:v="urn:schemas-microsoft-com:vml" Requires="v">
                <p:oleObj spid="_x0000_s17423" name="公式" r:id="rId6" imgW="838080" imgH="228600" progId="Equation.3">
                  <p:embed/>
                </p:oleObj>
              </mc:Choice>
              <mc:Fallback>
                <p:oleObj name="公式" r:id="rId6" imgW="838080" imgH="228600" progId="Equation.3">
                  <p:embed/>
                  <p:pic>
                    <p:nvPicPr>
                      <p:cNvPr id="7" name="对象 6">
                        <a:hlinkClick r:id="" action="ppaction://ole?verb=0"/>
                      </p:cNvPr>
                      <p:cNvPicPr/>
                      <p:nvPr/>
                    </p:nvPicPr>
                    <p:blipFill>
                      <a:blip r:embed="rId7"/>
                      <a:stretch>
                        <a:fillRect/>
                      </a:stretch>
                    </p:blipFill>
                    <p:spPr>
                      <a:xfrm>
                        <a:off x="4200823" y="3601247"/>
                        <a:ext cx="1375452" cy="375614"/>
                      </a:xfrm>
                      <a:prstGeom prst="rect">
                        <a:avLst/>
                      </a:prstGeom>
                    </p:spPr>
                  </p:pic>
                </p:oleObj>
              </mc:Fallback>
            </mc:AlternateContent>
          </a:graphicData>
        </a:graphic>
      </p:graphicFrame>
      <p:pic>
        <p:nvPicPr>
          <p:cNvPr id="11" name="图片 10"/>
          <p:cNvPicPr>
            <a:picLocks noChangeAspect="1"/>
          </p:cNvPicPr>
          <p:nvPr/>
        </p:nvPicPr>
        <p:blipFill>
          <a:blip r:embed="rId8"/>
          <a:stretch>
            <a:fillRect/>
          </a:stretch>
        </p:blipFill>
        <p:spPr>
          <a:xfrm>
            <a:off x="3654425" y="4437752"/>
            <a:ext cx="516910" cy="256512"/>
          </a:xfrm>
          <a:prstGeom prst="rect">
            <a:avLst/>
          </a:prstGeom>
        </p:spPr>
      </p:pic>
      <p:pic>
        <p:nvPicPr>
          <p:cNvPr id="12" name="图片 11"/>
          <p:cNvPicPr>
            <a:picLocks noChangeAspect="1"/>
          </p:cNvPicPr>
          <p:nvPr/>
        </p:nvPicPr>
        <p:blipFill>
          <a:blip r:embed="rId9"/>
          <a:stretch>
            <a:fillRect/>
          </a:stretch>
        </p:blipFill>
        <p:spPr>
          <a:xfrm>
            <a:off x="5243633" y="4384511"/>
            <a:ext cx="665285" cy="309915"/>
          </a:xfrm>
          <a:prstGeom prst="rect">
            <a:avLst/>
          </a:prstGeom>
        </p:spPr>
      </p:pic>
      <p:pic>
        <p:nvPicPr>
          <p:cNvPr id="13" name="图片 12"/>
          <p:cNvPicPr>
            <a:picLocks noChangeAspect="1"/>
          </p:cNvPicPr>
          <p:nvPr/>
        </p:nvPicPr>
        <p:blipFill>
          <a:blip r:embed="rId10"/>
          <a:stretch>
            <a:fillRect/>
          </a:stretch>
        </p:blipFill>
        <p:spPr>
          <a:xfrm>
            <a:off x="6599163" y="4425024"/>
            <a:ext cx="986155" cy="269240"/>
          </a:xfrm>
          <a:prstGeom prst="rect">
            <a:avLst/>
          </a:prstGeom>
        </p:spPr>
      </p:pic>
      <p:sp>
        <p:nvSpPr>
          <p:cNvPr id="10" name="文本框 9"/>
          <p:cNvSpPr txBox="1"/>
          <p:nvPr/>
        </p:nvSpPr>
        <p:spPr>
          <a:xfrm>
            <a:off x="203744" y="6448107"/>
            <a:ext cx="8629650" cy="275590"/>
          </a:xfrm>
          <a:prstGeom prst="rect">
            <a:avLst/>
          </a:prstGeom>
          <a:noFill/>
        </p:spPr>
        <p:txBody>
          <a:bodyPr wrap="square" rtlCol="0">
            <a:spAutoFit/>
          </a:bodyPr>
          <a:lstStyle/>
          <a:p>
            <a:pPr marL="171450" indent="-171450">
              <a:buFont typeface="Arial" panose="020B0604020202020204" pitchFamily="34" charset="0"/>
              <a:buChar char="•"/>
            </a:pPr>
            <a:r>
              <a:rPr lang="en-US" altLang="zh-CN" sz="1200" dirty="0" err="1"/>
              <a:t>Yunchao</a:t>
            </a:r>
            <a:r>
              <a:rPr lang="en-US" altLang="zh-CN" sz="1200" dirty="0"/>
              <a:t> Gong and Svetlana </a:t>
            </a:r>
            <a:r>
              <a:rPr lang="en-US" altLang="zh-CN" sz="1200" dirty="0" err="1"/>
              <a:t>Lazebnik</a:t>
            </a:r>
            <a:r>
              <a:rPr lang="en-US" altLang="zh-CN" sz="1200" i="1" dirty="0"/>
              <a:t>, “</a:t>
            </a:r>
            <a:r>
              <a:rPr lang="en-US" altLang="zh-CN" sz="1200" dirty="0"/>
              <a:t>Iterative Quantization: A Procrustean Approach to Learning Binary Codes</a:t>
            </a:r>
            <a:r>
              <a:rPr lang="en-US" altLang="zh-CN" sz="1200" i="1" dirty="0"/>
              <a:t>,” in CVPR 2011.</a:t>
            </a:r>
            <a:endParaRPr lang="zh-CN" altLang="en-US" sz="1200" i="1" dirty="0"/>
          </a:p>
        </p:txBody>
      </p:sp>
      <p:pic>
        <p:nvPicPr>
          <p:cNvPr id="5" name="图片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88825" y="1818526"/>
            <a:ext cx="3913734" cy="1610165"/>
          </a:xfrm>
          <a:prstGeom prst="rect">
            <a:avLst/>
          </a:prstGeom>
        </p:spPr>
      </p:pic>
    </p:spTree>
    <p:extLst>
      <p:ext uri="{BB962C8B-B14F-4D97-AF65-F5344CB8AC3E}">
        <p14:creationId xmlns:p14="http://schemas.microsoft.com/office/powerpoint/2010/main" val="1781697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霍夫变换：直线检测</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zh-CN" altLang="en-US" dirty="0"/>
                  <a:t>参数空间的一条直线对应图像空间的一个点</a:t>
                </a:r>
                <a:endParaRPr lang="en-US" altLang="zh-CN" dirty="0"/>
              </a:p>
              <a:p>
                <a:r>
                  <a:rPr lang="zh-CN" altLang="en-US" dirty="0"/>
                  <a:t>图像空间中同一条直线上的任意两个点，在参数空间中对应于两条相交的直线</a:t>
                </a:r>
                <a:endParaRPr lang="en-US" altLang="zh-CN" dirty="0"/>
              </a:p>
              <a:p>
                <a:pPr lvl="1"/>
                <a:r>
                  <a:rPr lang="zh-CN" altLang="en-US" dirty="0"/>
                  <a:t>即在图像空间共线的</a:t>
                </a:r>
                <a14:m>
                  <m:oMath xmlns:m="http://schemas.openxmlformats.org/officeDocument/2006/math">
                    <m:r>
                      <a:rPr lang="en-US" altLang="zh-CN" b="0" i="1" smtClean="0">
                        <a:latin typeface="Cambria Math" panose="02040503050406030204" pitchFamily="18" charset="0"/>
                      </a:rPr>
                      <m:t>𝑛</m:t>
                    </m:r>
                  </m:oMath>
                </a14:m>
                <a:r>
                  <a:rPr lang="zh-CN" altLang="en-US" dirty="0"/>
                  <a:t>个点，对应于参数空间</a:t>
                </a:r>
                <a14:m>
                  <m:oMath xmlns:m="http://schemas.openxmlformats.org/officeDocument/2006/math">
                    <m:r>
                      <a:rPr lang="en-US" altLang="zh-CN" i="1">
                        <a:latin typeface="Cambria Math" panose="02040503050406030204" pitchFamily="18" charset="0"/>
                      </a:rPr>
                      <m:t>𝑛</m:t>
                    </m:r>
                  </m:oMath>
                </a14:m>
                <a:r>
                  <a:rPr lang="zh-CN" altLang="en-US" dirty="0"/>
                  <a:t>条</a:t>
                </a:r>
                <a:r>
                  <a:rPr lang="zh-CN" altLang="en-US" dirty="0">
                    <a:solidFill>
                      <a:srgbClr val="C00000"/>
                    </a:solidFill>
                  </a:rPr>
                  <a:t>共点</a:t>
                </a:r>
                <a:r>
                  <a:rPr lang="en-US" altLang="zh-CN" dirty="0"/>
                  <a:t>(</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𝑝</m:t>
                        </m:r>
                      </m:e>
                      <m:sub>
                        <m:r>
                          <a:rPr lang="en-US" altLang="zh-CN" i="1">
                            <a:latin typeface="Cambria Math" panose="02040503050406030204" pitchFamily="18" charset="0"/>
                          </a:rPr>
                          <m:t>0</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𝑞</m:t>
                        </m:r>
                      </m:e>
                      <m:sub>
                        <m:r>
                          <a:rPr lang="en-US" altLang="zh-CN" i="1">
                            <a:latin typeface="Cambria Math" panose="02040503050406030204" pitchFamily="18" charset="0"/>
                          </a:rPr>
                          <m:t>0</m:t>
                        </m:r>
                      </m:sub>
                    </m:sSub>
                  </m:oMath>
                </a14:m>
                <a:r>
                  <a:rPr lang="en-US" altLang="zh-CN" dirty="0"/>
                  <a:t>)</a:t>
                </a:r>
                <a:r>
                  <a:rPr lang="zh-CN" altLang="en-US" dirty="0"/>
                  <a:t>的直线</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067" t="-1350" r="-762"/>
                </a:stretch>
              </a:blipFill>
            </p:spPr>
            <p:txBody>
              <a:bodyPr/>
              <a:lstStyle/>
              <a:p>
                <a:r>
                  <a:rPr lang="zh-CN" altLang="en-US">
                    <a:noFill/>
                  </a:rPr>
                  <a:t> </a:t>
                </a:r>
              </a:p>
            </p:txBody>
          </p:sp>
        </mc:Fallback>
      </mc:AlternateContent>
      <p:pic>
        <p:nvPicPr>
          <p:cNvPr id="4" name="图片 3"/>
          <p:cNvPicPr>
            <a:picLocks noChangeAspect="1"/>
          </p:cNvPicPr>
          <p:nvPr/>
        </p:nvPicPr>
        <p:blipFill>
          <a:blip r:embed="rId3"/>
          <a:stretch>
            <a:fillRect/>
          </a:stretch>
        </p:blipFill>
        <p:spPr>
          <a:xfrm>
            <a:off x="1454374" y="4059069"/>
            <a:ext cx="6491633" cy="2007133"/>
          </a:xfrm>
          <a:prstGeom prst="rect">
            <a:avLst/>
          </a:prstGeom>
        </p:spPr>
      </p:pic>
      <p:sp>
        <p:nvSpPr>
          <p:cNvPr id="5" name="矩形 4"/>
          <p:cNvSpPr/>
          <p:nvPr/>
        </p:nvSpPr>
        <p:spPr>
          <a:xfrm>
            <a:off x="2065321" y="3329374"/>
            <a:ext cx="1107996" cy="369332"/>
          </a:xfrm>
          <a:prstGeom prst="rect">
            <a:avLst/>
          </a:prstGeom>
        </p:spPr>
        <p:txBody>
          <a:bodyPr wrap="none">
            <a:spAutoFit/>
          </a:bodyPr>
          <a:lstStyle/>
          <a:p>
            <a:r>
              <a:rPr lang="zh-CN" altLang="en-US" dirty="0">
                <a:solidFill>
                  <a:srgbClr val="0070C0"/>
                </a:solidFill>
              </a:rPr>
              <a:t>图像空间</a:t>
            </a:r>
          </a:p>
        </p:txBody>
      </p:sp>
      <p:sp>
        <p:nvSpPr>
          <p:cNvPr id="6" name="矩形 5"/>
          <p:cNvSpPr/>
          <p:nvPr/>
        </p:nvSpPr>
        <p:spPr>
          <a:xfrm>
            <a:off x="5894371" y="3329374"/>
            <a:ext cx="1794081" cy="369332"/>
          </a:xfrm>
          <a:prstGeom prst="rect">
            <a:avLst/>
          </a:prstGeom>
        </p:spPr>
        <p:txBody>
          <a:bodyPr wrap="none">
            <a:spAutoFit/>
          </a:bodyPr>
          <a:lstStyle/>
          <a:p>
            <a:r>
              <a:rPr lang="en-US" altLang="zh-CN" dirty="0">
                <a:solidFill>
                  <a:srgbClr val="0070C0"/>
                </a:solidFill>
              </a:rPr>
              <a:t>Hough</a:t>
            </a:r>
            <a:r>
              <a:rPr lang="zh-CN" altLang="en-US" dirty="0">
                <a:solidFill>
                  <a:srgbClr val="0070C0"/>
                </a:solidFill>
              </a:rPr>
              <a:t>参数空间</a:t>
            </a:r>
          </a:p>
        </p:txBody>
      </p:sp>
      <mc:AlternateContent xmlns:mc="http://schemas.openxmlformats.org/markup-compatibility/2006">
        <mc:Choice xmlns:a14="http://schemas.microsoft.com/office/drawing/2010/main" Requires="a14">
          <p:sp>
            <p:nvSpPr>
              <p:cNvPr id="7" name="矩形 6"/>
              <p:cNvSpPr/>
              <p:nvPr/>
            </p:nvSpPr>
            <p:spPr>
              <a:xfrm>
                <a:off x="6159059" y="6017942"/>
                <a:ext cx="4706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i="1">
                              <a:latin typeface="Cambria Math" panose="02040503050406030204" pitchFamily="18" charset="0"/>
                            </a:rPr>
                            <m:t>0</m:t>
                          </m:r>
                        </m:sub>
                      </m:sSub>
                    </m:oMath>
                  </m:oMathPara>
                </a14:m>
                <a:endParaRPr lang="zh-CN" altLang="en-US" dirty="0"/>
              </a:p>
            </p:txBody>
          </p:sp>
        </mc:Choice>
        <mc:Fallback>
          <p:sp>
            <p:nvSpPr>
              <p:cNvPr id="7" name="矩形 6"/>
              <p:cNvSpPr>
                <a:spLocks noRot="1" noChangeAspect="1" noMove="1" noResize="1" noEditPoints="1" noAdjustHandles="1" noChangeArrowheads="1" noChangeShapeType="1" noTextEdit="1"/>
              </p:cNvSpPr>
              <p:nvPr/>
            </p:nvSpPr>
            <p:spPr>
              <a:xfrm>
                <a:off x="6159059" y="6017942"/>
                <a:ext cx="470642" cy="369332"/>
              </a:xfrm>
              <a:prstGeom prst="rect">
                <a:avLst/>
              </a:prstGeom>
              <a:blipFill>
                <a:blip r:embed="rId4"/>
                <a:stretch>
                  <a:fillRect b="-819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8" name="矩形 7"/>
              <p:cNvSpPr/>
              <p:nvPr/>
            </p:nvSpPr>
            <p:spPr>
              <a:xfrm>
                <a:off x="5207243" y="5191007"/>
                <a:ext cx="4674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𝑞</m:t>
                          </m:r>
                        </m:e>
                        <m:sub>
                          <m:r>
                            <a:rPr lang="en-US" altLang="zh-CN" i="1">
                              <a:latin typeface="Cambria Math" panose="02040503050406030204" pitchFamily="18" charset="0"/>
                            </a:rPr>
                            <m:t>0</m:t>
                          </m:r>
                        </m:sub>
                      </m:sSub>
                    </m:oMath>
                  </m:oMathPara>
                </a14:m>
                <a:endParaRPr lang="zh-CN" altLang="en-US" dirty="0"/>
              </a:p>
            </p:txBody>
          </p:sp>
        </mc:Choice>
        <mc:Fallback>
          <p:sp>
            <p:nvSpPr>
              <p:cNvPr id="8" name="矩形 7"/>
              <p:cNvSpPr>
                <a:spLocks noRot="1" noChangeAspect="1" noMove="1" noResize="1" noEditPoints="1" noAdjustHandles="1" noChangeArrowheads="1" noChangeShapeType="1" noTextEdit="1"/>
              </p:cNvSpPr>
              <p:nvPr/>
            </p:nvSpPr>
            <p:spPr>
              <a:xfrm>
                <a:off x="5207243" y="5191007"/>
                <a:ext cx="467436" cy="369332"/>
              </a:xfrm>
              <a:prstGeom prst="rect">
                <a:avLst/>
              </a:prstGeom>
              <a:blipFill>
                <a:blip r:embed="rId5"/>
                <a:stretch>
                  <a:fillRect b="-8333"/>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9" name="矩形 8"/>
              <p:cNvSpPr/>
              <p:nvPr/>
            </p:nvSpPr>
            <p:spPr>
              <a:xfrm>
                <a:off x="3531872" y="6017942"/>
                <a:ext cx="3727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oMath>
                  </m:oMathPara>
                </a14:m>
                <a:endParaRPr lang="zh-CN" altLang="en-US" dirty="0"/>
              </a:p>
            </p:txBody>
          </p:sp>
        </mc:Choice>
        <mc:Fallback>
          <p:sp>
            <p:nvSpPr>
              <p:cNvPr id="9" name="矩形 8"/>
              <p:cNvSpPr>
                <a:spLocks noRot="1" noChangeAspect="1" noMove="1" noResize="1" noEditPoints="1" noAdjustHandles="1" noChangeArrowheads="1" noChangeShapeType="1" noTextEdit="1"/>
              </p:cNvSpPr>
              <p:nvPr/>
            </p:nvSpPr>
            <p:spPr>
              <a:xfrm>
                <a:off x="3531872" y="6017942"/>
                <a:ext cx="372794" cy="36933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0" name="矩形 9"/>
              <p:cNvSpPr/>
              <p:nvPr/>
            </p:nvSpPr>
            <p:spPr>
              <a:xfrm>
                <a:off x="1150479" y="3951022"/>
                <a:ext cx="3727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oMath>
                  </m:oMathPara>
                </a14:m>
                <a:endParaRPr lang="zh-CN" altLang="en-US" dirty="0"/>
              </a:p>
            </p:txBody>
          </p:sp>
        </mc:Choice>
        <mc:Fallback>
          <p:sp>
            <p:nvSpPr>
              <p:cNvPr id="10" name="矩形 9"/>
              <p:cNvSpPr>
                <a:spLocks noRot="1" noChangeAspect="1" noMove="1" noResize="1" noEditPoints="1" noAdjustHandles="1" noChangeArrowheads="1" noChangeShapeType="1" noTextEdit="1"/>
              </p:cNvSpPr>
              <p:nvPr/>
            </p:nvSpPr>
            <p:spPr>
              <a:xfrm>
                <a:off x="1150479" y="3951022"/>
                <a:ext cx="372794" cy="369332"/>
              </a:xfrm>
              <a:prstGeom prst="rect">
                <a:avLst/>
              </a:prstGeom>
              <a:blipFill>
                <a:blip r:embed="rId7"/>
                <a:stretch>
                  <a:fillRect b="-819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1" name="矩形 10"/>
              <p:cNvSpPr/>
              <p:nvPr/>
            </p:nvSpPr>
            <p:spPr>
              <a:xfrm>
                <a:off x="7593155" y="6017942"/>
                <a:ext cx="3734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𝑝</m:t>
                      </m:r>
                    </m:oMath>
                  </m:oMathPara>
                </a14:m>
                <a:endParaRPr lang="zh-CN" altLang="en-US" dirty="0"/>
              </a:p>
            </p:txBody>
          </p:sp>
        </mc:Choice>
        <mc:Fallback>
          <p:sp>
            <p:nvSpPr>
              <p:cNvPr id="11" name="矩形 10"/>
              <p:cNvSpPr>
                <a:spLocks noRot="1" noChangeAspect="1" noMove="1" noResize="1" noEditPoints="1" noAdjustHandles="1" noChangeArrowheads="1" noChangeShapeType="1" noTextEdit="1"/>
              </p:cNvSpPr>
              <p:nvPr/>
            </p:nvSpPr>
            <p:spPr>
              <a:xfrm>
                <a:off x="7593155" y="6017942"/>
                <a:ext cx="373436" cy="369332"/>
              </a:xfrm>
              <a:prstGeom prst="rect">
                <a:avLst/>
              </a:prstGeom>
              <a:blipFill>
                <a:blip r:embed="rId8"/>
                <a:stretch>
                  <a:fillRect b="-819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2" name="矩形 11"/>
              <p:cNvSpPr/>
              <p:nvPr/>
            </p:nvSpPr>
            <p:spPr>
              <a:xfrm>
                <a:off x="5234366" y="3951022"/>
                <a:ext cx="37247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𝑞</m:t>
                      </m:r>
                    </m:oMath>
                  </m:oMathPara>
                </a14:m>
                <a:endParaRPr lang="zh-CN" altLang="en-US" dirty="0"/>
              </a:p>
            </p:txBody>
          </p:sp>
        </mc:Choice>
        <mc:Fallback>
          <p:sp>
            <p:nvSpPr>
              <p:cNvPr id="12" name="矩形 11"/>
              <p:cNvSpPr>
                <a:spLocks noRot="1" noChangeAspect="1" noMove="1" noResize="1" noEditPoints="1" noAdjustHandles="1" noChangeArrowheads="1" noChangeShapeType="1" noTextEdit="1"/>
              </p:cNvSpPr>
              <p:nvPr/>
            </p:nvSpPr>
            <p:spPr>
              <a:xfrm>
                <a:off x="5234366" y="3951022"/>
                <a:ext cx="372474" cy="369332"/>
              </a:xfrm>
              <a:prstGeom prst="rect">
                <a:avLst/>
              </a:prstGeom>
              <a:blipFill>
                <a:blip r:embed="rId9"/>
                <a:stretch>
                  <a:fillRect b="-819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9" name="文本框 18"/>
              <p:cNvSpPr txBox="1"/>
              <p:nvPr/>
            </p:nvSpPr>
            <p:spPr>
              <a:xfrm>
                <a:off x="2479276" y="4320354"/>
                <a:ext cx="135517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0</m:t>
                          </m:r>
                        </m:sub>
                      </m:sSub>
                      <m:r>
                        <a:rPr lang="en-US" altLang="zh-CN" b="0" i="1" smtClean="0">
                          <a:latin typeface="Cambria Math" panose="02040503050406030204" pitchFamily="18" charset="0"/>
                        </a:rPr>
                        <m:t>𝑥</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𝑞</m:t>
                          </m:r>
                        </m:e>
                        <m:sub>
                          <m:r>
                            <a:rPr lang="en-US" altLang="zh-CN" b="0" i="1" smtClean="0">
                              <a:latin typeface="Cambria Math" panose="02040503050406030204" pitchFamily="18" charset="0"/>
                            </a:rPr>
                            <m:t>0</m:t>
                          </m:r>
                        </m:sub>
                      </m:sSub>
                    </m:oMath>
                  </m:oMathPara>
                </a14:m>
                <a:endParaRPr lang="zh-CN" altLang="en-US" dirty="0"/>
              </a:p>
            </p:txBody>
          </p:sp>
        </mc:Choice>
        <mc:Fallback>
          <p:sp>
            <p:nvSpPr>
              <p:cNvPr id="19" name="文本框 18"/>
              <p:cNvSpPr txBox="1">
                <a:spLocks noRot="1" noChangeAspect="1" noMove="1" noResize="1" noEditPoints="1" noAdjustHandles="1" noChangeArrowheads="1" noChangeShapeType="1" noTextEdit="1"/>
              </p:cNvSpPr>
              <p:nvPr/>
            </p:nvSpPr>
            <p:spPr>
              <a:xfrm>
                <a:off x="2479276" y="4320354"/>
                <a:ext cx="1355179" cy="276999"/>
              </a:xfrm>
              <a:prstGeom prst="rect">
                <a:avLst/>
              </a:prstGeom>
              <a:blipFill>
                <a:blip r:embed="rId10"/>
                <a:stretch>
                  <a:fillRect l="-3604" r="-450" b="-28889"/>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0" name="矩形 19"/>
              <p:cNvSpPr/>
              <p:nvPr/>
            </p:nvSpPr>
            <p:spPr>
              <a:xfrm>
                <a:off x="1481102" y="4796669"/>
                <a:ext cx="123867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1</m:t>
                          </m:r>
                        </m:sub>
                      </m:sSub>
                      <m:r>
                        <a:rPr lang="zh-CN" altLang="en-US" i="1" smtClean="0">
                          <a:latin typeface="Cambria Math" panose="02040503050406030204" pitchFamily="18" charset="0"/>
                        </a:rPr>
                        <m:t>）</m:t>
                      </m:r>
                    </m:oMath>
                  </m:oMathPara>
                </a14:m>
                <a:endParaRPr lang="zh-CN" altLang="en-US" dirty="0"/>
              </a:p>
            </p:txBody>
          </p:sp>
        </mc:Choice>
        <mc:Fallback>
          <p:sp>
            <p:nvSpPr>
              <p:cNvPr id="20" name="矩形 19"/>
              <p:cNvSpPr>
                <a:spLocks noRot="1" noChangeAspect="1" noMove="1" noResize="1" noEditPoints="1" noAdjustHandles="1" noChangeArrowheads="1" noChangeShapeType="1" noTextEdit="1"/>
              </p:cNvSpPr>
              <p:nvPr/>
            </p:nvSpPr>
            <p:spPr>
              <a:xfrm>
                <a:off x="1481102" y="4796669"/>
                <a:ext cx="1238672" cy="369332"/>
              </a:xfrm>
              <a:prstGeom prst="rect">
                <a:avLst/>
              </a:prstGeom>
              <a:blipFill>
                <a:blip r:embed="rId11"/>
                <a:stretch>
                  <a:fillRect b="-8333"/>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1" name="矩形 20"/>
              <p:cNvSpPr/>
              <p:nvPr/>
            </p:nvSpPr>
            <p:spPr>
              <a:xfrm>
                <a:off x="2665994" y="4858638"/>
                <a:ext cx="123867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2</m:t>
                          </m:r>
                        </m:sub>
                      </m:sSub>
                      <m:r>
                        <a:rPr lang="zh-CN" altLang="en-US" i="1" smtClean="0">
                          <a:latin typeface="Cambria Math" panose="02040503050406030204" pitchFamily="18" charset="0"/>
                        </a:rPr>
                        <m:t>）</m:t>
                      </m:r>
                    </m:oMath>
                  </m:oMathPara>
                </a14:m>
                <a:endParaRPr lang="zh-CN" altLang="en-US" dirty="0"/>
              </a:p>
            </p:txBody>
          </p:sp>
        </mc:Choice>
        <mc:Fallback>
          <p:sp>
            <p:nvSpPr>
              <p:cNvPr id="21" name="矩形 20"/>
              <p:cNvSpPr>
                <a:spLocks noRot="1" noChangeAspect="1" noMove="1" noResize="1" noEditPoints="1" noAdjustHandles="1" noChangeArrowheads="1" noChangeShapeType="1" noTextEdit="1"/>
              </p:cNvSpPr>
              <p:nvPr/>
            </p:nvSpPr>
            <p:spPr>
              <a:xfrm>
                <a:off x="2665994" y="4858638"/>
                <a:ext cx="1238672" cy="369332"/>
              </a:xfrm>
              <a:prstGeom prst="rect">
                <a:avLst/>
              </a:prstGeom>
              <a:blipFill>
                <a:blip r:embed="rId12"/>
                <a:stretch>
                  <a:fillRect b="-819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2" name="矩形 21"/>
              <p:cNvSpPr/>
              <p:nvPr/>
            </p:nvSpPr>
            <p:spPr>
              <a:xfrm>
                <a:off x="6262169" y="5043304"/>
                <a:ext cx="12467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0</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𝑞</m:t>
                          </m:r>
                        </m:e>
                        <m:sub>
                          <m:r>
                            <a:rPr lang="en-US" altLang="zh-CN" b="0" i="1" smtClean="0">
                              <a:latin typeface="Cambria Math" panose="02040503050406030204" pitchFamily="18" charset="0"/>
                            </a:rPr>
                            <m:t>0</m:t>
                          </m:r>
                        </m:sub>
                      </m:sSub>
                      <m:r>
                        <a:rPr lang="zh-CN" altLang="en-US" i="1">
                          <a:latin typeface="Cambria Math" panose="02040503050406030204" pitchFamily="18" charset="0"/>
                        </a:rPr>
                        <m:t>）</m:t>
                      </m:r>
                    </m:oMath>
                  </m:oMathPara>
                </a14:m>
                <a:endParaRPr lang="zh-CN" altLang="en-US" dirty="0"/>
              </a:p>
            </p:txBody>
          </p:sp>
        </mc:Choice>
        <mc:Fallback>
          <p:sp>
            <p:nvSpPr>
              <p:cNvPr id="22" name="矩形 21"/>
              <p:cNvSpPr>
                <a:spLocks noRot="1" noChangeAspect="1" noMove="1" noResize="1" noEditPoints="1" noAdjustHandles="1" noChangeArrowheads="1" noChangeShapeType="1" noTextEdit="1"/>
              </p:cNvSpPr>
              <p:nvPr/>
            </p:nvSpPr>
            <p:spPr>
              <a:xfrm>
                <a:off x="6262169" y="5043304"/>
                <a:ext cx="1246752" cy="369332"/>
              </a:xfrm>
              <a:prstGeom prst="rect">
                <a:avLst/>
              </a:prstGeom>
              <a:blipFill>
                <a:blip r:embed="rId13"/>
                <a:stretch>
                  <a:fillRect b="-819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3" name="文本框 22"/>
              <p:cNvSpPr txBox="1"/>
              <p:nvPr/>
            </p:nvSpPr>
            <p:spPr>
              <a:xfrm>
                <a:off x="5813398" y="4530055"/>
                <a:ext cx="15190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𝑞</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m:t>
                          </m:r>
                          <m:r>
                            <a:rPr lang="en-US" altLang="zh-CN" b="0" i="1" smtClean="0">
                              <a:latin typeface="Cambria Math" panose="02040503050406030204" pitchFamily="18" charset="0"/>
                            </a:rPr>
                            <m:t>𝑥</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𝑝</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1</m:t>
                          </m:r>
                        </m:sub>
                      </m:sSub>
                    </m:oMath>
                  </m:oMathPara>
                </a14:m>
                <a:endParaRPr lang="zh-CN" altLang="en-US" dirty="0"/>
              </a:p>
            </p:txBody>
          </p:sp>
        </mc:Choice>
        <mc:Fallback>
          <p:sp>
            <p:nvSpPr>
              <p:cNvPr id="23" name="文本框 22"/>
              <p:cNvSpPr txBox="1">
                <a:spLocks noRot="1" noChangeAspect="1" noMove="1" noResize="1" noEditPoints="1" noAdjustHandles="1" noChangeArrowheads="1" noChangeShapeType="1" noTextEdit="1"/>
              </p:cNvSpPr>
              <p:nvPr/>
            </p:nvSpPr>
            <p:spPr>
              <a:xfrm>
                <a:off x="5813398" y="4530055"/>
                <a:ext cx="1519070" cy="276999"/>
              </a:xfrm>
              <a:prstGeom prst="rect">
                <a:avLst/>
              </a:prstGeom>
              <a:blipFill>
                <a:blip r:embed="rId14"/>
                <a:stretch>
                  <a:fillRect l="-3213" r="-803" b="-2608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4" name="文本框 23"/>
              <p:cNvSpPr txBox="1"/>
              <p:nvPr/>
            </p:nvSpPr>
            <p:spPr>
              <a:xfrm>
                <a:off x="6813705" y="5647991"/>
                <a:ext cx="15277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𝑞</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m:t>
                          </m:r>
                          <m:r>
                            <a:rPr lang="en-US" altLang="zh-CN" b="0" i="1" smtClean="0">
                              <a:latin typeface="Cambria Math" panose="02040503050406030204" pitchFamily="18" charset="0"/>
                            </a:rPr>
                            <m:t>𝑥</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𝑝</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2</m:t>
                          </m:r>
                        </m:sub>
                      </m:sSub>
                    </m:oMath>
                  </m:oMathPara>
                </a14:m>
                <a:endParaRPr lang="zh-CN" altLang="en-US" dirty="0"/>
              </a:p>
            </p:txBody>
          </p:sp>
        </mc:Choice>
        <mc:Fallback>
          <p:sp>
            <p:nvSpPr>
              <p:cNvPr id="24" name="文本框 23"/>
              <p:cNvSpPr txBox="1">
                <a:spLocks noRot="1" noChangeAspect="1" noMove="1" noResize="1" noEditPoints="1" noAdjustHandles="1" noChangeArrowheads="1" noChangeShapeType="1" noTextEdit="1"/>
              </p:cNvSpPr>
              <p:nvPr/>
            </p:nvSpPr>
            <p:spPr>
              <a:xfrm>
                <a:off x="6813705" y="5647991"/>
                <a:ext cx="1527791" cy="276999"/>
              </a:xfrm>
              <a:prstGeom prst="rect">
                <a:avLst/>
              </a:prstGeom>
              <a:blipFill>
                <a:blip r:embed="rId15"/>
                <a:stretch>
                  <a:fillRect l="-3200" r="-800" b="-288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859090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哈希算法</a:t>
            </a:r>
            <a:r>
              <a:rPr lang="en-US" altLang="zh-CN" dirty="0"/>
              <a:t>(3): </a:t>
            </a:r>
            <a:r>
              <a:rPr lang="zh-CN" altLang="en-US" dirty="0"/>
              <a:t>球面哈希</a:t>
            </a:r>
          </a:p>
        </p:txBody>
      </p:sp>
      <p:sp>
        <p:nvSpPr>
          <p:cNvPr id="3" name="内容占位符 2"/>
          <p:cNvSpPr>
            <a:spLocks noGrp="1"/>
          </p:cNvSpPr>
          <p:nvPr>
            <p:ph idx="1"/>
          </p:nvPr>
        </p:nvSpPr>
        <p:spPr/>
        <p:txBody>
          <a:bodyPr/>
          <a:lstStyle/>
          <a:p>
            <a:r>
              <a:rPr lang="zh-CN" altLang="en-US" dirty="0"/>
              <a:t>动机：用超球面，而非超平面，来分割空间</a:t>
            </a:r>
          </a:p>
          <a:p>
            <a:pPr lvl="1"/>
            <a:r>
              <a:rPr lang="zh-CN" altLang="en-US" sz="2000" dirty="0"/>
              <a:t>特征空间更紧凑</a:t>
            </a:r>
          </a:p>
          <a:p>
            <a:pPr lvl="1"/>
            <a:r>
              <a:rPr lang="zh-CN" altLang="en-US" sz="2000" dirty="0"/>
              <a:t>在</a:t>
            </a:r>
            <a:r>
              <a:rPr lang="en-US" altLang="zh-CN" sz="2000" dirty="0"/>
              <a:t>D</a:t>
            </a:r>
            <a:r>
              <a:rPr lang="zh-CN" altLang="en-US" sz="2000" dirty="0"/>
              <a:t>维特征空间定义一个封闭子空间，只需一个超球面，但需要</a:t>
            </a:r>
            <a:r>
              <a:rPr lang="en-US" altLang="zh-CN" sz="2000" dirty="0"/>
              <a:t>D+1</a:t>
            </a:r>
            <a:r>
              <a:rPr lang="zh-CN" altLang="en-US" sz="2000" dirty="0"/>
              <a:t>个超平面</a:t>
            </a:r>
          </a:p>
          <a:p>
            <a:pPr lvl="1"/>
            <a:r>
              <a:rPr lang="zh-CN" altLang="en-US" dirty="0"/>
              <a:t>在局部敏感性方面，超球面比超平面更佳</a:t>
            </a:r>
          </a:p>
          <a:p>
            <a:pPr marL="0" indent="0">
              <a:buNone/>
            </a:pPr>
            <a:endParaRPr lang="zh-CN" altLang="en-US" dirty="0"/>
          </a:p>
          <a:p>
            <a:pPr marL="0" indent="0">
              <a:buNone/>
            </a:pPr>
            <a:endParaRPr lang="zh-CN" altLang="en-US" dirty="0"/>
          </a:p>
          <a:p>
            <a:endParaRPr lang="en-US" altLang="zh-CN" dirty="0"/>
          </a:p>
          <a:p>
            <a:endParaRPr lang="en-US" altLang="zh-CN" dirty="0"/>
          </a:p>
          <a:p>
            <a:endParaRPr lang="en-US" altLang="zh-CN" dirty="0"/>
          </a:p>
          <a:p>
            <a:r>
              <a:rPr lang="zh-CN" altLang="en-US" dirty="0"/>
              <a:t>选择哈希函数即构建超球面：</a:t>
            </a:r>
          </a:p>
          <a:p>
            <a:pPr lvl="1"/>
            <a:r>
              <a:rPr lang="zh-CN" altLang="en-US" dirty="0"/>
              <a:t>确定球心和半径</a:t>
            </a:r>
          </a:p>
          <a:p>
            <a:pPr lvl="1"/>
            <a:endParaRPr lang="zh-CN" altLang="en-US" dirty="0"/>
          </a:p>
        </p:txBody>
      </p:sp>
      <p:pic>
        <p:nvPicPr>
          <p:cNvPr id="4" name="图片 3"/>
          <p:cNvPicPr>
            <a:picLocks noChangeAspect="1"/>
          </p:cNvPicPr>
          <p:nvPr>
            <p:custDataLst>
              <p:tags r:id="rId1"/>
            </p:custDataLst>
          </p:nvPr>
        </p:nvPicPr>
        <p:blipFill rotWithShape="1">
          <a:blip r:embed="rId4"/>
          <a:srcRect l="50220" t="13974" b="13311"/>
          <a:stretch/>
        </p:blipFill>
        <p:spPr>
          <a:xfrm>
            <a:off x="1786419" y="3215810"/>
            <a:ext cx="2636306" cy="2063993"/>
          </a:xfrm>
          <a:prstGeom prst="rect">
            <a:avLst/>
          </a:prstGeom>
        </p:spPr>
      </p:pic>
      <p:sp>
        <p:nvSpPr>
          <p:cNvPr id="5" name="矩形 4"/>
          <p:cNvSpPr/>
          <p:nvPr/>
        </p:nvSpPr>
        <p:spPr>
          <a:xfrm>
            <a:off x="195005" y="6507658"/>
            <a:ext cx="8744465" cy="276999"/>
          </a:xfrm>
          <a:prstGeom prst="rect">
            <a:avLst/>
          </a:prstGeom>
        </p:spPr>
        <p:txBody>
          <a:bodyPr wrap="square">
            <a:spAutoFit/>
          </a:bodyPr>
          <a:lstStyle/>
          <a:p>
            <a:pPr marL="171450" indent="-171450">
              <a:buFont typeface="Arial" panose="020B0604020202020204" pitchFamily="34" charset="0"/>
              <a:buChar char="•"/>
            </a:pPr>
            <a:r>
              <a:rPr lang="en-US" altLang="zh-CN" sz="1200" dirty="0" err="1">
                <a:solidFill>
                  <a:srgbClr val="222222"/>
                </a:solidFill>
              </a:rPr>
              <a:t>Heo</a:t>
            </a:r>
            <a:r>
              <a:rPr lang="en-US" altLang="zh-CN" sz="1200" dirty="0">
                <a:solidFill>
                  <a:srgbClr val="222222"/>
                </a:solidFill>
              </a:rPr>
              <a:t> J P, Lee Y, He J, et al. Spherical Hashing: Binary Code Embedding with Hyperspheres,  IEEE TPAMI, 2015.</a:t>
            </a:r>
            <a:endParaRPr lang="zh-CN" altLang="en-US" sz="1200" dirty="0">
              <a:solidFill>
                <a:srgbClr val="222222"/>
              </a:solidFill>
            </a:endParaRPr>
          </a:p>
        </p:txBody>
      </p:sp>
      <p:pic>
        <p:nvPicPr>
          <p:cNvPr id="6" name="图片 5"/>
          <p:cNvPicPr>
            <a:picLocks noChangeAspect="1"/>
          </p:cNvPicPr>
          <p:nvPr>
            <p:custDataLst>
              <p:tags r:id="rId2"/>
            </p:custDataLst>
          </p:nvPr>
        </p:nvPicPr>
        <p:blipFill rotWithShape="1">
          <a:blip r:embed="rId4"/>
          <a:srcRect r="48002" b="13311"/>
          <a:stretch/>
        </p:blipFill>
        <p:spPr>
          <a:xfrm>
            <a:off x="4659030" y="3125375"/>
            <a:ext cx="2411098" cy="2154428"/>
          </a:xfrm>
          <a:prstGeom prst="rect">
            <a:avLst/>
          </a:prstGeom>
        </p:spPr>
      </p:pic>
    </p:spTree>
    <p:extLst>
      <p:ext uri="{BB962C8B-B14F-4D97-AF65-F5344CB8AC3E}">
        <p14:creationId xmlns:p14="http://schemas.microsoft.com/office/powerpoint/2010/main" val="366125240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哈希算法</a:t>
            </a:r>
            <a:r>
              <a:rPr lang="en-US" altLang="zh-CN" dirty="0"/>
              <a:t>(3): </a:t>
            </a:r>
            <a:r>
              <a:rPr lang="zh-CN" altLang="en-US" dirty="0"/>
              <a:t>球面哈希</a:t>
            </a:r>
          </a:p>
        </p:txBody>
      </p:sp>
      <p:sp>
        <p:nvSpPr>
          <p:cNvPr id="3" name="内容占位符 2"/>
          <p:cNvSpPr>
            <a:spLocks noGrp="1"/>
          </p:cNvSpPr>
          <p:nvPr>
            <p:ph idx="1"/>
          </p:nvPr>
        </p:nvSpPr>
        <p:spPr/>
        <p:txBody>
          <a:bodyPr/>
          <a:lstStyle/>
          <a:p>
            <a:pPr>
              <a:spcAft>
                <a:spcPts val="1200"/>
              </a:spcAft>
            </a:pPr>
            <a:r>
              <a:rPr lang="zh-CN" altLang="en-US" dirty="0"/>
              <a:t>球哈希示意</a:t>
            </a:r>
          </a:p>
          <a:p>
            <a:pPr lvl="1"/>
            <a:endParaRPr lang="zh-CN" altLang="en-US" dirty="0"/>
          </a:p>
          <a:p>
            <a:pPr marL="0" indent="0">
              <a:buNone/>
            </a:pPr>
            <a:endParaRPr lang="zh-CN" altLang="en-US" dirty="0"/>
          </a:p>
          <a:p>
            <a:pPr marL="0" indent="0">
              <a:buNone/>
            </a:pPr>
            <a:endParaRPr lang="zh-CN" altLang="en-US" dirty="0"/>
          </a:p>
          <a:p>
            <a:endParaRPr lang="en-US" altLang="zh-CN" dirty="0"/>
          </a:p>
          <a:p>
            <a:endParaRPr lang="en-US" altLang="zh-CN" dirty="0"/>
          </a:p>
          <a:p>
            <a:r>
              <a:rPr lang="zh-CN" altLang="en-US" dirty="0"/>
              <a:t>理想的超球面性质</a:t>
            </a:r>
          </a:p>
          <a:p>
            <a:pPr lvl="1"/>
            <a:r>
              <a:rPr lang="zh-CN" altLang="en-US" dirty="0">
                <a:solidFill>
                  <a:srgbClr val="FF0000"/>
                </a:solidFill>
                <a:sym typeface="+mn-ea"/>
              </a:rPr>
              <a:t>平衡性</a:t>
            </a:r>
            <a:r>
              <a:rPr lang="zh-CN" altLang="en-US" dirty="0">
                <a:sym typeface="+mn-ea"/>
              </a:rPr>
              <a:t>：每个球把样本空间均分，即球内球外各占一半</a:t>
            </a:r>
            <a:endParaRPr lang="zh-CN" altLang="en-US" dirty="0"/>
          </a:p>
          <a:p>
            <a:pPr lvl="1"/>
            <a:r>
              <a:rPr lang="zh-CN" altLang="en-US" dirty="0">
                <a:solidFill>
                  <a:srgbClr val="FF0000"/>
                </a:solidFill>
                <a:sym typeface="+mn-ea"/>
              </a:rPr>
              <a:t>独立性</a:t>
            </a:r>
            <a:r>
              <a:rPr lang="zh-CN" altLang="en-US" dirty="0">
                <a:sym typeface="+mn-ea"/>
              </a:rPr>
              <a:t>：每个球的交叉部分尽量少，即每个哈希函数相对独立</a:t>
            </a:r>
            <a:endParaRPr lang="en-US" altLang="zh-CN" dirty="0">
              <a:sym typeface="+mn-ea"/>
            </a:endParaRPr>
          </a:p>
          <a:p>
            <a:pPr lvl="2"/>
            <a:r>
              <a:rPr lang="zh-CN" altLang="en-US" dirty="0">
                <a:sym typeface="+mn-ea"/>
              </a:rPr>
              <a:t>任意两个球交叉区域内的样本占总样本的四分之一</a:t>
            </a:r>
            <a:endParaRPr lang="zh-CN" altLang="en-US" dirty="0"/>
          </a:p>
          <a:p>
            <a:pPr marL="0" indent="0">
              <a:buNone/>
            </a:pPr>
            <a:endParaRPr lang="zh-CN" altLang="en-US" sz="2400" dirty="0"/>
          </a:p>
          <a:p>
            <a:endParaRPr lang="zh-CN" altLang="en-US" dirty="0"/>
          </a:p>
          <a:p>
            <a:pPr lvl="1"/>
            <a:endParaRPr lang="zh-CN" altLang="en-US" dirty="0"/>
          </a:p>
        </p:txBody>
      </p:sp>
      <p:pic>
        <p:nvPicPr>
          <p:cNvPr id="9" name="图片 8"/>
          <p:cNvPicPr>
            <a:picLocks noChangeAspect="1"/>
          </p:cNvPicPr>
          <p:nvPr>
            <p:custDataLst>
              <p:tags r:id="rId1"/>
            </p:custDataLst>
          </p:nvPr>
        </p:nvPicPr>
        <p:blipFill>
          <a:blip r:embed="rId4"/>
          <a:stretch>
            <a:fillRect/>
          </a:stretch>
        </p:blipFill>
        <p:spPr>
          <a:xfrm>
            <a:off x="1185159" y="1803780"/>
            <a:ext cx="3849620" cy="2215185"/>
          </a:xfrm>
          <a:prstGeom prst="rect">
            <a:avLst/>
          </a:prstGeom>
        </p:spPr>
      </p:pic>
      <p:pic>
        <p:nvPicPr>
          <p:cNvPr id="6" name="图片 5"/>
          <p:cNvPicPr>
            <a:picLocks noChangeAspect="1"/>
          </p:cNvPicPr>
          <p:nvPr/>
        </p:nvPicPr>
        <p:blipFill>
          <a:blip r:embed="rId5"/>
          <a:stretch>
            <a:fillRect/>
          </a:stretch>
        </p:blipFill>
        <p:spPr>
          <a:xfrm>
            <a:off x="5238775" y="2392128"/>
            <a:ext cx="3406597" cy="613983"/>
          </a:xfrm>
          <a:prstGeom prst="rect">
            <a:avLst/>
          </a:prstGeom>
        </p:spPr>
      </p:pic>
      <p:pic>
        <p:nvPicPr>
          <p:cNvPr id="7" name="图片 6"/>
          <p:cNvPicPr>
            <a:picLocks noChangeAspect="1"/>
          </p:cNvPicPr>
          <p:nvPr/>
        </p:nvPicPr>
        <p:blipFill>
          <a:blip r:embed="rId6"/>
          <a:stretch>
            <a:fillRect/>
          </a:stretch>
        </p:blipFill>
        <p:spPr>
          <a:xfrm>
            <a:off x="2018010" y="5620428"/>
            <a:ext cx="5098454" cy="738255"/>
          </a:xfrm>
          <a:prstGeom prst="rect">
            <a:avLst/>
          </a:prstGeom>
        </p:spPr>
      </p:pic>
      <p:sp>
        <p:nvSpPr>
          <p:cNvPr id="10" name="矩形 9"/>
          <p:cNvSpPr/>
          <p:nvPr/>
        </p:nvSpPr>
        <p:spPr>
          <a:xfrm>
            <a:off x="195005" y="6507658"/>
            <a:ext cx="8744465" cy="276999"/>
          </a:xfrm>
          <a:prstGeom prst="rect">
            <a:avLst/>
          </a:prstGeom>
        </p:spPr>
        <p:txBody>
          <a:bodyPr wrap="square">
            <a:spAutoFit/>
          </a:bodyPr>
          <a:lstStyle/>
          <a:p>
            <a:pPr marL="171450" indent="-171450">
              <a:buFont typeface="Arial" panose="020B0604020202020204" pitchFamily="34" charset="0"/>
              <a:buChar char="•"/>
            </a:pPr>
            <a:r>
              <a:rPr lang="en-US" altLang="zh-CN" sz="1200" dirty="0" err="1">
                <a:solidFill>
                  <a:srgbClr val="222222"/>
                </a:solidFill>
              </a:rPr>
              <a:t>Heo</a:t>
            </a:r>
            <a:r>
              <a:rPr lang="en-US" altLang="zh-CN" sz="1200" dirty="0">
                <a:solidFill>
                  <a:srgbClr val="222222"/>
                </a:solidFill>
              </a:rPr>
              <a:t> J P, Lee Y, He J, et al. Spherical Hashing: Binary Code Embedding with Hyperspheres,  IEEE TPAMI, 2015.</a:t>
            </a:r>
            <a:endParaRPr lang="zh-CN" altLang="en-US" sz="1200" dirty="0">
              <a:solidFill>
                <a:srgbClr val="222222"/>
              </a:solidFill>
            </a:endParaRPr>
          </a:p>
        </p:txBody>
      </p:sp>
    </p:spTree>
    <p:extLst>
      <p:ext uri="{BB962C8B-B14F-4D97-AF65-F5344CB8AC3E}">
        <p14:creationId xmlns:p14="http://schemas.microsoft.com/office/powerpoint/2010/main" val="319457255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191" y="118383"/>
            <a:ext cx="8185484" cy="764323"/>
          </a:xfrm>
        </p:spPr>
        <p:txBody>
          <a:bodyPr/>
          <a:lstStyle/>
          <a:p>
            <a:r>
              <a:rPr lang="zh-CN" altLang="en-US" dirty="0"/>
              <a:t>哈希算法</a:t>
            </a:r>
            <a:r>
              <a:rPr lang="en-US" altLang="zh-CN" dirty="0"/>
              <a:t>(3): </a:t>
            </a:r>
            <a:r>
              <a:rPr lang="zh-CN" altLang="en-US" dirty="0"/>
              <a:t>球面哈希</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311369" y="1123292"/>
                <a:ext cx="8410902" cy="5185435"/>
              </a:xfrm>
            </p:spPr>
            <p:txBody>
              <a:bodyPr/>
              <a:lstStyle/>
              <a:p>
                <a:r>
                  <a:rPr lang="zh-CN" altLang="en-US" dirty="0"/>
                  <a:t>对于训练样本点集</a:t>
                </a:r>
                <a14:m>
                  <m:oMath xmlns:m="http://schemas.openxmlformats.org/officeDocument/2006/math">
                    <m:sSub>
                      <m:sSubPr>
                        <m:ctrlPr>
                          <a:rPr lang="en-US" altLang="zh-CN" i="1">
                            <a:latin typeface="Cambria Math" panose="02040503050406030204" pitchFamily="18" charset="0"/>
                          </a:rPr>
                        </m:ctrlPr>
                      </m:sSubPr>
                      <m:e>
                        <m:r>
                          <a:rPr lang="en-US" altLang="zh-CN" smtClean="0">
                            <a:latin typeface="Cambria Math" panose="02040503050406030204" pitchFamily="18" charset="0"/>
                          </a:rPr>
                          <m:t>𝑆</m:t>
                        </m:r>
                        <m:r>
                          <a:rPr lang="en-US" altLang="zh-CN">
                            <a:latin typeface="Cambria Math" panose="02040503050406030204" pitchFamily="18" charset="0"/>
                          </a:rPr>
                          <m:t>=</m:t>
                        </m:r>
                        <m:r>
                          <a:rPr lang="en-US" altLang="zh-CN" smtClean="0">
                            <a:latin typeface="Cambria Math" panose="02040503050406030204" pitchFamily="18" charset="0"/>
                          </a:rPr>
                          <m:t>{</m:t>
                        </m:r>
                        <m:r>
                          <a:rPr lang="en-US" altLang="zh-CN" smtClean="0">
                            <a:latin typeface="Cambria Math" panose="02040503050406030204" pitchFamily="18" charset="0"/>
                          </a:rPr>
                          <m:t>𝑠</m:t>
                        </m:r>
                      </m:e>
                      <m:sub>
                        <m:r>
                          <a:rPr lang="en-US" altLang="zh-CN">
                            <a:latin typeface="Cambria Math" panose="02040503050406030204" pitchFamily="18" charset="0"/>
                          </a:rPr>
                          <m:t>1</m:t>
                        </m:r>
                      </m:sub>
                    </m:sSub>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smtClean="0">
                            <a:latin typeface="Cambria Math" panose="02040503050406030204" pitchFamily="18" charset="0"/>
                          </a:rPr>
                          <m:t>𝑠</m:t>
                        </m:r>
                      </m:e>
                      <m:sub>
                        <m:r>
                          <a:rPr lang="en-US" altLang="zh-CN">
                            <a:latin typeface="Cambria Math" panose="02040503050406030204" pitchFamily="18" charset="0"/>
                          </a:rPr>
                          <m:t>2</m:t>
                        </m:r>
                      </m:sub>
                    </m:sSub>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smtClean="0">
                            <a:latin typeface="Cambria Math" panose="02040503050406030204" pitchFamily="18" charset="0"/>
                          </a:rPr>
                          <m:t>𝑠</m:t>
                        </m:r>
                      </m:e>
                      <m:sub>
                        <m:r>
                          <a:rPr lang="en-US" altLang="zh-CN" smtClean="0">
                            <a:latin typeface="Cambria Math" panose="02040503050406030204" pitchFamily="18" charset="0"/>
                          </a:rPr>
                          <m:t>𝑛</m:t>
                        </m:r>
                      </m:sub>
                    </m:sSub>
                    <m:r>
                      <a:rPr lang="en-US" altLang="zh-CN" smtClean="0">
                        <a:latin typeface="Cambria Math" panose="02040503050406030204" pitchFamily="18" charset="0"/>
                      </a:rPr>
                      <m:t>}</m:t>
                    </m:r>
                    <m:r>
                      <a:rPr lang="zh-CN" altLang="en-US">
                        <a:latin typeface="Cambria Math" panose="02040503050406030204" pitchFamily="18" charset="0"/>
                      </a:rPr>
                      <m:t>，</m:t>
                    </m:r>
                  </m:oMath>
                </a14:m>
                <a:r>
                  <a:rPr lang="zh-CN" altLang="en-US" dirty="0"/>
                  <a:t>迭代确定超球面</a:t>
                </a:r>
              </a:p>
              <a:p>
                <a:pPr lvl="1"/>
                <a:r>
                  <a:rPr lang="en-US" altLang="zh-CN" dirty="0"/>
                  <a:t>1. </a:t>
                </a:r>
                <a:r>
                  <a:rPr lang="zh-CN" altLang="en-US" dirty="0"/>
                  <a:t>初始化：</a:t>
                </a:r>
                <a14:m>
                  <m:oMath xmlns:m="http://schemas.openxmlformats.org/officeDocument/2006/math">
                    <m:r>
                      <a:rPr lang="zh-CN" altLang="en-US">
                        <a:latin typeface="Cambria Math" panose="02040503050406030204" pitchFamily="18" charset="0"/>
                      </a:rPr>
                      <m:t>从训练</m:t>
                    </m:r>
                    <m:r>
                      <a:rPr lang="zh-CN" altLang="en-US" smtClean="0">
                        <a:latin typeface="Cambria Math" panose="02040503050406030204" pitchFamily="18" charset="0"/>
                      </a:rPr>
                      <m:t>样本</m:t>
                    </m:r>
                    <m:r>
                      <a:rPr lang="zh-CN" altLang="en-US">
                        <a:latin typeface="Cambria Math" panose="02040503050406030204" pitchFamily="18" charset="0"/>
                      </a:rPr>
                      <m:t>中</m:t>
                    </m:r>
                    <m:r>
                      <a:rPr lang="zh-CN" altLang="en-US" smtClean="0">
                        <a:latin typeface="Cambria Math" panose="02040503050406030204" pitchFamily="18" charset="0"/>
                      </a:rPr>
                      <m:t>随机</m:t>
                    </m:r>
                    <m:r>
                      <a:rPr lang="zh-CN" altLang="en-US">
                        <a:latin typeface="Cambria Math" panose="02040503050406030204" pitchFamily="18" charset="0"/>
                      </a:rPr>
                      <m:t>选</m:t>
                    </m:r>
                    <m:r>
                      <a:rPr lang="en-US" altLang="zh-CN" smtClean="0">
                        <a:latin typeface="Cambria Math" panose="02040503050406030204" pitchFamily="18" charset="0"/>
                      </a:rPr>
                      <m:t>𝑙</m:t>
                    </m:r>
                    <m:r>
                      <a:rPr lang="zh-CN" altLang="en-US">
                        <a:latin typeface="Cambria Math" panose="02040503050406030204" pitchFamily="18" charset="0"/>
                      </a:rPr>
                      <m:t>个</m:t>
                    </m:r>
                    <m:r>
                      <a:rPr lang="zh-CN" altLang="en-US" smtClean="0">
                        <a:latin typeface="Cambria Math" panose="02040503050406030204" pitchFamily="18" charset="0"/>
                      </a:rPr>
                      <m:t>点</m:t>
                    </m:r>
                    <m:r>
                      <a:rPr lang="zh-CN" altLang="en-US">
                        <a:latin typeface="Cambria Math" panose="02040503050406030204" pitchFamily="18" charset="0"/>
                      </a:rPr>
                      <m:t>作为</m:t>
                    </m:r>
                    <m:r>
                      <a:rPr lang="zh-CN" altLang="en-US" smtClean="0">
                        <a:latin typeface="Cambria Math" panose="02040503050406030204" pitchFamily="18" charset="0"/>
                      </a:rPr>
                      <m:t>初始</m:t>
                    </m:r>
                    <m:r>
                      <a:rPr lang="zh-CN" altLang="en-US">
                        <a:latin typeface="Cambria Math" panose="02040503050406030204" pitchFamily="18" charset="0"/>
                      </a:rPr>
                      <m:t>球心</m:t>
                    </m:r>
                    <m:sSub>
                      <m:sSubPr>
                        <m:ctrlPr>
                          <a:rPr lang="en-US" altLang="zh-CN" i="1" smtClean="0">
                            <a:latin typeface="Cambria Math" panose="02040503050406030204" pitchFamily="18" charset="0"/>
                          </a:rPr>
                        </m:ctrlPr>
                      </m:sSubPr>
                      <m:e>
                        <m:r>
                          <a:rPr lang="en-US" altLang="zh-CN" smtClean="0">
                            <a:latin typeface="Cambria Math" panose="02040503050406030204" pitchFamily="18" charset="0"/>
                          </a:rPr>
                          <m:t>𝑝</m:t>
                        </m:r>
                      </m:e>
                      <m:sub>
                        <m:r>
                          <a:rPr lang="en-US" altLang="zh-CN" smtClean="0">
                            <a:latin typeface="Cambria Math" panose="02040503050406030204" pitchFamily="18" charset="0"/>
                          </a:rPr>
                          <m:t>1</m:t>
                        </m:r>
                      </m:sub>
                    </m:sSub>
                    <m:r>
                      <a:rPr lang="en-US" altLang="zh-CN"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𝑝</m:t>
                        </m:r>
                      </m:e>
                      <m:sub>
                        <m:r>
                          <a:rPr lang="en-US" altLang="zh-CN" smtClean="0">
                            <a:latin typeface="Cambria Math" panose="02040503050406030204" pitchFamily="18" charset="0"/>
                          </a:rPr>
                          <m:t>2</m:t>
                        </m:r>
                      </m:sub>
                    </m:sSub>
                    <m:r>
                      <a:rPr lang="en-US" altLang="zh-CN"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𝑝</m:t>
                        </m:r>
                      </m:e>
                      <m:sub>
                        <m:r>
                          <a:rPr lang="en-US" altLang="zh-CN" smtClean="0">
                            <a:latin typeface="Cambria Math" panose="02040503050406030204" pitchFamily="18" charset="0"/>
                          </a:rPr>
                          <m:t>𝑙</m:t>
                        </m:r>
                      </m:sub>
                    </m:sSub>
                  </m:oMath>
                </a14:m>
                <a:r>
                  <a:rPr lang="en-US" altLang="zh-CN" dirty="0"/>
                  <a:t>;</a:t>
                </a:r>
                <a:endParaRPr lang="zh-CN" altLang="en-US" dirty="0"/>
              </a:p>
              <a:p>
                <a:pPr lvl="1"/>
                <a:r>
                  <a:rPr lang="en-US" altLang="zh-CN" dirty="0"/>
                  <a:t>2. </a:t>
                </a:r>
                <a:r>
                  <a:rPr lang="zh-CN" altLang="en-US" dirty="0"/>
                  <a:t>对各个球心，确定半径</a:t>
                </a:r>
                <a14:m>
                  <m:oMath xmlns:m="http://schemas.openxmlformats.org/officeDocument/2006/math">
                    <m:sSub>
                      <m:sSubPr>
                        <m:ctrlPr>
                          <a:rPr lang="en-US" altLang="zh-CN" i="1">
                            <a:latin typeface="Cambria Math" panose="02040503050406030204" pitchFamily="18" charset="0"/>
                          </a:rPr>
                        </m:ctrlPr>
                      </m:sSubPr>
                      <m:e>
                        <m:r>
                          <a:rPr lang="en-US" altLang="zh-CN" smtClean="0">
                            <a:latin typeface="Cambria Math" panose="02040503050406030204" pitchFamily="18" charset="0"/>
                          </a:rPr>
                          <m:t>𝑡</m:t>
                        </m:r>
                      </m:e>
                      <m:sub>
                        <m:r>
                          <a:rPr lang="en-US" altLang="zh-CN">
                            <a:latin typeface="Cambria Math" panose="02040503050406030204" pitchFamily="18" charset="0"/>
                          </a:rPr>
                          <m:t>1</m:t>
                        </m:r>
                      </m:sub>
                    </m:sSub>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smtClean="0">
                            <a:latin typeface="Cambria Math" panose="02040503050406030204" pitchFamily="18" charset="0"/>
                          </a:rPr>
                          <m:t>𝑡</m:t>
                        </m:r>
                      </m:e>
                      <m:sub>
                        <m:r>
                          <a:rPr lang="en-US" altLang="zh-CN">
                            <a:latin typeface="Cambria Math" panose="02040503050406030204" pitchFamily="18" charset="0"/>
                          </a:rPr>
                          <m:t>2</m:t>
                        </m:r>
                      </m:sub>
                    </m:sSub>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smtClean="0">
                            <a:latin typeface="Cambria Math" panose="02040503050406030204" pitchFamily="18" charset="0"/>
                          </a:rPr>
                          <m:t>𝑡</m:t>
                        </m:r>
                      </m:e>
                      <m:sub>
                        <m:r>
                          <a:rPr lang="en-US" altLang="zh-CN">
                            <a:latin typeface="Cambria Math" panose="02040503050406030204" pitchFamily="18" charset="0"/>
                          </a:rPr>
                          <m:t>𝑙</m:t>
                        </m:r>
                      </m:sub>
                    </m:sSub>
                  </m:oMath>
                </a14:m>
                <a:r>
                  <a:rPr lang="zh-CN" altLang="en-US" dirty="0"/>
                  <a:t>，使得</a:t>
                </a:r>
                <a14:m>
                  <m:oMath xmlns:m="http://schemas.openxmlformats.org/officeDocument/2006/math">
                    <m:sSub>
                      <m:sSubPr>
                        <m:ctrlPr>
                          <a:rPr lang="en-US" altLang="zh-CN" i="1">
                            <a:latin typeface="Cambria Math" panose="02040503050406030204" pitchFamily="18" charset="0"/>
                          </a:rPr>
                        </m:ctrlPr>
                      </m:sSubPr>
                      <m:e>
                        <m:r>
                          <a:rPr lang="en-US" altLang="zh-CN" smtClean="0">
                            <a:latin typeface="Cambria Math" panose="02040503050406030204" pitchFamily="18" charset="0"/>
                          </a:rPr>
                          <m:t>𝑜</m:t>
                        </m:r>
                      </m:e>
                      <m:sub>
                        <m:r>
                          <a:rPr lang="en-US" altLang="zh-CN">
                            <a:latin typeface="Cambria Math" panose="02040503050406030204" pitchFamily="18" charset="0"/>
                          </a:rPr>
                          <m:t>𝑙</m:t>
                        </m:r>
                      </m:sub>
                    </m:sSub>
                    <m:r>
                      <a:rPr lang="en-US" altLang="zh-CN">
                        <a:latin typeface="Cambria Math" panose="02040503050406030204" pitchFamily="18" charset="0"/>
                      </a:rPr>
                      <m:t>=</m:t>
                    </m:r>
                    <m:f>
                      <m:fPr>
                        <m:ctrlPr>
                          <a:rPr lang="en-US" altLang="zh-CN" i="1" smtClean="0">
                            <a:latin typeface="Cambria Math" panose="02040503050406030204" pitchFamily="18" charset="0"/>
                          </a:rPr>
                        </m:ctrlPr>
                      </m:fPr>
                      <m:num>
                        <m:r>
                          <a:rPr lang="en-US" altLang="zh-CN" smtClean="0">
                            <a:latin typeface="Cambria Math" panose="02040503050406030204" pitchFamily="18" charset="0"/>
                          </a:rPr>
                          <m:t>𝑛</m:t>
                        </m:r>
                      </m:num>
                      <m:den>
                        <m:r>
                          <a:rPr lang="en-US" altLang="zh-CN" smtClean="0">
                            <a:latin typeface="Cambria Math" panose="02040503050406030204" pitchFamily="18" charset="0"/>
                          </a:rPr>
                          <m:t>2</m:t>
                        </m:r>
                      </m:den>
                    </m:f>
                    <m:r>
                      <a:rPr lang="en-US" altLang="zh-CN" smtClean="0">
                        <a:latin typeface="Cambria Math" panose="02040503050406030204" pitchFamily="18" charset="0"/>
                      </a:rPr>
                      <m:t>;</m:t>
                    </m:r>
                  </m:oMath>
                </a14:m>
                <a:endParaRPr lang="en-US" altLang="zh-CN" dirty="0"/>
              </a:p>
              <a:p>
                <a:pPr lvl="1"/>
                <a:r>
                  <a:rPr lang="en-US" altLang="zh-CN" dirty="0"/>
                  <a:t>3. </a:t>
                </a:r>
                <a:r>
                  <a:rPr lang="zh-CN" altLang="en-US" dirty="0"/>
                  <a:t>对每一对哈希函数，计算</a:t>
                </a:r>
                <a14:m>
                  <m:oMath xmlns:m="http://schemas.openxmlformats.org/officeDocument/2006/math">
                    <m:sSub>
                      <m:sSubPr>
                        <m:ctrlPr>
                          <a:rPr lang="en-US" altLang="zh-CN" i="1">
                            <a:latin typeface="Cambria Math" panose="02040503050406030204" pitchFamily="18" charset="0"/>
                          </a:rPr>
                        </m:ctrlPr>
                      </m:sSubPr>
                      <m:e>
                        <m:r>
                          <a:rPr lang="en-US" altLang="zh-CN" smtClean="0">
                            <a:latin typeface="Cambria Math" panose="02040503050406030204" pitchFamily="18" charset="0"/>
                          </a:rPr>
                          <m:t>𝑜</m:t>
                        </m:r>
                      </m:e>
                      <m:sub>
                        <m:r>
                          <a:rPr lang="en-US" altLang="zh-CN" smtClean="0">
                            <a:latin typeface="Cambria Math" panose="02040503050406030204" pitchFamily="18" charset="0"/>
                          </a:rPr>
                          <m:t>𝑖</m:t>
                        </m:r>
                        <m:r>
                          <a:rPr lang="en-US" altLang="zh-CN" smtClean="0">
                            <a:latin typeface="Cambria Math" panose="02040503050406030204" pitchFamily="18" charset="0"/>
                          </a:rPr>
                          <m:t>,</m:t>
                        </m:r>
                        <m:r>
                          <a:rPr lang="en-US" altLang="zh-CN" smtClean="0">
                            <a:latin typeface="Cambria Math" panose="02040503050406030204" pitchFamily="18" charset="0"/>
                          </a:rPr>
                          <m:t>𝑗</m:t>
                        </m:r>
                      </m:sub>
                    </m:sSub>
                  </m:oMath>
                </a14:m>
                <a:r>
                  <a:rPr lang="en-US" altLang="zh-CN" dirty="0"/>
                  <a:t>;</a:t>
                </a:r>
              </a:p>
              <a:p>
                <a:pPr lvl="1"/>
                <a:r>
                  <a:rPr lang="en-US" altLang="zh-CN" dirty="0"/>
                  <a:t>4. </a:t>
                </a:r>
                <a14:m>
                  <m:oMath xmlns:m="http://schemas.openxmlformats.org/officeDocument/2006/math">
                    <m:r>
                      <a:rPr lang="en-US" altLang="zh-CN">
                        <a:latin typeface="Cambria Math" panose="02040503050406030204" pitchFamily="18" charset="0"/>
                      </a:rPr>
                      <m:t>∀</m:t>
                    </m:r>
                    <m:r>
                      <a:rPr lang="en-US" altLang="zh-CN">
                        <a:latin typeface="Cambria Math" panose="02040503050406030204" pitchFamily="18" charset="0"/>
                      </a:rPr>
                      <m:t>𝑖</m:t>
                    </m:r>
                    <m:r>
                      <a:rPr lang="en-US" altLang="zh-CN">
                        <a:latin typeface="Cambria Math" panose="02040503050406030204" pitchFamily="18" charset="0"/>
                      </a:rPr>
                      <m:t>,</m:t>
                    </m:r>
                    <m:r>
                      <a:rPr lang="en-US" altLang="zh-CN">
                        <a:latin typeface="Cambria Math" panose="02040503050406030204" pitchFamily="18" charset="0"/>
                      </a:rPr>
                      <m:t>𝑗</m:t>
                    </m:r>
                    <m:r>
                      <a:rPr lang="en-US" altLang="zh-CN">
                        <a:latin typeface="Cambria Math" panose="02040503050406030204" pitchFamily="18" charset="0"/>
                      </a:rPr>
                      <m:t>, </m:t>
                    </m:r>
                    <m:r>
                      <a:rPr lang="zh-CN" altLang="en-US">
                        <a:latin typeface="Cambria Math" panose="02040503050406030204" pitchFamily="18" charset="0"/>
                      </a:rPr>
                      <m:t>计算</m:t>
                    </m:r>
                    <m:sSub>
                      <m:sSubPr>
                        <m:ctrlPr>
                          <a:rPr lang="en-US" altLang="zh-CN" i="1">
                            <a:latin typeface="Cambria Math" panose="02040503050406030204" pitchFamily="18" charset="0"/>
                          </a:rPr>
                        </m:ctrlPr>
                      </m:sSubPr>
                      <m:e>
                        <m:r>
                          <a:rPr lang="en-US" altLang="zh-CN" smtClean="0">
                            <a:latin typeface="Cambria Math" panose="02040503050406030204" pitchFamily="18" charset="0"/>
                          </a:rPr>
                          <m:t>𝑓</m:t>
                        </m:r>
                      </m:e>
                      <m:sub>
                        <m:r>
                          <a:rPr lang="en-US" altLang="zh-CN">
                            <a:latin typeface="Cambria Math" panose="02040503050406030204" pitchFamily="18" charset="0"/>
                          </a:rPr>
                          <m:t>𝑖</m:t>
                        </m:r>
                        <m:r>
                          <a:rPr lang="en-US" altLang="zh-CN" smtClean="0">
                            <a:latin typeface="Cambria Math" panose="02040503050406030204" pitchFamily="18" charset="0"/>
                          </a:rPr>
                          <m:t>←</m:t>
                        </m:r>
                        <m:r>
                          <a:rPr lang="en-US" altLang="zh-CN" smtClean="0">
                            <a:latin typeface="Cambria Math" panose="02040503050406030204" pitchFamily="18" charset="0"/>
                          </a:rPr>
                          <m:t>𝑗</m:t>
                        </m:r>
                      </m:sub>
                    </m:sSub>
                    <m:r>
                      <a:rPr lang="en-US" altLang="zh-CN" smtClean="0">
                        <a:latin typeface="Cambria Math" panose="02040503050406030204" pitchFamily="18" charset="0"/>
                      </a:rPr>
                      <m:t>=</m:t>
                    </m:r>
                    <m:f>
                      <m:fPr>
                        <m:ctrlPr>
                          <a:rPr lang="en-US" altLang="zh-CN" i="1" smtClean="0">
                            <a:latin typeface="Cambria Math" panose="02040503050406030204" pitchFamily="18" charset="0"/>
                          </a:rPr>
                        </m:ctrlPr>
                      </m:fPr>
                      <m:num>
                        <m:r>
                          <a:rPr lang="en-US" altLang="zh-CN" smtClean="0">
                            <a:latin typeface="Cambria Math" panose="02040503050406030204" pitchFamily="18" charset="0"/>
                          </a:rPr>
                          <m:t>1</m:t>
                        </m:r>
                      </m:num>
                      <m:den>
                        <m:r>
                          <a:rPr lang="en-US" altLang="zh-CN" smtClean="0">
                            <a:latin typeface="Cambria Math" panose="02040503050406030204" pitchFamily="18" charset="0"/>
                          </a:rPr>
                          <m:t>2</m:t>
                        </m:r>
                      </m:den>
                    </m:f>
                    <m:f>
                      <m:fPr>
                        <m:ctrlPr>
                          <a:rPr lang="en-US" altLang="zh-CN" i="1" smtClean="0">
                            <a:latin typeface="Cambria Math" panose="02040503050406030204" pitchFamily="18" charset="0"/>
                          </a:rPr>
                        </m:ctrlPr>
                      </m:fPr>
                      <m:num>
                        <m:sSub>
                          <m:sSubPr>
                            <m:ctrlPr>
                              <a:rPr lang="en-US" altLang="zh-CN" i="1">
                                <a:latin typeface="Cambria Math" panose="02040503050406030204" pitchFamily="18" charset="0"/>
                              </a:rPr>
                            </m:ctrlPr>
                          </m:sSubPr>
                          <m:e>
                            <m:r>
                              <a:rPr lang="en-US" altLang="zh-CN">
                                <a:latin typeface="Cambria Math" panose="02040503050406030204" pitchFamily="18" charset="0"/>
                              </a:rPr>
                              <m:t>𝑜</m:t>
                            </m:r>
                          </m:e>
                          <m:sub>
                            <m:r>
                              <a:rPr lang="en-US" altLang="zh-CN">
                                <a:latin typeface="Cambria Math" panose="02040503050406030204" pitchFamily="18" charset="0"/>
                              </a:rPr>
                              <m:t>𝑖</m:t>
                            </m:r>
                            <m:r>
                              <a:rPr lang="en-US" altLang="zh-CN">
                                <a:latin typeface="Cambria Math" panose="02040503050406030204" pitchFamily="18" charset="0"/>
                              </a:rPr>
                              <m:t>,</m:t>
                            </m:r>
                            <m:r>
                              <a:rPr lang="en-US" altLang="zh-CN">
                                <a:latin typeface="Cambria Math" panose="02040503050406030204" pitchFamily="18" charset="0"/>
                              </a:rPr>
                              <m:t>𝑗</m:t>
                            </m:r>
                          </m:sub>
                        </m:sSub>
                        <m:r>
                          <a:rPr lang="en-US" altLang="zh-CN" smtClean="0">
                            <a:latin typeface="Cambria Math" panose="02040503050406030204" pitchFamily="18" charset="0"/>
                          </a:rPr>
                          <m:t>−</m:t>
                        </m:r>
                        <m:f>
                          <m:fPr>
                            <m:type m:val="lin"/>
                            <m:ctrlPr>
                              <a:rPr lang="en-US" altLang="zh-CN" i="1" smtClean="0">
                                <a:latin typeface="Cambria Math" panose="02040503050406030204" pitchFamily="18" charset="0"/>
                              </a:rPr>
                            </m:ctrlPr>
                          </m:fPr>
                          <m:num>
                            <m:r>
                              <a:rPr lang="en-US" altLang="zh-CN" smtClean="0">
                                <a:latin typeface="Cambria Math" panose="02040503050406030204" pitchFamily="18" charset="0"/>
                              </a:rPr>
                              <m:t>𝑛</m:t>
                            </m:r>
                          </m:num>
                          <m:den>
                            <m:r>
                              <a:rPr lang="en-US" altLang="zh-CN" smtClean="0">
                                <a:latin typeface="Cambria Math" panose="02040503050406030204" pitchFamily="18" charset="0"/>
                              </a:rPr>
                              <m:t>4</m:t>
                            </m:r>
                          </m:den>
                        </m:f>
                      </m:num>
                      <m:den>
                        <m:f>
                          <m:fPr>
                            <m:ctrlPr>
                              <a:rPr lang="en-US" altLang="zh-CN" i="1" smtClean="0">
                                <a:latin typeface="Cambria Math" panose="02040503050406030204" pitchFamily="18" charset="0"/>
                              </a:rPr>
                            </m:ctrlPr>
                          </m:fPr>
                          <m:num>
                            <m:r>
                              <a:rPr lang="en-US" altLang="zh-CN" smtClean="0">
                                <a:latin typeface="Cambria Math" panose="02040503050406030204" pitchFamily="18" charset="0"/>
                              </a:rPr>
                              <m:t>𝑛</m:t>
                            </m:r>
                          </m:num>
                          <m:den>
                            <m:r>
                              <a:rPr lang="en-US" altLang="zh-CN" smtClean="0">
                                <a:latin typeface="Cambria Math" panose="02040503050406030204" pitchFamily="18" charset="0"/>
                              </a:rPr>
                              <m:t>4</m:t>
                            </m:r>
                          </m:den>
                        </m:f>
                      </m:den>
                    </m:f>
                    <m:r>
                      <a:rPr lang="en-US" altLang="zh-CN"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𝑝</m:t>
                        </m:r>
                      </m:e>
                      <m:sub>
                        <m:r>
                          <a:rPr lang="en-US" altLang="zh-CN" smtClean="0">
                            <a:latin typeface="Cambria Math" panose="02040503050406030204" pitchFamily="18" charset="0"/>
                          </a:rPr>
                          <m:t>𝑖</m:t>
                        </m:r>
                      </m:sub>
                    </m:sSub>
                    <m:r>
                      <a:rPr lang="en-US" altLang="zh-CN"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𝑝</m:t>
                        </m:r>
                      </m:e>
                      <m:sub>
                        <m:r>
                          <a:rPr lang="en-US" altLang="zh-CN" smtClean="0">
                            <a:latin typeface="Cambria Math" panose="02040503050406030204" pitchFamily="18" charset="0"/>
                          </a:rPr>
                          <m:t>𝑗</m:t>
                        </m:r>
                      </m:sub>
                    </m:sSub>
                    <m:r>
                      <a:rPr lang="en-US" altLang="zh-CN" smtClean="0">
                        <a:latin typeface="Cambria Math" panose="02040503050406030204" pitchFamily="18" charset="0"/>
                      </a:rPr>
                      <m:t>)</m:t>
                    </m:r>
                  </m:oMath>
                </a14:m>
                <a:endParaRPr lang="en-US" altLang="zh-CN" dirty="0"/>
              </a:p>
              <a:p>
                <a:pPr lvl="1"/>
                <a:r>
                  <a:rPr lang="en-US" altLang="zh-CN" dirty="0"/>
                  <a:t>5. </a:t>
                </a:r>
                <a14:m>
                  <m:oMath xmlns:m="http://schemas.openxmlformats.org/officeDocument/2006/math">
                    <m:r>
                      <a:rPr lang="en-US" altLang="zh-CN">
                        <a:latin typeface="Cambria Math" panose="02040503050406030204" pitchFamily="18" charset="0"/>
                      </a:rPr>
                      <m:t>∀</m:t>
                    </m:r>
                    <m:r>
                      <a:rPr lang="en-US" altLang="zh-CN">
                        <a:latin typeface="Cambria Math" panose="02040503050406030204" pitchFamily="18" charset="0"/>
                      </a:rPr>
                      <m:t>𝑖</m:t>
                    </m:r>
                  </m:oMath>
                </a14:m>
                <a:r>
                  <a:rPr lang="en-US" altLang="zh-CN" dirty="0"/>
                  <a:t>,</a:t>
                </a:r>
                <a14:m>
                  <m:oMath xmlns:m="http://schemas.openxmlformats.org/officeDocument/2006/math">
                    <m:r>
                      <a:rPr lang="zh-CN" altLang="en-US">
                        <a:latin typeface="Cambria Math" panose="02040503050406030204" pitchFamily="18" charset="0"/>
                      </a:rPr>
                      <m:t>计算</m:t>
                    </m:r>
                    <m:sSub>
                      <m:sSubPr>
                        <m:ctrlPr>
                          <a:rPr lang="en-US" altLang="zh-CN" i="1">
                            <a:latin typeface="Cambria Math" panose="02040503050406030204" pitchFamily="18" charset="0"/>
                          </a:rPr>
                        </m:ctrlPr>
                      </m:sSubPr>
                      <m:e>
                        <m:r>
                          <a:rPr lang="en-US" altLang="zh-CN">
                            <a:latin typeface="Cambria Math" panose="02040503050406030204" pitchFamily="18" charset="0"/>
                          </a:rPr>
                          <m:t>𝑓</m:t>
                        </m:r>
                      </m:e>
                      <m:sub>
                        <m:r>
                          <a:rPr lang="en-US" altLang="zh-CN">
                            <a:latin typeface="Cambria Math" panose="02040503050406030204" pitchFamily="18" charset="0"/>
                          </a:rPr>
                          <m:t>𝑖</m:t>
                        </m:r>
                      </m:sub>
                    </m:sSub>
                    <m:r>
                      <a:rPr lang="en-US" altLang="zh-CN">
                        <a:latin typeface="Cambria Math" panose="02040503050406030204" pitchFamily="18" charset="0"/>
                      </a:rPr>
                      <m:t>=</m:t>
                    </m:r>
                    <m:f>
                      <m:fPr>
                        <m:ctrlPr>
                          <a:rPr lang="en-US" altLang="zh-CN" i="1" smtClean="0">
                            <a:latin typeface="Cambria Math" panose="02040503050406030204" pitchFamily="18" charset="0"/>
                          </a:rPr>
                        </m:ctrlPr>
                      </m:fPr>
                      <m:num>
                        <m:r>
                          <a:rPr lang="en-US" altLang="zh-CN" smtClean="0">
                            <a:latin typeface="Cambria Math" panose="02040503050406030204" pitchFamily="18" charset="0"/>
                          </a:rPr>
                          <m:t>1</m:t>
                        </m:r>
                      </m:num>
                      <m:den>
                        <m:r>
                          <a:rPr lang="en-US" altLang="zh-CN" smtClean="0">
                            <a:latin typeface="Cambria Math" panose="02040503050406030204" pitchFamily="18" charset="0"/>
                          </a:rPr>
                          <m:t>𝑙</m:t>
                        </m:r>
                      </m:den>
                    </m:f>
                    <m:nary>
                      <m:naryPr>
                        <m:chr m:val="∑"/>
                        <m:ctrlPr>
                          <a:rPr lang="en-US" altLang="zh-CN" i="1" smtClean="0">
                            <a:latin typeface="Cambria Math" panose="02040503050406030204" pitchFamily="18" charset="0"/>
                          </a:rPr>
                        </m:ctrlPr>
                      </m:naryPr>
                      <m:sub>
                        <m:r>
                          <m:rPr>
                            <m:brk m:alnAt="23"/>
                          </m:rPr>
                          <a:rPr lang="en-US" altLang="zh-CN" smtClean="0">
                            <a:latin typeface="Cambria Math" panose="02040503050406030204" pitchFamily="18" charset="0"/>
                          </a:rPr>
                          <m:t>𝑗</m:t>
                        </m:r>
                        <m:r>
                          <a:rPr lang="en-US" altLang="zh-CN" smtClean="0">
                            <a:latin typeface="Cambria Math" panose="02040503050406030204" pitchFamily="18" charset="0"/>
                          </a:rPr>
                          <m:t>=1</m:t>
                        </m:r>
                      </m:sub>
                      <m:sup>
                        <m:r>
                          <a:rPr lang="en-US" altLang="zh-CN" smtClean="0">
                            <a:latin typeface="Cambria Math" panose="02040503050406030204" pitchFamily="18" charset="0"/>
                          </a:rPr>
                          <m:t>𝑙</m:t>
                        </m:r>
                      </m:sup>
                      <m:e>
                        <m:sSub>
                          <m:sSubPr>
                            <m:ctrlPr>
                              <a:rPr lang="en-US" altLang="zh-CN" i="1">
                                <a:latin typeface="Cambria Math" panose="02040503050406030204" pitchFamily="18" charset="0"/>
                              </a:rPr>
                            </m:ctrlPr>
                          </m:sSubPr>
                          <m:e>
                            <m:r>
                              <a:rPr lang="en-US" altLang="zh-CN">
                                <a:latin typeface="Cambria Math" panose="02040503050406030204" pitchFamily="18" charset="0"/>
                              </a:rPr>
                              <m:t>𝑓</m:t>
                            </m:r>
                          </m:e>
                          <m:sub>
                            <m:r>
                              <a:rPr lang="en-US" altLang="zh-CN">
                                <a:latin typeface="Cambria Math" panose="02040503050406030204" pitchFamily="18" charset="0"/>
                              </a:rPr>
                              <m:t>𝑖</m:t>
                            </m:r>
                            <m:r>
                              <a:rPr lang="en-US" altLang="zh-CN">
                                <a:latin typeface="Cambria Math" panose="02040503050406030204" pitchFamily="18" charset="0"/>
                              </a:rPr>
                              <m:t>←</m:t>
                            </m:r>
                            <m:r>
                              <a:rPr lang="en-US" altLang="zh-CN">
                                <a:latin typeface="Cambria Math" panose="02040503050406030204" pitchFamily="18" charset="0"/>
                              </a:rPr>
                              <m:t>𝑗</m:t>
                            </m:r>
                          </m:sub>
                        </m:sSub>
                      </m:e>
                    </m:nary>
                    <m:r>
                      <a:rPr lang="en-US" altLang="zh-CN" smtClean="0">
                        <a:latin typeface="Cambria Math" panose="02040503050406030204" pitchFamily="18" charset="0"/>
                      </a:rPr>
                      <m:t>, </m:t>
                    </m:r>
                    <m:sSub>
                      <m:sSubPr>
                        <m:ctrlPr>
                          <a:rPr lang="en-US" altLang="zh-CN" i="1">
                            <a:latin typeface="Cambria Math" panose="02040503050406030204" pitchFamily="18" charset="0"/>
                          </a:rPr>
                        </m:ctrlPr>
                      </m:sSubPr>
                      <m:e>
                        <m:r>
                          <a:rPr lang="en-US" altLang="zh-CN" smtClean="0">
                            <a:latin typeface="Cambria Math" panose="02040503050406030204" pitchFamily="18" charset="0"/>
                          </a:rPr>
                          <m:t>   </m:t>
                        </m:r>
                        <m:r>
                          <a:rPr lang="en-US" altLang="zh-CN">
                            <a:latin typeface="Cambria Math" panose="02040503050406030204" pitchFamily="18" charset="0"/>
                          </a:rPr>
                          <m:t>𝑝</m:t>
                        </m:r>
                      </m:e>
                      <m:sub>
                        <m:r>
                          <a:rPr lang="en-US" altLang="zh-CN">
                            <a:latin typeface="Cambria Math" panose="02040503050406030204" pitchFamily="18" charset="0"/>
                          </a:rPr>
                          <m:t>𝑖</m:t>
                        </m:r>
                      </m:sub>
                    </m:sSub>
                    <m:r>
                      <a:rPr lang="en-US" altLang="zh-CN"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𝑝</m:t>
                        </m:r>
                      </m:e>
                      <m:sub>
                        <m:r>
                          <a:rPr lang="en-US" altLang="zh-CN">
                            <a:latin typeface="Cambria Math" panose="02040503050406030204" pitchFamily="18" charset="0"/>
                          </a:rPr>
                          <m:t>𝑖</m:t>
                        </m:r>
                      </m:sub>
                    </m:sSub>
                    <m:r>
                      <a:rPr lang="en-US" altLang="zh-CN"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smtClean="0">
                            <a:latin typeface="Cambria Math" panose="02040503050406030204" pitchFamily="18" charset="0"/>
                          </a:rPr>
                          <m:t>𝑓</m:t>
                        </m:r>
                      </m:e>
                      <m:sub>
                        <m:r>
                          <a:rPr lang="en-US" altLang="zh-CN">
                            <a:latin typeface="Cambria Math" panose="02040503050406030204" pitchFamily="18" charset="0"/>
                          </a:rPr>
                          <m:t>𝑖</m:t>
                        </m:r>
                      </m:sub>
                    </m:sSub>
                  </m:oMath>
                </a14:m>
                <a:endParaRPr lang="zh-CN" altLang="en-US" dirty="0"/>
              </a:p>
              <a:p>
                <a:pPr lvl="1"/>
                <a:r>
                  <a:rPr lang="en-US" altLang="zh-CN" dirty="0"/>
                  <a:t>6. </a:t>
                </a:r>
                <a:r>
                  <a:rPr lang="zh-CN" altLang="en-US" dirty="0"/>
                  <a:t>重复步骤</a:t>
                </a:r>
                <a:r>
                  <a:rPr lang="en-US" altLang="zh-CN" dirty="0"/>
                  <a:t>2~5</a:t>
                </a:r>
                <a:r>
                  <a:rPr lang="zh-CN" altLang="en-US" dirty="0"/>
                  <a:t>，直至收敛，即满足下述条件</a:t>
                </a:r>
                <a:endParaRPr lang="en-US" altLang="zh-CN" dirty="0"/>
              </a:p>
              <a:p>
                <a:pPr lvl="1"/>
                <a:r>
                  <a:rPr lang="en-US" altLang="zh-CN" dirty="0"/>
                  <a:t>            </a:t>
                </a:r>
                <a14:m>
                  <m:oMath xmlns:m="http://schemas.openxmlformats.org/officeDocument/2006/math">
                    <m:r>
                      <a:rPr lang="en-US" altLang="zh-CN" smtClean="0">
                        <a:latin typeface="Cambria Math" panose="02040503050406030204" pitchFamily="18" charset="0"/>
                      </a:rPr>
                      <m:t>𝑎𝑣𝑔</m:t>
                    </m:r>
                    <m:d>
                      <m:dPr>
                        <m:ctrlPr>
                          <a:rPr lang="en-US" altLang="zh-CN" i="1" smtClean="0">
                            <a:latin typeface="Cambria Math" panose="02040503050406030204" pitchFamily="18" charset="0"/>
                          </a:rPr>
                        </m:ctrlPr>
                      </m:dPr>
                      <m:e>
                        <m:d>
                          <m:dPr>
                            <m:begChr m:val="|"/>
                            <m:endChr m:val="|"/>
                            <m:ctrlPr>
                              <a:rPr lang="en-US" altLang="zh-CN" i="1" smtClean="0">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a:latin typeface="Cambria Math" panose="02040503050406030204" pitchFamily="18" charset="0"/>
                                  </a:rPr>
                                  <m:t>𝑜</m:t>
                                </m:r>
                              </m:e>
                              <m:sub>
                                <m:r>
                                  <a:rPr lang="en-US" altLang="zh-CN">
                                    <a:latin typeface="Cambria Math" panose="02040503050406030204" pitchFamily="18" charset="0"/>
                                  </a:rPr>
                                  <m:t>𝑖</m:t>
                                </m:r>
                                <m:r>
                                  <a:rPr lang="en-US" altLang="zh-CN">
                                    <a:latin typeface="Cambria Math" panose="02040503050406030204" pitchFamily="18" charset="0"/>
                                  </a:rPr>
                                  <m:t>,</m:t>
                                </m:r>
                                <m:r>
                                  <a:rPr lang="en-US" altLang="zh-CN">
                                    <a:latin typeface="Cambria Math" panose="02040503050406030204" pitchFamily="18" charset="0"/>
                                  </a:rPr>
                                  <m:t>𝑗</m:t>
                                </m:r>
                              </m:sub>
                            </m:sSub>
                            <m:r>
                              <a:rPr lang="en-US" altLang="zh-CN">
                                <a:latin typeface="Cambria Math" panose="02040503050406030204" pitchFamily="18" charset="0"/>
                              </a:rPr>
                              <m:t>−</m:t>
                            </m:r>
                            <m:f>
                              <m:fPr>
                                <m:type m:val="lin"/>
                                <m:ctrlPr>
                                  <a:rPr lang="en-US" altLang="zh-CN" i="1">
                                    <a:latin typeface="Cambria Math" panose="02040503050406030204" pitchFamily="18" charset="0"/>
                                  </a:rPr>
                                </m:ctrlPr>
                              </m:fPr>
                              <m:num>
                                <m:r>
                                  <a:rPr lang="en-US" altLang="zh-CN">
                                    <a:latin typeface="Cambria Math" panose="02040503050406030204" pitchFamily="18" charset="0"/>
                                  </a:rPr>
                                  <m:t>𝑛</m:t>
                                </m:r>
                              </m:num>
                              <m:den>
                                <m:r>
                                  <a:rPr lang="en-US" altLang="zh-CN">
                                    <a:latin typeface="Cambria Math" panose="02040503050406030204" pitchFamily="18" charset="0"/>
                                  </a:rPr>
                                  <m:t>4</m:t>
                                </m:r>
                              </m:den>
                            </m:f>
                          </m:e>
                        </m:d>
                      </m:e>
                    </m:d>
                    <m:r>
                      <a:rPr lang="en-US" altLang="zh-CN" smtClean="0">
                        <a:latin typeface="Cambria Math" panose="02040503050406030204" pitchFamily="18" charset="0"/>
                      </a:rPr>
                      <m:t>&lt;</m:t>
                    </m:r>
                    <m:sSub>
                      <m:sSubPr>
                        <m:ctrlPr>
                          <a:rPr lang="en-US" altLang="zh-CN" i="1" smtClean="0">
                            <a:latin typeface="Cambria Math" panose="02040503050406030204" pitchFamily="18" charset="0"/>
                          </a:rPr>
                        </m:ctrlPr>
                      </m:sSubPr>
                      <m:e>
                        <m:r>
                          <a:rPr lang="zh-CN" altLang="en-US" smtClean="0">
                            <a:latin typeface="Cambria Math" panose="02040503050406030204" pitchFamily="18" charset="0"/>
                          </a:rPr>
                          <m:t>𝜀</m:t>
                        </m:r>
                      </m:e>
                      <m:sub>
                        <m:r>
                          <a:rPr lang="en-US" altLang="zh-CN" smtClean="0">
                            <a:latin typeface="Cambria Math" panose="02040503050406030204" pitchFamily="18" charset="0"/>
                          </a:rPr>
                          <m:t>𝑚</m:t>
                        </m:r>
                      </m:sub>
                    </m:sSub>
                    <m:f>
                      <m:fPr>
                        <m:ctrlPr>
                          <a:rPr lang="en-US" altLang="zh-CN" i="1" smtClean="0">
                            <a:latin typeface="Cambria Math" panose="02040503050406030204" pitchFamily="18" charset="0"/>
                          </a:rPr>
                        </m:ctrlPr>
                      </m:fPr>
                      <m:num>
                        <m:r>
                          <a:rPr lang="en-US" altLang="zh-CN" smtClean="0">
                            <a:latin typeface="Cambria Math" panose="02040503050406030204" pitchFamily="18" charset="0"/>
                          </a:rPr>
                          <m:t>𝑚</m:t>
                        </m:r>
                      </m:num>
                      <m:den>
                        <m:r>
                          <a:rPr lang="en-US" altLang="zh-CN" smtClean="0">
                            <a:latin typeface="Cambria Math" panose="02040503050406030204" pitchFamily="18" charset="0"/>
                          </a:rPr>
                          <m:t>4</m:t>
                        </m:r>
                      </m:den>
                    </m:f>
                    <m:r>
                      <a:rPr lang="en-US" altLang="zh-CN" smtClean="0">
                        <a:latin typeface="Cambria Math" panose="02040503050406030204" pitchFamily="18" charset="0"/>
                      </a:rPr>
                      <m:t>  </m:t>
                    </m:r>
                  </m:oMath>
                </a14:m>
                <a:r>
                  <a:rPr lang="zh-CN" altLang="en-US" dirty="0"/>
                  <a:t>且 </a:t>
                </a:r>
                <a14:m>
                  <m:oMath xmlns:m="http://schemas.openxmlformats.org/officeDocument/2006/math">
                    <m:r>
                      <a:rPr lang="en-US" altLang="zh-CN" smtClean="0">
                        <a:latin typeface="Cambria Math" panose="02040503050406030204" pitchFamily="18" charset="0"/>
                      </a:rPr>
                      <m:t>𝑠𝑡𝑑</m:t>
                    </m:r>
                    <m:r>
                      <a:rPr lang="en-US" altLang="zh-CN">
                        <a:latin typeface="Cambria Math" panose="02040503050406030204" pitchFamily="18" charset="0"/>
                      </a:rPr>
                      <m:t>−</m:t>
                    </m:r>
                    <m:r>
                      <a:rPr lang="en-US" altLang="zh-CN" smtClean="0">
                        <a:latin typeface="Cambria Math" panose="02040503050406030204" pitchFamily="18" charset="0"/>
                      </a:rPr>
                      <m:t>𝑑𝑒𝑣</m:t>
                    </m:r>
                    <m:r>
                      <a:rPr lang="en-US" altLang="zh-CN"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𝑜</m:t>
                        </m:r>
                      </m:e>
                      <m:sub>
                        <m:r>
                          <a:rPr lang="en-US" altLang="zh-CN">
                            <a:latin typeface="Cambria Math" panose="02040503050406030204" pitchFamily="18" charset="0"/>
                          </a:rPr>
                          <m:t>𝑖</m:t>
                        </m:r>
                        <m:r>
                          <a:rPr lang="en-US" altLang="zh-CN">
                            <a:latin typeface="Cambria Math" panose="02040503050406030204" pitchFamily="18" charset="0"/>
                          </a:rPr>
                          <m:t>,</m:t>
                        </m:r>
                        <m:r>
                          <a:rPr lang="en-US" altLang="zh-CN">
                            <a:latin typeface="Cambria Math" panose="02040503050406030204" pitchFamily="18" charset="0"/>
                          </a:rPr>
                          <m:t>𝑗</m:t>
                        </m:r>
                      </m:sub>
                    </m:sSub>
                    <m:r>
                      <a:rPr lang="en-US" altLang="zh-CN" smtClean="0">
                        <a:latin typeface="Cambria Math" panose="02040503050406030204" pitchFamily="18" charset="0"/>
                      </a:rPr>
                      <m:t>)</m:t>
                    </m:r>
                    <m:r>
                      <a:rPr lang="en-US" altLang="zh-CN">
                        <a:latin typeface="Cambria Math" panose="02040503050406030204" pitchFamily="18" charset="0"/>
                      </a:rPr>
                      <m:t>&lt;</m:t>
                    </m:r>
                    <m:sSub>
                      <m:sSubPr>
                        <m:ctrlPr>
                          <a:rPr lang="en-US" altLang="zh-CN" i="1">
                            <a:latin typeface="Cambria Math" panose="02040503050406030204" pitchFamily="18" charset="0"/>
                          </a:rPr>
                        </m:ctrlPr>
                      </m:sSubPr>
                      <m:e>
                        <m:r>
                          <a:rPr lang="zh-CN" altLang="en-US">
                            <a:latin typeface="Cambria Math" panose="02040503050406030204" pitchFamily="18" charset="0"/>
                          </a:rPr>
                          <m:t>𝜀</m:t>
                        </m:r>
                      </m:e>
                      <m:sub>
                        <m:r>
                          <a:rPr lang="en-US" altLang="zh-CN" smtClean="0">
                            <a:latin typeface="Cambria Math" panose="02040503050406030204" pitchFamily="18" charset="0"/>
                          </a:rPr>
                          <m:t>𝑠</m:t>
                        </m:r>
                      </m:sub>
                    </m:sSub>
                    <m:f>
                      <m:fPr>
                        <m:ctrlPr>
                          <a:rPr lang="en-US" altLang="zh-CN" i="1">
                            <a:latin typeface="Cambria Math" panose="02040503050406030204" pitchFamily="18" charset="0"/>
                          </a:rPr>
                        </m:ctrlPr>
                      </m:fPr>
                      <m:num>
                        <m:r>
                          <a:rPr lang="en-US" altLang="zh-CN">
                            <a:latin typeface="Cambria Math" panose="02040503050406030204" pitchFamily="18" charset="0"/>
                          </a:rPr>
                          <m:t>𝑚</m:t>
                        </m:r>
                      </m:num>
                      <m:den>
                        <m:r>
                          <a:rPr lang="en-US" altLang="zh-CN">
                            <a:latin typeface="Cambria Math" panose="02040503050406030204" pitchFamily="18" charset="0"/>
                          </a:rPr>
                          <m:t>4</m:t>
                        </m:r>
                      </m:den>
                    </m:f>
                  </m:oMath>
                </a14:m>
                <a:endParaRPr lang="en-US" altLang="zh-CN" dirty="0"/>
              </a:p>
              <a:p>
                <a:r>
                  <a:rPr lang="zh-CN" altLang="en-US" dirty="0"/>
                  <a:t>基于球哈希定义的汉明距离计算：</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311369" y="1123292"/>
                <a:ext cx="8410902" cy="5185435"/>
              </a:xfrm>
              <a:blipFill>
                <a:blip r:embed="rId2"/>
                <a:stretch>
                  <a:fillRect l="-942" t="-1293"/>
                </a:stretch>
              </a:blipFill>
            </p:spPr>
            <p:txBody>
              <a:bodyPr/>
              <a:lstStyle/>
              <a:p>
                <a:r>
                  <a:rPr lang="zh-CN" altLang="en-US">
                    <a:noFill/>
                  </a:rPr>
                  <a:t> </a:t>
                </a:r>
              </a:p>
            </p:txBody>
          </p:sp>
        </mc:Fallback>
      </mc:AlternateContent>
      <p:pic>
        <p:nvPicPr>
          <p:cNvPr id="8" name="图片 7"/>
          <p:cNvPicPr>
            <a:picLocks noChangeAspect="1"/>
          </p:cNvPicPr>
          <p:nvPr/>
        </p:nvPicPr>
        <p:blipFill>
          <a:blip r:embed="rId3"/>
          <a:stretch>
            <a:fillRect/>
          </a:stretch>
        </p:blipFill>
        <p:spPr>
          <a:xfrm>
            <a:off x="1909098" y="5692352"/>
            <a:ext cx="2658139" cy="616373"/>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5127" t="19499" r="2875" b="12508"/>
          <a:stretch/>
        </p:blipFill>
        <p:spPr>
          <a:xfrm>
            <a:off x="6020656" y="3000055"/>
            <a:ext cx="2794572" cy="863029"/>
          </a:xfrm>
          <a:prstGeom prst="rect">
            <a:avLst/>
          </a:prstGeom>
        </p:spPr>
      </p:pic>
      <mc:AlternateContent xmlns:mc="http://schemas.openxmlformats.org/markup-compatibility/2006" xmlns:a14="http://schemas.microsoft.com/office/drawing/2010/main">
        <mc:Choice Requires="a14">
          <p:sp>
            <p:nvSpPr>
              <p:cNvPr id="4" name="文本框 3"/>
              <p:cNvSpPr txBox="1"/>
              <p:nvPr/>
            </p:nvSpPr>
            <p:spPr>
              <a:xfrm>
                <a:off x="5403004" y="5862038"/>
                <a:ext cx="2625719" cy="276999"/>
              </a:xfrm>
              <a:prstGeom prst="rect">
                <a:avLst/>
              </a:prstGeom>
              <a:noFill/>
            </p:spPr>
            <p:txBody>
              <a:bodyPr wrap="none" lIns="0" tIns="0" rIns="0" bIns="0" rtlCol="0">
                <a:spAutoFit/>
              </a:bodyPr>
              <a:lstStyle/>
              <a:p>
                <a14:m>
                  <m:oMath xmlns:m="http://schemas.openxmlformats.org/officeDocument/2006/math">
                    <m:r>
                      <a:rPr lang="zh-CN" altLang="en-US" i="1">
                        <a:latin typeface="Cambria Math" panose="02040503050406030204" pitchFamily="18" charset="0"/>
                      </a:rPr>
                      <m:t>其中</m:t>
                    </m:r>
                    <m:r>
                      <a:rPr lang="zh-CN" altLang="en-US" i="1" smtClean="0">
                        <a:latin typeface="Cambria Math" panose="02040503050406030204" pitchFamily="18" charset="0"/>
                      </a:rPr>
                      <m:t>⊕</m:t>
                    </m:r>
                    <m:r>
                      <a:rPr lang="en-US" altLang="zh-CN" b="0" i="1" smtClean="0">
                        <a:latin typeface="Cambria Math" panose="02040503050406030204" pitchFamily="18" charset="0"/>
                      </a:rPr>
                      <m:t>:</m:t>
                    </m:r>
                    <m:r>
                      <a:rPr lang="zh-CN" altLang="en-US" i="1">
                        <a:latin typeface="Cambria Math" panose="02040503050406030204" pitchFamily="18" charset="0"/>
                      </a:rPr>
                      <m:t>异或</m:t>
                    </m:r>
                    <m:r>
                      <a:rPr lang="zh-CN" altLang="en-US" i="1" smtClean="0">
                        <a:latin typeface="Cambria Math" panose="02040503050406030204" pitchFamily="18" charset="0"/>
                      </a:rPr>
                      <m:t>；</m:t>
                    </m:r>
                    <m:r>
                      <a:rPr lang="zh-CN" altLang="en-US" i="1" smtClean="0">
                        <a:latin typeface="Cambria Math" panose="02040503050406030204" pitchFamily="18" charset="0"/>
                      </a:rPr>
                      <m:t>⋀</m:t>
                    </m:r>
                    <m:r>
                      <a:rPr lang="zh-CN" altLang="en-US" i="1">
                        <a:latin typeface="Cambria Math" panose="02040503050406030204" pitchFamily="18" charset="0"/>
                      </a:rPr>
                      <m:t>：</m:t>
                    </m:r>
                  </m:oMath>
                </a14:m>
                <a:r>
                  <a:rPr lang="zh-CN" altLang="en-US" dirty="0"/>
                  <a:t>逻辑与</a:t>
                </a:r>
              </a:p>
            </p:txBody>
          </p:sp>
        </mc:Choice>
        <mc:Fallback xmlns="">
          <p:sp>
            <p:nvSpPr>
              <p:cNvPr id="4" name="文本框 3"/>
              <p:cNvSpPr txBox="1">
                <a:spLocks noRot="1" noChangeAspect="1" noMove="1" noResize="1" noEditPoints="1" noAdjustHandles="1" noChangeArrowheads="1" noChangeShapeType="1" noTextEdit="1"/>
              </p:cNvSpPr>
              <p:nvPr/>
            </p:nvSpPr>
            <p:spPr>
              <a:xfrm>
                <a:off x="5403004" y="5862038"/>
                <a:ext cx="2625719" cy="276999"/>
              </a:xfrm>
              <a:prstGeom prst="rect">
                <a:avLst/>
              </a:prstGeom>
              <a:blipFill>
                <a:blip r:embed="rId5"/>
                <a:stretch>
                  <a:fillRect l="-4176" t="-33333" r="-3944" b="-46667"/>
                </a:stretch>
              </a:blipFill>
            </p:spPr>
            <p:txBody>
              <a:bodyPr/>
              <a:lstStyle/>
              <a:p>
                <a:r>
                  <a:rPr lang="zh-CN" altLang="en-US">
                    <a:noFill/>
                  </a:rPr>
                  <a:t> </a:t>
                </a:r>
              </a:p>
            </p:txBody>
          </p:sp>
        </mc:Fallback>
      </mc:AlternateContent>
      <p:sp>
        <p:nvSpPr>
          <p:cNvPr id="9" name="矩形 8"/>
          <p:cNvSpPr/>
          <p:nvPr/>
        </p:nvSpPr>
        <p:spPr>
          <a:xfrm>
            <a:off x="195005" y="6507658"/>
            <a:ext cx="8744465" cy="276999"/>
          </a:xfrm>
          <a:prstGeom prst="rect">
            <a:avLst/>
          </a:prstGeom>
        </p:spPr>
        <p:txBody>
          <a:bodyPr wrap="square">
            <a:spAutoFit/>
          </a:bodyPr>
          <a:lstStyle/>
          <a:p>
            <a:pPr marL="171450" indent="-171450">
              <a:buFont typeface="Arial" panose="020B0604020202020204" pitchFamily="34" charset="0"/>
              <a:buChar char="•"/>
            </a:pPr>
            <a:r>
              <a:rPr lang="en-US" altLang="zh-CN" sz="1200" dirty="0" err="1">
                <a:solidFill>
                  <a:srgbClr val="222222"/>
                </a:solidFill>
              </a:rPr>
              <a:t>Heo</a:t>
            </a:r>
            <a:r>
              <a:rPr lang="en-US" altLang="zh-CN" sz="1200" dirty="0">
                <a:solidFill>
                  <a:srgbClr val="222222"/>
                </a:solidFill>
              </a:rPr>
              <a:t> J P, Lee Y, He J, et al. Spherical Hashing: Binary Code Embedding with Hyperspheres,  IEEE TPAMI, 2015.</a:t>
            </a:r>
            <a:endParaRPr lang="zh-CN" altLang="en-US" sz="1200" dirty="0">
              <a:solidFill>
                <a:srgbClr val="222222"/>
              </a:solidFill>
            </a:endParaRPr>
          </a:p>
        </p:txBody>
      </p:sp>
      <p:sp>
        <p:nvSpPr>
          <p:cNvPr id="7" name="五边形 6"/>
          <p:cNvSpPr/>
          <p:nvPr/>
        </p:nvSpPr>
        <p:spPr bwMode="auto">
          <a:xfrm>
            <a:off x="-34724" y="1987467"/>
            <a:ext cx="892724" cy="328773"/>
          </a:xfrm>
          <a:prstGeom prst="homePlate">
            <a:avLst/>
          </a:prstGeom>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fontAlgn="base">
              <a:spcBef>
                <a:spcPct val="20000"/>
              </a:spcBef>
              <a:spcAft>
                <a:spcPct val="0"/>
              </a:spcAft>
              <a:buClr>
                <a:schemeClr val="accent2"/>
              </a:buClr>
            </a:pPr>
            <a:r>
              <a:rPr lang="zh-CN" altLang="en-US" sz="1600" dirty="0">
                <a:sym typeface="+mn-ea"/>
              </a:rPr>
              <a:t>平衡性</a:t>
            </a:r>
            <a:endParaRPr lang="zh-CN" altLang="en-US" sz="1600" dirty="0"/>
          </a:p>
        </p:txBody>
      </p:sp>
      <p:sp>
        <p:nvSpPr>
          <p:cNvPr id="10" name="五边形 9"/>
          <p:cNvSpPr/>
          <p:nvPr/>
        </p:nvSpPr>
        <p:spPr bwMode="auto">
          <a:xfrm>
            <a:off x="-34725" y="2966937"/>
            <a:ext cx="892724" cy="328773"/>
          </a:xfrm>
          <a:prstGeom prst="homePlate">
            <a:avLst/>
          </a:prstGeom>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fontAlgn="base">
              <a:spcBef>
                <a:spcPct val="20000"/>
              </a:spcBef>
              <a:spcAft>
                <a:spcPct val="0"/>
              </a:spcAft>
              <a:buClr>
                <a:schemeClr val="accent2"/>
              </a:buClr>
            </a:pPr>
            <a:r>
              <a:rPr lang="zh-CN" altLang="en-US" sz="1600" dirty="0">
                <a:sym typeface="+mn-ea"/>
              </a:rPr>
              <a:t>独立性</a:t>
            </a:r>
            <a:endParaRPr lang="zh-CN" altLang="en-US" sz="1600" dirty="0"/>
          </a:p>
        </p:txBody>
      </p:sp>
      <p:sp>
        <p:nvSpPr>
          <p:cNvPr id="11" name="五边形 10"/>
          <p:cNvSpPr/>
          <p:nvPr/>
        </p:nvSpPr>
        <p:spPr bwMode="auto">
          <a:xfrm>
            <a:off x="-33066" y="3596167"/>
            <a:ext cx="892724" cy="328773"/>
          </a:xfrm>
          <a:prstGeom prst="homePlate">
            <a:avLst/>
          </a:prstGeom>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fontAlgn="base">
              <a:spcBef>
                <a:spcPct val="20000"/>
              </a:spcBef>
              <a:spcAft>
                <a:spcPct val="0"/>
              </a:spcAft>
              <a:buClr>
                <a:schemeClr val="accent2"/>
              </a:buClr>
            </a:pPr>
            <a:r>
              <a:rPr lang="zh-CN" altLang="en-US" sz="1600" dirty="0">
                <a:sym typeface="+mn-ea"/>
              </a:rPr>
              <a:t>独立性</a:t>
            </a:r>
            <a:endParaRPr lang="zh-CN" altLang="en-US" sz="1600" dirty="0"/>
          </a:p>
        </p:txBody>
      </p:sp>
    </p:spTree>
    <p:extLst>
      <p:ext uri="{BB962C8B-B14F-4D97-AF65-F5344CB8AC3E}">
        <p14:creationId xmlns:p14="http://schemas.microsoft.com/office/powerpoint/2010/main" val="125681370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霍夫变换：直线检测</a:t>
            </a:r>
          </a:p>
        </p:txBody>
      </p:sp>
      <p:sp>
        <p:nvSpPr>
          <p:cNvPr id="3" name="内容占位符 2"/>
          <p:cNvSpPr>
            <a:spLocks noGrp="1"/>
          </p:cNvSpPr>
          <p:nvPr>
            <p:ph idx="1"/>
          </p:nvPr>
        </p:nvSpPr>
        <p:spPr/>
        <p:txBody>
          <a:bodyPr/>
          <a:lstStyle/>
          <a:p>
            <a:r>
              <a:rPr lang="zh-CN" altLang="en-US" dirty="0"/>
              <a:t>具体方法</a:t>
            </a:r>
            <a:endParaRPr lang="en-US" altLang="zh-CN" dirty="0"/>
          </a:p>
          <a:p>
            <a:pPr lvl="1"/>
            <a:r>
              <a:rPr lang="zh-CN" altLang="en-US" dirty="0"/>
              <a:t>将参数空间</a:t>
            </a:r>
            <a:r>
              <a:rPr lang="zh-CN" altLang="en-US" dirty="0">
                <a:solidFill>
                  <a:schemeClr val="accent1"/>
                </a:solidFill>
              </a:rPr>
              <a:t>离散化</a:t>
            </a:r>
            <a:r>
              <a:rPr lang="zh-CN" altLang="en-US" dirty="0"/>
              <a:t>为一个</a:t>
            </a:r>
            <a:endParaRPr lang="en-US" altLang="zh-CN" dirty="0"/>
          </a:p>
          <a:p>
            <a:pPr marL="471487" lvl="1" indent="0">
              <a:buNone/>
            </a:pPr>
            <a:r>
              <a:rPr lang="en-US" altLang="zh-CN" dirty="0"/>
              <a:t>	2-D</a:t>
            </a:r>
            <a:r>
              <a:rPr lang="zh-CN" altLang="en-US" dirty="0"/>
              <a:t>的累加数组</a:t>
            </a:r>
            <a:r>
              <a:rPr kumimoji="0" lang="en-US" altLang="zh-CN" i="1" dirty="0"/>
              <a:t>A</a:t>
            </a:r>
            <a:r>
              <a:rPr kumimoji="0" lang="en-US" altLang="zh-CN" dirty="0"/>
              <a:t>( </a:t>
            </a:r>
            <a:r>
              <a:rPr kumimoji="0" lang="en-US" altLang="zh-CN" i="1" dirty="0"/>
              <a:t>p</a:t>
            </a:r>
            <a:r>
              <a:rPr kumimoji="0" lang="en-US" altLang="zh-CN" dirty="0"/>
              <a:t>, </a:t>
            </a:r>
            <a:r>
              <a:rPr kumimoji="0" lang="en-US" altLang="zh-CN" i="1" dirty="0"/>
              <a:t>q</a:t>
            </a:r>
            <a:r>
              <a:rPr kumimoji="0" lang="en-US" altLang="zh-CN" dirty="0"/>
              <a:t>)</a:t>
            </a:r>
          </a:p>
          <a:p>
            <a:pPr lvl="1"/>
            <a:endParaRPr lang="en-US" altLang="zh-CN" dirty="0"/>
          </a:p>
          <a:p>
            <a:pPr lvl="1"/>
            <a:endParaRPr lang="en-US" altLang="zh-CN" dirty="0"/>
          </a:p>
          <a:p>
            <a:pPr marL="471487" lvl="1" indent="0">
              <a:buNone/>
            </a:pPr>
            <a:endParaRPr lang="en-US" altLang="zh-CN" dirty="0"/>
          </a:p>
          <a:p>
            <a:pPr lvl="1"/>
            <a:r>
              <a:rPr lang="en-US" altLang="zh-CN" dirty="0"/>
              <a:t>A( p, q) = A( p, q) + 1</a:t>
            </a:r>
          </a:p>
          <a:p>
            <a:pPr marL="471487" lvl="1" indent="0">
              <a:buNone/>
            </a:pPr>
            <a:r>
              <a:rPr lang="en-US" altLang="zh-CN" dirty="0"/>
              <a:t>	A( p, q)</a:t>
            </a:r>
            <a:r>
              <a:rPr lang="zh-CN" altLang="en-US" dirty="0"/>
              <a:t>：共线点数</a:t>
            </a:r>
          </a:p>
          <a:p>
            <a:pPr marL="471487" lvl="1" indent="0">
              <a:buNone/>
            </a:pPr>
            <a:r>
              <a:rPr lang="en-US" altLang="zh-CN" dirty="0"/>
              <a:t>	(p, q)</a:t>
            </a:r>
            <a:r>
              <a:rPr lang="zh-CN" altLang="en-US" dirty="0"/>
              <a:t>：直线方程参数</a:t>
            </a:r>
            <a:endParaRPr lang="en-US" altLang="zh-CN" dirty="0"/>
          </a:p>
          <a:p>
            <a:pPr marL="471487" lvl="1" indent="0">
              <a:buNone/>
            </a:pPr>
            <a:r>
              <a:rPr lang="zh-CN" altLang="en-US" dirty="0"/>
              <a:t> </a:t>
            </a:r>
            <a:endParaRPr lang="en-US" altLang="zh-CN" dirty="0"/>
          </a:p>
          <a:p>
            <a:r>
              <a:rPr lang="zh-CN" altLang="en-US" dirty="0"/>
              <a:t>潜在的问题</a:t>
            </a:r>
            <a:endParaRPr lang="en-US" altLang="zh-CN" dirty="0"/>
          </a:p>
          <a:p>
            <a:pPr lvl="1"/>
            <a:r>
              <a:rPr lang="en-US" altLang="zh-CN" i="1" dirty="0" err="1"/>
              <a:t>p</a:t>
            </a:r>
            <a:r>
              <a:rPr lang="en-US" altLang="zh-CN" baseline="-20000" dirty="0" err="1"/>
              <a:t>min</a:t>
            </a:r>
            <a:r>
              <a:rPr lang="zh-CN" altLang="en-US" dirty="0"/>
              <a:t>和</a:t>
            </a:r>
            <a:r>
              <a:rPr lang="en-US" altLang="zh-CN" i="1" dirty="0" err="1"/>
              <a:t>q</a:t>
            </a:r>
            <a:r>
              <a:rPr lang="en-US" altLang="zh-CN" baseline="-20000" dirty="0" err="1"/>
              <a:t>min</a:t>
            </a:r>
            <a:r>
              <a:rPr lang="zh-CN" altLang="en-US" dirty="0"/>
              <a:t>可能为无穷小，</a:t>
            </a:r>
            <a:r>
              <a:rPr lang="en-US" altLang="zh-CN" i="1" dirty="0" err="1"/>
              <a:t>p</a:t>
            </a:r>
            <a:r>
              <a:rPr lang="en-US" altLang="zh-CN" baseline="-20000" dirty="0" err="1"/>
              <a:t>max</a:t>
            </a:r>
            <a:r>
              <a:rPr lang="en-US" altLang="zh-CN" i="1" dirty="0"/>
              <a:t> </a:t>
            </a:r>
            <a:r>
              <a:rPr lang="zh-CN" altLang="en-US" dirty="0"/>
              <a:t>和</a:t>
            </a:r>
            <a:r>
              <a:rPr lang="en-US" altLang="zh-CN" i="1" dirty="0" err="1"/>
              <a:t>q</a:t>
            </a:r>
            <a:r>
              <a:rPr lang="en-US" altLang="zh-CN" baseline="-20000" dirty="0" err="1"/>
              <a:t>max</a:t>
            </a:r>
            <a:r>
              <a:rPr lang="zh-CN" altLang="en-US" dirty="0"/>
              <a:t>可能为无穷大，难以对其进行离散化</a:t>
            </a:r>
          </a:p>
        </p:txBody>
      </p:sp>
      <p:graphicFrame>
        <p:nvGraphicFramePr>
          <p:cNvPr id="27" name="Object 4"/>
          <p:cNvGraphicFramePr>
            <a:graphicFrameLocks noChangeAspect="1"/>
          </p:cNvGraphicFramePr>
          <p:nvPr/>
        </p:nvGraphicFramePr>
        <p:xfrm>
          <a:off x="4837563" y="1967865"/>
          <a:ext cx="3606800" cy="3175000"/>
        </p:xfrm>
        <a:graphic>
          <a:graphicData uri="http://schemas.openxmlformats.org/presentationml/2006/ole">
            <mc:AlternateContent xmlns:mc="http://schemas.openxmlformats.org/markup-compatibility/2006">
              <mc:Choice xmlns:v="urn:schemas-microsoft-com:vml" Requires="v">
                <p:oleObj spid="_x0000_s1032" name="Microsoft Drawing" r:id="rId3" imgW="2006600" imgH="1739900" progId="MSDraw">
                  <p:embed/>
                </p:oleObj>
              </mc:Choice>
              <mc:Fallback>
                <p:oleObj name="Microsoft Drawing" r:id="rId3" imgW="2006600" imgH="1739900" progId="MSDraw">
                  <p:embed/>
                  <p:pic>
                    <p:nvPicPr>
                      <p:cNvPr id="27" name="Object 4"/>
                      <p:cNvPicPr>
                        <a:picLocks noChangeAspect="1" noChangeArrowheads="1"/>
                      </p:cNvPicPr>
                      <p:nvPr/>
                    </p:nvPicPr>
                    <p:blipFill>
                      <a:blip r:embed="rId4">
                        <a:extLst>
                          <a:ext uri="{28A0092B-C50C-407E-A947-70E740481C1C}">
                            <a14:useLocalDpi xmlns:a14="http://schemas.microsoft.com/office/drawing/2010/main" val="0"/>
                          </a:ext>
                        </a:extLst>
                      </a:blip>
                      <a:srcRect b="-1242"/>
                      <a:stretch>
                        <a:fillRect/>
                      </a:stretch>
                    </p:blipFill>
                    <p:spPr bwMode="auto">
                      <a:xfrm>
                        <a:off x="4837563" y="1967865"/>
                        <a:ext cx="3606800" cy="3175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矩形 12"/>
          <p:cNvSpPr/>
          <p:nvPr/>
        </p:nvSpPr>
        <p:spPr>
          <a:xfrm>
            <a:off x="1560933" y="2573774"/>
            <a:ext cx="1587294" cy="369332"/>
          </a:xfrm>
          <a:prstGeom prst="rect">
            <a:avLst/>
          </a:prstGeom>
        </p:spPr>
        <p:txBody>
          <a:bodyPr wrap="none">
            <a:spAutoFit/>
          </a:bodyPr>
          <a:lstStyle/>
          <a:p>
            <a:pPr>
              <a:buClr>
                <a:srgbClr val="FFFF00"/>
              </a:buClr>
              <a:defRPr/>
            </a:pPr>
            <a:r>
              <a:rPr lang="en-US" altLang="zh-CN" i="1" dirty="0"/>
              <a:t>p</a:t>
            </a:r>
            <a:r>
              <a:rPr lang="en-US" altLang="zh-CN" dirty="0"/>
              <a:t> </a:t>
            </a:r>
            <a:r>
              <a:rPr lang="en-US" altLang="zh-CN" dirty="0">
                <a:sym typeface="Symbol" panose="05050102010706020507" pitchFamily="18" charset="2"/>
              </a:rPr>
              <a:t></a:t>
            </a:r>
            <a:r>
              <a:rPr lang="en-US" altLang="zh-CN" dirty="0"/>
              <a:t> [</a:t>
            </a:r>
            <a:r>
              <a:rPr lang="en-US" altLang="zh-CN" i="1" dirty="0" err="1"/>
              <a:t>p</a:t>
            </a:r>
            <a:r>
              <a:rPr lang="en-US" altLang="zh-CN" baseline="-20000" dirty="0" err="1"/>
              <a:t>min</a:t>
            </a:r>
            <a:r>
              <a:rPr lang="en-US" altLang="zh-CN" dirty="0"/>
              <a:t>, </a:t>
            </a:r>
            <a:r>
              <a:rPr lang="en-US" altLang="zh-CN" i="1" dirty="0" err="1"/>
              <a:t>p</a:t>
            </a:r>
            <a:r>
              <a:rPr lang="en-US" altLang="zh-CN" baseline="-20000" dirty="0" err="1"/>
              <a:t>max</a:t>
            </a:r>
            <a:r>
              <a:rPr lang="en-US" altLang="zh-CN" dirty="0"/>
              <a:t>]</a:t>
            </a:r>
          </a:p>
        </p:txBody>
      </p:sp>
      <p:sp>
        <p:nvSpPr>
          <p:cNvPr id="14" name="矩形 13"/>
          <p:cNvSpPr/>
          <p:nvPr/>
        </p:nvSpPr>
        <p:spPr>
          <a:xfrm>
            <a:off x="1560933" y="2943106"/>
            <a:ext cx="1645002" cy="369332"/>
          </a:xfrm>
          <a:prstGeom prst="rect">
            <a:avLst/>
          </a:prstGeom>
        </p:spPr>
        <p:txBody>
          <a:bodyPr wrap="none">
            <a:spAutoFit/>
          </a:bodyPr>
          <a:lstStyle/>
          <a:p>
            <a:pPr>
              <a:buClr>
                <a:srgbClr val="FFFF00"/>
              </a:buClr>
              <a:defRPr/>
            </a:pPr>
            <a:r>
              <a:rPr lang="en-US" altLang="zh-CN" i="1" dirty="0"/>
              <a:t>q</a:t>
            </a:r>
            <a:r>
              <a:rPr lang="en-US" altLang="zh-CN" dirty="0"/>
              <a:t> </a:t>
            </a:r>
            <a:r>
              <a:rPr lang="en-US" altLang="zh-CN" dirty="0">
                <a:sym typeface="Symbol" panose="05050102010706020507" pitchFamily="18" charset="2"/>
              </a:rPr>
              <a:t></a:t>
            </a:r>
            <a:r>
              <a:rPr lang="en-US" altLang="zh-CN" dirty="0"/>
              <a:t> [</a:t>
            </a:r>
            <a:r>
              <a:rPr lang="en-US" altLang="zh-CN" i="1" dirty="0" err="1"/>
              <a:t>q</a:t>
            </a:r>
            <a:r>
              <a:rPr lang="en-US" altLang="zh-CN" baseline="-20000" dirty="0" err="1"/>
              <a:t>min</a:t>
            </a:r>
            <a:r>
              <a:rPr lang="en-US" altLang="zh-CN" dirty="0"/>
              <a:t>, </a:t>
            </a:r>
            <a:r>
              <a:rPr lang="en-US" altLang="zh-CN" i="1" dirty="0" err="1"/>
              <a:t>q</a:t>
            </a:r>
            <a:r>
              <a:rPr lang="en-US" altLang="zh-CN" baseline="-20000" dirty="0" err="1"/>
              <a:t>max</a:t>
            </a:r>
            <a:r>
              <a:rPr lang="en-US" altLang="zh-CN" dirty="0"/>
              <a:t>] </a:t>
            </a:r>
          </a:p>
        </p:txBody>
      </p:sp>
    </p:spTree>
    <p:extLst>
      <p:ext uri="{BB962C8B-B14F-4D97-AF65-F5344CB8AC3E}">
        <p14:creationId xmlns:p14="http://schemas.microsoft.com/office/powerpoint/2010/main" val="335721350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霍夫变换：直线检测的改进形式</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pPr>
                  <a:spcAft>
                    <a:spcPts val="600"/>
                  </a:spcAft>
                </a:pPr>
                <a:r>
                  <a:rPr lang="zh-CN" altLang="en-US" dirty="0"/>
                  <a:t>直线的极坐标方程</a:t>
                </a:r>
                <a:endParaRPr lang="en-US" altLang="zh-CN" dirty="0"/>
              </a:p>
              <a:p>
                <a:pPr marL="471487" lvl="1" indent="0">
                  <a:spcBef>
                    <a:spcPts val="600"/>
                  </a:spcBef>
                  <a:spcAft>
                    <a:spcPts val="600"/>
                  </a:spcAft>
                  <a:buNone/>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𝜆</m:t>
                      </m:r>
                      <m:r>
                        <a:rPr lang="en-US" altLang="zh-CN" b="0" i="1" smtClean="0">
                          <a:latin typeface="Cambria Math" panose="02040503050406030204" pitchFamily="18" charset="0"/>
                        </a:rPr>
                        <m:t>=</m:t>
                      </m:r>
                      <m:r>
                        <a:rPr lang="en-US" altLang="zh-CN" b="0" i="1" smtClean="0">
                          <a:latin typeface="Cambria Math" panose="02040503050406030204" pitchFamily="18" charset="0"/>
                        </a:rPr>
                        <m:t>𝑥𝑐𝑜𝑠</m:t>
                      </m:r>
                      <m:r>
                        <a:rPr lang="en-US" altLang="zh-CN" b="0" i="1" smtClean="0">
                          <a:latin typeface="Cambria Math" panose="02040503050406030204" pitchFamily="18" charset="0"/>
                        </a:rPr>
                        <m:t>𝜃</m:t>
                      </m:r>
                      <m:r>
                        <a:rPr lang="en-US" altLang="zh-CN" b="0" i="1" smtClean="0">
                          <a:latin typeface="Cambria Math" panose="02040503050406030204" pitchFamily="18" charset="0"/>
                        </a:rPr>
                        <m:t>+</m:t>
                      </m:r>
                      <m:r>
                        <a:rPr lang="en-US" altLang="zh-CN" b="0" i="1" smtClean="0">
                          <a:latin typeface="Cambria Math" panose="02040503050406030204" pitchFamily="18" charset="0"/>
                        </a:rPr>
                        <m:t>𝑦𝑠𝑖𝑛</m:t>
                      </m:r>
                      <m:r>
                        <a:rPr lang="en-US" altLang="zh-CN" b="0" i="1" smtClean="0">
                          <a:latin typeface="Cambria Math" panose="02040503050406030204" pitchFamily="18" charset="0"/>
                        </a:rPr>
                        <m:t>𝜃</m:t>
                      </m:r>
                    </m:oMath>
                  </m:oMathPara>
                </a14:m>
                <a:endParaRPr lang="en-US" altLang="zh-CN" b="0" dirty="0"/>
              </a:p>
              <a:p>
                <a:pPr lvl="1"/>
                <a14:m>
                  <m:oMath xmlns:m="http://schemas.openxmlformats.org/officeDocument/2006/math">
                    <m:r>
                      <a:rPr lang="zh-CN" altLang="en-US" i="1" dirty="0">
                        <a:latin typeface="Cambria Math" panose="02040503050406030204" pitchFamily="18" charset="0"/>
                      </a:rPr>
                      <m:t>参数</m:t>
                    </m:r>
                    <m:r>
                      <a:rPr lang="en-US" altLang="zh-CN" b="0" i="1" smtClean="0">
                        <a:latin typeface="Cambria Math" panose="02040503050406030204" pitchFamily="18" charset="0"/>
                      </a:rPr>
                      <m:t>𝜆</m:t>
                    </m:r>
                    <m:r>
                      <a:rPr lang="zh-CN" altLang="en-US" i="1">
                        <a:latin typeface="Cambria Math" panose="02040503050406030204" pitchFamily="18" charset="0"/>
                      </a:rPr>
                      <m:t>和</m:t>
                    </m:r>
                    <m:r>
                      <a:rPr lang="en-US" altLang="zh-CN" b="0" i="1" smtClean="0">
                        <a:latin typeface="Cambria Math" panose="02040503050406030204" pitchFamily="18" charset="0"/>
                      </a:rPr>
                      <m:t>𝜃</m:t>
                    </m:r>
                  </m:oMath>
                </a14:m>
                <a:r>
                  <a:rPr lang="zh-CN" altLang="en-US" dirty="0"/>
                  <a:t>唯一确定一条直线</a:t>
                </a:r>
                <a:endParaRPr lang="en-US" altLang="zh-CN" dirty="0"/>
              </a:p>
              <a:p>
                <a:r>
                  <a:rPr lang="en-US" altLang="zh-CN" dirty="0"/>
                  <a:t>X-Y</a:t>
                </a:r>
                <a:r>
                  <a:rPr lang="zh-CN" altLang="en-US" dirty="0"/>
                  <a:t>平面的一个点对应参数空间的一条正弦曲线</a:t>
                </a:r>
                <a:endParaRPr lang="en-US" altLang="zh-CN" dirty="0"/>
              </a:p>
              <a:p>
                <a:pPr lvl="1"/>
                <a14:m>
                  <m:oMath xmlns:m="http://schemas.openxmlformats.org/officeDocument/2006/math">
                    <m:r>
                      <a:rPr lang="en-US" altLang="zh-CN" i="1">
                        <a:latin typeface="Cambria Math" panose="02040503050406030204" pitchFamily="18" charset="0"/>
                      </a:rPr>
                      <m:t>𝜆</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0</m:t>
                        </m:r>
                      </m:sub>
                    </m:sSub>
                    <m:r>
                      <a:rPr lang="en-US" altLang="zh-CN" i="1">
                        <a:latin typeface="Cambria Math" panose="02040503050406030204" pitchFamily="18" charset="0"/>
                      </a:rPr>
                      <m:t>𝑐𝑜𝑠</m:t>
                    </m:r>
                    <m:r>
                      <a:rPr lang="en-US" altLang="zh-CN" i="1">
                        <a:latin typeface="Cambria Math" panose="02040503050406030204" pitchFamily="18" charset="0"/>
                      </a:rPr>
                      <m:t>𝜃</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𝑦</m:t>
                        </m:r>
                      </m:e>
                      <m:sub>
                        <m:r>
                          <a:rPr lang="en-US" altLang="zh-CN" i="1">
                            <a:latin typeface="Cambria Math" panose="02040503050406030204" pitchFamily="18" charset="0"/>
                          </a:rPr>
                          <m:t>0</m:t>
                        </m:r>
                      </m:sub>
                    </m:sSub>
                    <m:r>
                      <a:rPr lang="en-US" altLang="zh-CN" i="1">
                        <a:latin typeface="Cambria Math" panose="02040503050406030204" pitchFamily="18" charset="0"/>
                      </a:rPr>
                      <m:t>𝑠𝑖𝑛</m:t>
                    </m:r>
                    <m:r>
                      <a:rPr lang="en-US" altLang="zh-CN" i="1">
                        <a:latin typeface="Cambria Math" panose="02040503050406030204" pitchFamily="18" charset="0"/>
                      </a:rPr>
                      <m:t>𝜃</m:t>
                    </m:r>
                    <m:r>
                      <a:rPr lang="en-US" altLang="zh-CN" i="1">
                        <a:latin typeface="Cambria Math" panose="02040503050406030204" pitchFamily="18" charset="0"/>
                      </a:rPr>
                      <m:t>↔</m:t>
                    </m:r>
                    <m:r>
                      <a:rPr lang="en-US" altLang="zh-CN" i="1">
                        <a:latin typeface="Cambria Math" panose="02040503050406030204" pitchFamily="18" charset="0"/>
                      </a:rPr>
                      <m:t>𝜆</m:t>
                    </m:r>
                    <m:r>
                      <a:rPr lang="en-US" altLang="zh-CN" i="1">
                        <a:latin typeface="Cambria Math" panose="02040503050406030204" pitchFamily="18" charset="0"/>
                      </a:rPr>
                      <m:t>=</m:t>
                    </m:r>
                    <m:r>
                      <a:rPr lang="en-US" altLang="zh-CN" i="1">
                        <a:latin typeface="Cambria Math" panose="02040503050406030204" pitchFamily="18" charset="0"/>
                      </a:rPr>
                      <m:t>𝐴𝑠𝑖𝑛</m:t>
                    </m:r>
                    <m:r>
                      <a:rPr lang="en-US" altLang="zh-CN" i="1">
                        <a:latin typeface="Cambria Math" panose="02040503050406030204" pitchFamily="18" charset="0"/>
                      </a:rPr>
                      <m:t>(</m:t>
                    </m:r>
                    <m:r>
                      <a:rPr lang="en-US" altLang="zh-CN" i="1">
                        <a:latin typeface="Cambria Math" panose="02040503050406030204" pitchFamily="18" charset="0"/>
                      </a:rPr>
                      <m:t>𝜃</m:t>
                    </m:r>
                    <m:r>
                      <a:rPr lang="en-US" altLang="zh-CN" i="1">
                        <a:latin typeface="Cambria Math" panose="02040503050406030204" pitchFamily="18" charset="0"/>
                      </a:rPr>
                      <m:t>+</m:t>
                    </m:r>
                    <m:r>
                      <a:rPr lang="en-US" altLang="zh-CN" i="1">
                        <a:latin typeface="Cambria Math" panose="02040503050406030204" pitchFamily="18" charset="0"/>
                      </a:rPr>
                      <m:t>𝛼</m:t>
                    </m:r>
                    <m:r>
                      <a:rPr lang="en-US" altLang="zh-CN" i="1">
                        <a:latin typeface="Cambria Math" panose="02040503050406030204" pitchFamily="18" charset="0"/>
                      </a:rPr>
                      <m:t>)</m:t>
                    </m:r>
                  </m:oMath>
                </a14:m>
                <a:endParaRPr lang="en-US" altLang="zh-CN" dirty="0"/>
              </a:p>
              <a:p>
                <a:pPr marL="471487" lvl="1" indent="0">
                  <a:buNone/>
                </a:pPr>
                <a:r>
                  <a:rPr lang="en-US" altLang="zh-CN" dirty="0"/>
                  <a:t>	</a:t>
                </a:r>
                <a:r>
                  <a:rPr lang="zh-CN" altLang="en-US" dirty="0"/>
                  <a:t>其中</a:t>
                </a:r>
                <a14:m>
                  <m:oMath xmlns:m="http://schemas.openxmlformats.org/officeDocument/2006/math">
                    <m:r>
                      <a:rPr lang="en-US" altLang="zh-CN" i="1">
                        <a:latin typeface="Cambria Math" panose="02040503050406030204" pitchFamily="18" charset="0"/>
                      </a:rPr>
                      <m:t>𝛼</m:t>
                    </m:r>
                    <m:func>
                      <m:funcPr>
                        <m:ctrlPr>
                          <a:rPr lang="en-US" altLang="zh-CN" i="1">
                            <a:latin typeface="Cambria Math" panose="02040503050406030204" pitchFamily="18" charset="0"/>
                          </a:rPr>
                        </m:ctrlPr>
                      </m:funcPr>
                      <m:fName>
                        <m:r>
                          <a:rPr lang="en-US" altLang="zh-CN" i="1">
                            <a:latin typeface="Cambria Math" panose="02040503050406030204" pitchFamily="18" charset="0"/>
                          </a:rPr>
                          <m:t>=</m:t>
                        </m:r>
                      </m:fName>
                      <m:e>
                        <m:sSup>
                          <m:sSupPr>
                            <m:ctrlPr>
                              <a:rPr lang="en-US" altLang="zh-CN" i="1">
                                <a:latin typeface="Cambria Math" panose="02040503050406030204" pitchFamily="18" charset="0"/>
                              </a:rPr>
                            </m:ctrlPr>
                          </m:sSupPr>
                          <m:e>
                            <m:r>
                              <m:rPr>
                                <m:sty m:val="p"/>
                              </m:rPr>
                              <a:rPr lang="en-US" altLang="zh-CN">
                                <a:latin typeface="Cambria Math" panose="02040503050406030204" pitchFamily="18" charset="0"/>
                              </a:rPr>
                              <m:t>tan</m:t>
                            </m:r>
                          </m:e>
                          <m:sup>
                            <m:r>
                              <a:rPr lang="en-US" altLang="zh-CN" i="1">
                                <a:latin typeface="Cambria Math" panose="02040503050406030204" pitchFamily="18" charset="0"/>
                              </a:rPr>
                              <m:t>−1</m:t>
                            </m:r>
                          </m:sup>
                        </m:sSup>
                        <m:d>
                          <m:dPr>
                            <m:ctrlPr>
                              <a:rPr lang="en-US" altLang="zh-CN" i="1">
                                <a:latin typeface="Cambria Math" panose="02040503050406030204" pitchFamily="18" charset="0"/>
                              </a:rPr>
                            </m:ctrlPr>
                          </m:dPr>
                          <m:e>
                            <m:f>
                              <m:fPr>
                                <m:ctrlPr>
                                  <a:rPr lang="en-US" altLang="zh-CN" i="1">
                                    <a:latin typeface="Cambria Math" panose="02040503050406030204" pitchFamily="18" charset="0"/>
                                  </a:rPr>
                                </m:ctrlPr>
                              </m:fPr>
                              <m:num>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0</m:t>
                                    </m:r>
                                  </m:sub>
                                </m:sSub>
                              </m:num>
                              <m:den>
                                <m:sSub>
                                  <m:sSubPr>
                                    <m:ctrlPr>
                                      <a:rPr lang="en-US" altLang="zh-CN" i="1">
                                        <a:latin typeface="Cambria Math" panose="02040503050406030204" pitchFamily="18" charset="0"/>
                                      </a:rPr>
                                    </m:ctrlPr>
                                  </m:sSubPr>
                                  <m:e>
                                    <m:r>
                                      <a:rPr lang="en-US" altLang="zh-CN" i="1">
                                        <a:latin typeface="Cambria Math" panose="02040503050406030204" pitchFamily="18" charset="0"/>
                                      </a:rPr>
                                      <m:t>𝑦</m:t>
                                    </m:r>
                                  </m:e>
                                  <m:sub>
                                    <m:r>
                                      <a:rPr lang="en-US" altLang="zh-CN" i="1">
                                        <a:latin typeface="Cambria Math" panose="02040503050406030204" pitchFamily="18" charset="0"/>
                                      </a:rPr>
                                      <m:t>0</m:t>
                                    </m:r>
                                  </m:sub>
                                </m:sSub>
                              </m:den>
                            </m:f>
                          </m:e>
                        </m:d>
                      </m:e>
                    </m:func>
                    <m:r>
                      <a:rPr lang="en-US" altLang="zh-CN" i="1">
                        <a:latin typeface="Cambria Math" panose="02040503050406030204" pitchFamily="18" charset="0"/>
                      </a:rPr>
                      <m:t>,</m:t>
                    </m:r>
                    <m:r>
                      <a:rPr lang="en-US" altLang="zh-CN" i="1">
                        <a:latin typeface="Cambria Math" panose="02040503050406030204" pitchFamily="18" charset="0"/>
                      </a:rPr>
                      <m:t>𝐴</m:t>
                    </m:r>
                    <m:r>
                      <a:rPr lang="en-US" altLang="zh-CN" i="1">
                        <a:latin typeface="Cambria Math" panose="02040503050406030204" pitchFamily="18" charset="0"/>
                      </a:rPr>
                      <m:t>=</m:t>
                    </m:r>
                    <m:rad>
                      <m:radPr>
                        <m:degHide m:val="on"/>
                        <m:ctrlPr>
                          <a:rPr lang="en-US" altLang="zh-CN" i="1">
                            <a:latin typeface="Cambria Math" panose="02040503050406030204" pitchFamily="18" charset="0"/>
                          </a:rPr>
                        </m:ctrlPr>
                      </m:radPr>
                      <m:deg/>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𝑥</m:t>
                            </m:r>
                          </m:e>
                          <m:sub>
                            <m:r>
                              <a:rPr lang="en-US" altLang="zh-CN" i="1">
                                <a:latin typeface="Cambria Math" panose="02040503050406030204" pitchFamily="18" charset="0"/>
                              </a:rPr>
                              <m:t>0</m:t>
                            </m:r>
                          </m:sub>
                          <m:sup>
                            <m:r>
                              <a:rPr lang="en-US" altLang="zh-CN" i="1">
                                <a:latin typeface="Cambria Math" panose="02040503050406030204" pitchFamily="18" charset="0"/>
                              </a:rPr>
                              <m:t>2</m:t>
                            </m:r>
                          </m:sup>
                        </m:sSubSup>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𝑦</m:t>
                            </m:r>
                          </m:e>
                          <m:sub>
                            <m:r>
                              <a:rPr lang="en-US" altLang="zh-CN" i="1">
                                <a:latin typeface="Cambria Math" panose="02040503050406030204" pitchFamily="18" charset="0"/>
                              </a:rPr>
                              <m:t>0</m:t>
                            </m:r>
                          </m:sub>
                          <m:sup>
                            <m:r>
                              <a:rPr lang="en-US" altLang="zh-CN" i="1">
                                <a:latin typeface="Cambria Math" panose="02040503050406030204" pitchFamily="18" charset="0"/>
                              </a:rPr>
                              <m:t>2</m:t>
                            </m:r>
                          </m:sup>
                        </m:sSubSup>
                      </m:e>
                    </m:rad>
                  </m:oMath>
                </a14:m>
                <a:endParaRPr lang="zh-CN" altLang="en-US" dirty="0"/>
              </a:p>
              <a:p>
                <a:endParaRPr lang="en-US" altLang="zh-CN" dirty="0"/>
              </a:p>
              <a:p>
                <a:endParaRPr lang="en-US" altLang="zh-CN" dirty="0"/>
              </a:p>
              <a:p>
                <a:pPr marL="0" indent="0">
                  <a:buNone/>
                </a:pPr>
                <a:endParaRPr lang="en-US" altLang="zh-CN"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3"/>
                <a:stretch>
                  <a:fillRect l="-1067" t="-1350"/>
                </a:stretch>
              </a:blipFill>
            </p:spPr>
            <p:txBody>
              <a:bodyPr/>
              <a:lstStyle/>
              <a:p>
                <a:r>
                  <a:rPr lang="zh-CN" altLang="en-US">
                    <a:noFill/>
                  </a:rPr>
                  <a:t> </a:t>
                </a:r>
              </a:p>
            </p:txBody>
          </p:sp>
        </mc:Fallback>
      </mc:AlternateContent>
      <p:pic>
        <p:nvPicPr>
          <p:cNvPr id="4" name="图片 3"/>
          <p:cNvPicPr>
            <a:picLocks noChangeAspect="1"/>
          </p:cNvPicPr>
          <p:nvPr/>
        </p:nvPicPr>
        <p:blipFill>
          <a:blip r:embed="rId4"/>
          <a:stretch>
            <a:fillRect/>
          </a:stretch>
        </p:blipFill>
        <p:spPr>
          <a:xfrm>
            <a:off x="876032" y="4537863"/>
            <a:ext cx="2079933" cy="1822858"/>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2769568" y="6249953"/>
                <a:ext cx="3727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oMath>
                  </m:oMathPara>
                </a14:m>
                <a:endParaRPr lang="zh-CN" altLang="en-US" dirty="0"/>
              </a:p>
            </p:txBody>
          </p:sp>
        </mc:Choice>
        <mc:Fallback xmlns="">
          <p:sp>
            <p:nvSpPr>
              <p:cNvPr id="5" name="矩形 4"/>
              <p:cNvSpPr>
                <a:spLocks noRot="1" noChangeAspect="1" noMove="1" noResize="1" noEditPoints="1" noAdjustHandles="1" noChangeArrowheads="1" noChangeShapeType="1" noTextEdit="1"/>
              </p:cNvSpPr>
              <p:nvPr/>
            </p:nvSpPr>
            <p:spPr>
              <a:xfrm>
                <a:off x="2769568" y="6249953"/>
                <a:ext cx="372794" cy="369332"/>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566738" y="4413026"/>
                <a:ext cx="3727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oMath>
                  </m:oMathPara>
                </a14:m>
                <a:endParaRPr lang="zh-CN" altLang="en-US" dirty="0"/>
              </a:p>
            </p:txBody>
          </p:sp>
        </mc:Choice>
        <mc:Fallback xmlns="">
          <p:sp>
            <p:nvSpPr>
              <p:cNvPr id="6" name="矩形 5"/>
              <p:cNvSpPr>
                <a:spLocks noRot="1" noChangeAspect="1" noMove="1" noResize="1" noEditPoints="1" noAdjustHandles="1" noChangeArrowheads="1" noChangeShapeType="1" noTextEdit="1"/>
              </p:cNvSpPr>
              <p:nvPr/>
            </p:nvSpPr>
            <p:spPr>
              <a:xfrm>
                <a:off x="566738" y="4413026"/>
                <a:ext cx="372794" cy="369332"/>
              </a:xfrm>
              <a:prstGeom prst="rect">
                <a:avLst/>
              </a:prstGeom>
              <a:blipFill>
                <a:blip r:embed="rId6"/>
                <a:stretch>
                  <a:fillRect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p:cNvSpPr txBox="1"/>
              <p:nvPr/>
            </p:nvSpPr>
            <p:spPr>
              <a:xfrm>
                <a:off x="1119226" y="5449292"/>
                <a:ext cx="1819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𝜆</m:t>
                      </m:r>
                    </m:oMath>
                  </m:oMathPara>
                </a14:m>
                <a:endParaRPr lang="zh-CN" altLang="en-US" dirty="0"/>
              </a:p>
            </p:txBody>
          </p:sp>
        </mc:Choice>
        <mc:Fallback xmlns="">
          <p:sp>
            <p:nvSpPr>
              <p:cNvPr id="7" name="文本框 6"/>
              <p:cNvSpPr txBox="1">
                <a:spLocks noRot="1" noChangeAspect="1" noMove="1" noResize="1" noEditPoints="1" noAdjustHandles="1" noChangeArrowheads="1" noChangeShapeType="1" noTextEdit="1"/>
              </p:cNvSpPr>
              <p:nvPr/>
            </p:nvSpPr>
            <p:spPr>
              <a:xfrm>
                <a:off x="1119226" y="5449292"/>
                <a:ext cx="181909" cy="276999"/>
              </a:xfrm>
              <a:prstGeom prst="rect">
                <a:avLst/>
              </a:prstGeom>
              <a:blipFill>
                <a:blip r:embed="rId7"/>
                <a:stretch>
                  <a:fillRect l="-31034" r="-34483" b="-11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1301135" y="5822822"/>
                <a:ext cx="3789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𝜃</m:t>
                      </m:r>
                    </m:oMath>
                  </m:oMathPara>
                </a14:m>
                <a:endParaRPr lang="zh-CN" altLang="en-US" dirty="0"/>
              </a:p>
            </p:txBody>
          </p:sp>
        </mc:Choice>
        <mc:Fallback xmlns="">
          <p:sp>
            <p:nvSpPr>
              <p:cNvPr id="10" name="矩形 9"/>
              <p:cNvSpPr>
                <a:spLocks noRot="1" noChangeAspect="1" noMove="1" noResize="1" noEditPoints="1" noAdjustHandles="1" noChangeArrowheads="1" noChangeShapeType="1" noTextEdit="1"/>
              </p:cNvSpPr>
              <p:nvPr/>
            </p:nvSpPr>
            <p:spPr>
              <a:xfrm>
                <a:off x="1301135" y="5822822"/>
                <a:ext cx="378950" cy="369332"/>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876032" y="4967600"/>
                <a:ext cx="2582565" cy="369332"/>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𝜆</m:t>
                      </m:r>
                      <m:r>
                        <a:rPr lang="en-US" altLang="zh-CN" i="1">
                          <a:latin typeface="Cambria Math" panose="02040503050406030204" pitchFamily="18" charset="0"/>
                        </a:rPr>
                        <m:t>=</m:t>
                      </m:r>
                      <m:r>
                        <a:rPr lang="en-US" altLang="zh-CN" i="1">
                          <a:latin typeface="Cambria Math" panose="02040503050406030204" pitchFamily="18" charset="0"/>
                        </a:rPr>
                        <m:t>𝑥𝑐𝑜𝑠</m:t>
                      </m:r>
                      <m:r>
                        <a:rPr lang="en-US" altLang="zh-CN" i="1">
                          <a:latin typeface="Cambria Math" panose="02040503050406030204" pitchFamily="18" charset="0"/>
                        </a:rPr>
                        <m:t>𝜃</m:t>
                      </m:r>
                      <m:r>
                        <a:rPr lang="en-US" altLang="zh-CN" i="1">
                          <a:latin typeface="Cambria Math" panose="02040503050406030204" pitchFamily="18" charset="0"/>
                        </a:rPr>
                        <m:t>+</m:t>
                      </m:r>
                      <m:r>
                        <a:rPr lang="en-US" altLang="zh-CN" i="1">
                          <a:latin typeface="Cambria Math" panose="02040503050406030204" pitchFamily="18" charset="0"/>
                        </a:rPr>
                        <m:t>𝑦𝑠𝑖𝑛</m:t>
                      </m:r>
                      <m:r>
                        <a:rPr lang="en-US" altLang="zh-CN" i="1">
                          <a:latin typeface="Cambria Math" panose="02040503050406030204" pitchFamily="18" charset="0"/>
                        </a:rPr>
                        <m:t>𝜃</m:t>
                      </m:r>
                    </m:oMath>
                  </m:oMathPara>
                </a14:m>
                <a:endParaRPr lang="en-US" altLang="zh-CN" dirty="0"/>
              </a:p>
            </p:txBody>
          </p:sp>
        </mc:Choice>
        <mc:Fallback xmlns="">
          <p:sp>
            <p:nvSpPr>
              <p:cNvPr id="11" name="矩形 10"/>
              <p:cNvSpPr>
                <a:spLocks noRot="1" noChangeAspect="1" noMove="1" noResize="1" noEditPoints="1" noAdjustHandles="1" noChangeArrowheads="1" noChangeShapeType="1" noTextEdit="1"/>
              </p:cNvSpPr>
              <p:nvPr/>
            </p:nvSpPr>
            <p:spPr>
              <a:xfrm>
                <a:off x="876032" y="4967600"/>
                <a:ext cx="2582565" cy="369332"/>
              </a:xfrm>
              <a:prstGeom prst="rect">
                <a:avLst/>
              </a:prstGeom>
              <a:blipFill>
                <a:blip r:embed="rId9"/>
                <a:stretch>
                  <a:fillRect b="-15000"/>
                </a:stretch>
              </a:blipFill>
            </p:spPr>
            <p:txBody>
              <a:bodyPr/>
              <a:lstStyle/>
              <a:p>
                <a:r>
                  <a:rPr lang="zh-CN" altLang="en-US">
                    <a:noFill/>
                  </a:rPr>
                  <a:t> </a:t>
                </a:r>
              </a:p>
            </p:txBody>
          </p:sp>
        </mc:Fallback>
      </mc:AlternateContent>
      <p:graphicFrame>
        <p:nvGraphicFramePr>
          <p:cNvPr id="12" name="Object 3"/>
          <p:cNvGraphicFramePr>
            <a:graphicFrameLocks noChangeAspect="1"/>
          </p:cNvGraphicFramePr>
          <p:nvPr/>
        </p:nvGraphicFramePr>
        <p:xfrm>
          <a:off x="3573621" y="4296957"/>
          <a:ext cx="5071952" cy="2304669"/>
        </p:xfrm>
        <a:graphic>
          <a:graphicData uri="http://schemas.openxmlformats.org/presentationml/2006/ole">
            <mc:AlternateContent xmlns:mc="http://schemas.openxmlformats.org/markup-compatibility/2006">
              <mc:Choice xmlns:v="urn:schemas-microsoft-com:vml" Requires="v">
                <p:oleObj spid="_x0000_s2056" name="Microsoft Drawing" r:id="rId10" imgW="3498850" imgH="1587500" progId="MSDraw">
                  <p:embed/>
                </p:oleObj>
              </mc:Choice>
              <mc:Fallback>
                <p:oleObj name="Microsoft Drawing" r:id="rId10" imgW="3498850" imgH="1587500" progId="MSDraw">
                  <p:embed/>
                  <p:pic>
                    <p:nvPicPr>
                      <p:cNvPr id="12"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73621" y="4296957"/>
                        <a:ext cx="5071952" cy="230466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68929676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霍夫变换：其他形状的检测</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kumimoji="0" lang="zh-CN" altLang="en-US" dirty="0"/>
                  <a:t>对于满足显式解析式 </a:t>
                </a:r>
                <a:r>
                  <a:rPr kumimoji="0" lang="en-US" altLang="zh-CN" i="1" dirty="0"/>
                  <a:t>f </a:t>
                </a:r>
                <a:r>
                  <a:rPr kumimoji="0" lang="en-US" altLang="zh-CN" dirty="0"/>
                  <a:t>(</a:t>
                </a:r>
                <a:r>
                  <a:rPr kumimoji="0" lang="en-US" altLang="zh-CN" i="1" dirty="0"/>
                  <a:t>x</a:t>
                </a:r>
                <a:r>
                  <a:rPr kumimoji="0" lang="en-US" altLang="zh-CN" dirty="0"/>
                  <a:t>, </a:t>
                </a:r>
                <a:r>
                  <a:rPr kumimoji="0" lang="en-US" altLang="zh-CN" i="1" dirty="0"/>
                  <a:t>c</a:t>
                </a:r>
                <a:r>
                  <a:rPr kumimoji="0" lang="en-US" altLang="zh-CN" dirty="0"/>
                  <a:t>)</a:t>
                </a:r>
                <a:r>
                  <a:rPr kumimoji="0" lang="en-US" altLang="zh-CN" i="1" dirty="0"/>
                  <a:t> = </a:t>
                </a:r>
                <a:r>
                  <a:rPr kumimoji="0" lang="en-US" altLang="zh-CN" dirty="0"/>
                  <a:t>0</a:t>
                </a:r>
                <a:r>
                  <a:rPr kumimoji="0" lang="zh-CN" altLang="en-US" dirty="0"/>
                  <a:t>形式的各类曲线，</a:t>
                </a:r>
                <a:r>
                  <a:rPr kumimoji="0" lang="en-US" altLang="zh-CN" dirty="0"/>
                  <a:t> </a:t>
                </a:r>
                <a:r>
                  <a:rPr kumimoji="0" lang="zh-CN" altLang="en-US" dirty="0"/>
                  <a:t>霍夫变换可以将其</a:t>
                </a:r>
                <a:r>
                  <a:rPr kumimoji="0" lang="zh-CN" altLang="en-US" dirty="0">
                    <a:solidFill>
                      <a:srgbClr val="0070C0"/>
                    </a:solidFill>
                  </a:rPr>
                  <a:t>检测出来</a:t>
                </a:r>
                <a:r>
                  <a:rPr kumimoji="0" lang="zh-CN" altLang="en-US" dirty="0"/>
                  <a:t>，并把曲线上的点</a:t>
                </a:r>
                <a:r>
                  <a:rPr kumimoji="0" lang="zh-CN" altLang="en-US" dirty="0">
                    <a:solidFill>
                      <a:srgbClr val="0070C0"/>
                    </a:solidFill>
                  </a:rPr>
                  <a:t>完整地连接起来</a:t>
                </a:r>
                <a:endParaRPr kumimoji="0" lang="en-US" altLang="zh-CN" dirty="0">
                  <a:solidFill>
                    <a:srgbClr val="0070C0"/>
                  </a:solidFill>
                </a:endParaRPr>
              </a:p>
              <a:p>
                <a:endParaRPr kumimoji="0" lang="en-US" altLang="zh-CN" dirty="0"/>
              </a:p>
              <a:p>
                <a:r>
                  <a:rPr kumimoji="0" lang="zh-CN" altLang="en-US" dirty="0"/>
                  <a:t>示例：以圆周检测为例</a:t>
                </a:r>
                <a:endParaRPr kumimoji="0" lang="en-US" altLang="zh-CN" dirty="0"/>
              </a:p>
              <a:p>
                <a:pPr lvl="1"/>
                <a:r>
                  <a:rPr kumimoji="0" lang="zh-CN" altLang="en-US" dirty="0"/>
                  <a:t>圆周方程：</a:t>
                </a:r>
                <a14:m>
                  <m:oMath xmlns:m="http://schemas.openxmlformats.org/officeDocument/2006/math">
                    <m:sSup>
                      <m:sSupPr>
                        <m:ctrlPr>
                          <a:rPr lang="en-US" altLang="zh-CN" i="1">
                            <a:latin typeface="Cambria Math" panose="02040503050406030204" pitchFamily="18" charset="0"/>
                          </a:rPr>
                        </m:ctrlPr>
                      </m:sSupPr>
                      <m:e>
                        <m:d>
                          <m:dPr>
                            <m:begChr m:val="（"/>
                            <m:endChr m:val="）"/>
                            <m:ctrlPr>
                              <a:rPr lang="zh-CN" altLang="en-US" i="1">
                                <a:latin typeface="Cambria Math" panose="02040503050406030204" pitchFamily="18" charset="0"/>
                              </a:rPr>
                            </m:ctrlPr>
                          </m:dPr>
                          <m:e>
                            <m:r>
                              <m:rPr>
                                <m:sty m:val="p"/>
                              </m:rPr>
                              <a:rPr lang="en-US" altLang="zh-CN" i="1">
                                <a:latin typeface="Cambria Math" panose="02040503050406030204" pitchFamily="18" charset="0"/>
                              </a:rPr>
                              <m:t>x</m:t>
                            </m:r>
                            <m:r>
                              <a:rPr lang="en-US" altLang="zh-CN" i="1">
                                <a:latin typeface="Cambria Math" panose="02040503050406030204" pitchFamily="18" charset="0"/>
                              </a:rPr>
                              <m:t>−</m:t>
                            </m:r>
                            <m:r>
                              <a:rPr lang="en-US" altLang="zh-CN" i="1">
                                <a:latin typeface="Cambria Math" panose="02040503050406030204" pitchFamily="18" charset="0"/>
                              </a:rPr>
                              <m:t>𝑎</m:t>
                            </m:r>
                          </m:e>
                        </m:d>
                      </m:e>
                      <m:sup>
                        <m:r>
                          <a:rPr lang="en-US" altLang="zh-CN" i="1">
                            <a:latin typeface="Cambria Math" panose="02040503050406030204" pitchFamily="18" charset="0"/>
                          </a:rPr>
                          <m:t>2</m:t>
                        </m:r>
                      </m:sup>
                    </m:sSup>
                    <m:r>
                      <a:rPr lang="en-US" altLang="zh-CN" i="1">
                        <a:latin typeface="Cambria Math" panose="02040503050406030204" pitchFamily="18" charset="0"/>
                      </a:rPr>
                      <m:t>+</m:t>
                    </m:r>
                    <m:sSup>
                      <m:sSupPr>
                        <m:ctrlPr>
                          <a:rPr lang="en-US" altLang="zh-CN" i="1">
                            <a:latin typeface="Cambria Math" panose="02040503050406030204" pitchFamily="18" charset="0"/>
                          </a:rPr>
                        </m:ctrlPr>
                      </m:sSupPr>
                      <m:e>
                        <m:d>
                          <m:dPr>
                            <m:ctrlPr>
                              <a:rPr lang="en-US" altLang="zh-CN" i="1">
                                <a:latin typeface="Cambria Math" panose="02040503050406030204" pitchFamily="18" charset="0"/>
                              </a:rPr>
                            </m:ctrlPr>
                          </m:dPr>
                          <m:e>
                            <m:r>
                              <a:rPr lang="en-US" altLang="zh-CN" i="1">
                                <a:latin typeface="Cambria Math" panose="02040503050406030204" pitchFamily="18" charset="0"/>
                              </a:rPr>
                              <m:t>𝑦</m:t>
                            </m:r>
                            <m:r>
                              <a:rPr lang="en-US" altLang="zh-CN" i="1">
                                <a:latin typeface="Cambria Math" panose="02040503050406030204" pitchFamily="18" charset="0"/>
                              </a:rPr>
                              <m:t>−</m:t>
                            </m:r>
                            <m:r>
                              <a:rPr lang="en-US" altLang="zh-CN" i="1">
                                <a:latin typeface="Cambria Math" panose="02040503050406030204" pitchFamily="18" charset="0"/>
                              </a:rPr>
                              <m:t>𝑏</m:t>
                            </m:r>
                          </m:e>
                        </m:d>
                      </m:e>
                      <m:sup>
                        <m:r>
                          <a:rPr lang="en-US" altLang="zh-CN" i="1">
                            <a:latin typeface="Cambria Math" panose="02040503050406030204" pitchFamily="18" charset="0"/>
                          </a:rPr>
                          <m:t>2</m:t>
                        </m:r>
                      </m:sup>
                    </m:sSup>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𝑟</m:t>
                        </m:r>
                      </m:e>
                      <m:sup>
                        <m:r>
                          <a:rPr lang="en-US" altLang="zh-CN" i="1">
                            <a:latin typeface="Cambria Math" panose="02040503050406030204" pitchFamily="18" charset="0"/>
                          </a:rPr>
                          <m:t>2</m:t>
                        </m:r>
                      </m:sup>
                    </m:sSup>
                  </m:oMath>
                </a14:m>
                <a:endParaRPr lang="zh-CN" altLang="en-US" dirty="0"/>
              </a:p>
              <a:p>
                <a:pPr lvl="1"/>
                <a:r>
                  <a:rPr lang="zh-CN" altLang="en-US" dirty="0"/>
                  <a:t>三个参数</a:t>
                </a:r>
                <a14:m>
                  <m:oMath xmlns:m="http://schemas.openxmlformats.org/officeDocument/2006/math">
                    <m:r>
                      <a:rPr lang="en-US" altLang="zh-CN" b="0" i="1" smtClean="0">
                        <a:latin typeface="Cambria Math" panose="02040503050406030204" pitchFamily="18" charset="0"/>
                      </a:rPr>
                      <m:t>𝑎</m:t>
                    </m:r>
                    <m:r>
                      <a:rPr lang="zh-CN" altLang="en-US" i="1">
                        <a:latin typeface="Cambria Math" panose="02040503050406030204" pitchFamily="18" charset="0"/>
                      </a:rPr>
                      <m:t>、</m:t>
                    </m:r>
                    <m:r>
                      <a:rPr lang="en-US" altLang="zh-CN" b="0" i="1" smtClean="0">
                        <a:latin typeface="Cambria Math" panose="02040503050406030204" pitchFamily="18" charset="0"/>
                      </a:rPr>
                      <m:t>𝑏</m:t>
                    </m:r>
                    <m:r>
                      <a:rPr lang="zh-CN" altLang="en-US" i="1">
                        <a:latin typeface="Cambria Math" panose="02040503050406030204" pitchFamily="18" charset="0"/>
                      </a:rPr>
                      <m:t>、</m:t>
                    </m:r>
                    <m:r>
                      <a:rPr lang="en-US" altLang="zh-CN" b="0" i="1" smtClean="0">
                        <a:latin typeface="Cambria Math" panose="02040503050406030204" pitchFamily="18" charset="0"/>
                      </a:rPr>
                      <m:t>𝑟</m:t>
                    </m:r>
                  </m:oMath>
                </a14:m>
                <a:r>
                  <a:rPr lang="zh-CN" altLang="en-US" dirty="0"/>
                  <a:t>，所以需要在参数空间中建立</a:t>
                </a:r>
                <a:r>
                  <a:rPr lang="en-US" altLang="zh-CN" dirty="0"/>
                  <a:t>3-D</a:t>
                </a:r>
                <a:r>
                  <a:rPr lang="zh-CN" altLang="en-US" dirty="0"/>
                  <a:t>累加数组，其中的元素可以记为</a:t>
                </a:r>
                <a14:m>
                  <m:oMath xmlns:m="http://schemas.openxmlformats.org/officeDocument/2006/math">
                    <m:r>
                      <a:rPr lang="en-US" altLang="zh-CN" b="0" i="1" smtClean="0">
                        <a:latin typeface="Cambria Math" panose="02040503050406030204" pitchFamily="18" charset="0"/>
                      </a:rPr>
                      <m:t>𝐴</m:t>
                    </m:r>
                    <m:r>
                      <a:rPr lang="en-US" altLang="zh-CN" b="0" i="1" smtClean="0">
                        <a:latin typeface="Cambria Math" panose="02040503050406030204" pitchFamily="18" charset="0"/>
                      </a:rPr>
                      <m:t>(</m:t>
                    </m:r>
                    <m:r>
                      <a:rPr lang="en-US" altLang="zh-CN" b="0" i="1" smtClean="0">
                        <a:latin typeface="Cambria Math" panose="02040503050406030204" pitchFamily="18" charset="0"/>
                      </a:rPr>
                      <m:t>𝑎</m:t>
                    </m:r>
                    <m:r>
                      <a:rPr lang="en-US" altLang="zh-CN" b="0" i="1" smtClean="0">
                        <a:latin typeface="Cambria Math" panose="02040503050406030204" pitchFamily="18" charset="0"/>
                      </a:rPr>
                      <m:t>,</m:t>
                    </m:r>
                    <m:r>
                      <a:rPr lang="en-US" altLang="zh-CN" b="0" i="1" smtClean="0">
                        <a:latin typeface="Cambria Math" panose="02040503050406030204" pitchFamily="18" charset="0"/>
                      </a:rPr>
                      <m:t>𝑏</m:t>
                    </m:r>
                    <m:r>
                      <a:rPr lang="en-US" altLang="zh-CN" b="0" i="1" smtClean="0">
                        <a:latin typeface="Cambria Math" panose="02040503050406030204" pitchFamily="18" charset="0"/>
                      </a:rPr>
                      <m:t>,</m:t>
                    </m:r>
                    <m:r>
                      <a:rPr lang="en-US" altLang="zh-CN" b="0" i="1" smtClean="0">
                        <a:latin typeface="Cambria Math" panose="02040503050406030204" pitchFamily="18" charset="0"/>
                      </a:rPr>
                      <m:t>𝑟</m:t>
                    </m:r>
                    <m:r>
                      <a:rPr lang="en-US" altLang="zh-CN" b="0" i="1" smtClean="0">
                        <a:latin typeface="Cambria Math" panose="02040503050406030204" pitchFamily="18" charset="0"/>
                      </a:rPr>
                      <m:t>)</m:t>
                    </m:r>
                  </m:oMath>
                </a14:m>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067" t="-1350" r="-388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7407753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9a0c10a5-c4b0-45bf-83d4-36f71f7d8688}"/>
</p:tagLst>
</file>

<file path=ppt/tags/tag10.xml><?xml version="1.0" encoding="utf-8"?>
<p:tagLst xmlns:a="http://schemas.openxmlformats.org/drawingml/2006/main" xmlns:r="http://schemas.openxmlformats.org/officeDocument/2006/relationships" xmlns:p="http://schemas.openxmlformats.org/presentationml/2006/main">
  <p:tag name="REFSHAPE" val="684177836"/>
  <p:tag name="KSO_WM_UNIT_PLACING_PICTURE_USER_VIEWPORT" val="{&quot;height&quot;:4470,&quot;width&quot;:8340}"/>
</p:tagLst>
</file>

<file path=ppt/tags/tag11.xml><?xml version="1.0" encoding="utf-8"?>
<p:tagLst xmlns:a="http://schemas.openxmlformats.org/drawingml/2006/main" xmlns:r="http://schemas.openxmlformats.org/officeDocument/2006/relationships" xmlns:p="http://schemas.openxmlformats.org/presentationml/2006/main">
  <p:tag name="REFSHAPE" val="680908924"/>
  <p:tag name="KSO_WM_UNIT_PLACING_PICTURE_USER_VIEWPORT" val="{&quot;height&quot;:3088.2157480314959,&quot;width&quot;:5246.0913385826771}"/>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9a0c10a5-c4b0-45bf-83d4-36f71f7d8688}"/>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9a0c10a5-c4b0-45bf-83d4-36f71f7d8688}"/>
</p:tagLst>
</file>

<file path=ppt/tags/tag4.xml><?xml version="1.0" encoding="utf-8"?>
<p:tagLst xmlns:a="http://schemas.openxmlformats.org/drawingml/2006/main" xmlns:r="http://schemas.openxmlformats.org/officeDocument/2006/relationships" xmlns:p="http://schemas.openxmlformats.org/presentationml/2006/main">
  <p:tag name="TIMING" val="|42.3|10.7|4.4|0.6|10.1|2.7|1|2.1|3.3|0.9|0.9|0.9|0.8|2.1|0.7|0.9|0.9|1.5|0.8|1.3"/>
</p:tagLst>
</file>

<file path=ppt/tags/tag5.xml><?xml version="1.0" encoding="utf-8"?>
<p:tagLst xmlns:a="http://schemas.openxmlformats.org/drawingml/2006/main" xmlns:r="http://schemas.openxmlformats.org/officeDocument/2006/relationships" xmlns:p="http://schemas.openxmlformats.org/presentationml/2006/main">
  <p:tag name="REFSHAPE" val="1022712556"/>
  <p:tag name="KSO_WM_UNIT_PLACING_PICTURE_USER_VIEWPORT" val="{&quot;height&quot;:4980,&quot;width&quot;:13718}"/>
</p:tagLst>
</file>

<file path=ppt/tags/tag6.xml><?xml version="1.0" encoding="utf-8"?>
<p:tagLst xmlns:a="http://schemas.openxmlformats.org/drawingml/2006/main" xmlns:r="http://schemas.openxmlformats.org/officeDocument/2006/relationships" xmlns:p="http://schemas.openxmlformats.org/presentationml/2006/main">
  <p:tag name="REFSHAPE" val="1022712556"/>
  <p:tag name="KSO_WM_UNIT_PLACING_PICTURE_USER_VIEWPORT" val="{&quot;height&quot;:4980,&quot;width&quot;:13718}"/>
</p:tagLst>
</file>

<file path=ppt/tags/tag7.xml><?xml version="1.0" encoding="utf-8"?>
<p:tagLst xmlns:a="http://schemas.openxmlformats.org/drawingml/2006/main" xmlns:r="http://schemas.openxmlformats.org/officeDocument/2006/relationships" xmlns:p="http://schemas.openxmlformats.org/presentationml/2006/main">
  <p:tag name="REFSHAPE" val="1022712556"/>
  <p:tag name="KSO_WM_UNIT_PLACING_PICTURE_USER_VIEWPORT" val="{&quot;height&quot;:4980,&quot;width&quot;:13718}"/>
</p:tagLst>
</file>

<file path=ppt/tags/tag8.xml><?xml version="1.0" encoding="utf-8"?>
<p:tagLst xmlns:a="http://schemas.openxmlformats.org/drawingml/2006/main" xmlns:r="http://schemas.openxmlformats.org/officeDocument/2006/relationships" xmlns:p="http://schemas.openxmlformats.org/presentationml/2006/main">
  <p:tag name="REFSHAPE" val="1022712556"/>
  <p:tag name="KSO_WM_UNIT_PLACING_PICTURE_USER_VIEWPORT" val="{&quot;height&quot;:4980,&quot;width&quot;:13718}"/>
</p:tagLst>
</file>

<file path=ppt/tags/tag9.xml><?xml version="1.0" encoding="utf-8"?>
<p:tagLst xmlns:a="http://schemas.openxmlformats.org/drawingml/2006/main" xmlns:r="http://schemas.openxmlformats.org/officeDocument/2006/relationships" xmlns:p="http://schemas.openxmlformats.org/presentationml/2006/main">
  <p:tag name="REFSHAPE" val="684177836"/>
  <p:tag name="KSO_WM_UNIT_PLACING_PICTURE_USER_VIEWPORT" val="{&quot;height&quot;:4470,&quot;width&quot;:8340}"/>
</p:tagLst>
</file>

<file path=ppt/theme/theme1.xml><?xml version="1.0" encoding="utf-8"?>
<a:theme xmlns:a="http://schemas.openxmlformats.org/drawingml/2006/main" name="DIA2025模板">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ofile">
      <a:majorFont>
        <a:latin typeface="Times New Roman"/>
        <a:ea typeface="黑体"/>
        <a:cs typeface="黑体"/>
      </a:majorFont>
      <a:minorFont>
        <a:latin typeface="Times New Roman"/>
        <a:ea typeface="黑体"/>
        <a:cs typeface="黑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accent2"/>
          </a:buClr>
          <a:buSzTx/>
          <a:buFont typeface="Wingdings" charset="0"/>
          <a:buChar char="•"/>
          <a:tabLst/>
          <a:defRPr kumimoji="0" lang="zh-CN" altLang="en-US" sz="1800" b="0" i="0" u="none" strike="noStrike" cap="none" normalizeH="0" baseline="0">
            <a:ln>
              <a:noFill/>
            </a:ln>
            <a:solidFill>
              <a:schemeClr val="tx1"/>
            </a:solidFill>
            <a:effectLst/>
            <a:latin typeface="Times New Roman" charset="0"/>
            <a:ea typeface="黑体" charset="0"/>
            <a:cs typeface="黑体"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accent2"/>
          </a:buClr>
          <a:buSzTx/>
          <a:buFont typeface="Wingdings" charset="0"/>
          <a:buChar char="•"/>
          <a:tabLst/>
          <a:defRPr kumimoji="0" lang="zh-CN" altLang="en-US" sz="1800" b="0" i="0" u="none" strike="noStrike" cap="none" normalizeH="0" baseline="0">
            <a:ln>
              <a:noFill/>
            </a:ln>
            <a:solidFill>
              <a:schemeClr val="tx1"/>
            </a:solidFill>
            <a:effectLst/>
            <a:latin typeface="Times New Roman" charset="0"/>
            <a:ea typeface="黑体" charset="0"/>
            <a:cs typeface="黑体"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IA2025模板" id="{EB2CAECE-0840-4826-BA08-317750EE2CA8}" vid="{229BFCD3-C8C5-4AD4-A423-7C8F18E603E5}"/>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DIA2025模板</Template>
  <TotalTime>852</TotalTime>
  <Words>5395</Words>
  <Application>Microsoft Office PowerPoint</Application>
  <PresentationFormat>全屏显示(4:3)</PresentationFormat>
  <Paragraphs>966</Paragraphs>
  <Slides>62</Slides>
  <Notes>12</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4</vt:i4>
      </vt:variant>
      <vt:variant>
        <vt:lpstr>幻灯片标题</vt:lpstr>
      </vt:variant>
      <vt:variant>
        <vt:i4>62</vt:i4>
      </vt:variant>
    </vt:vector>
  </HeadingPairs>
  <TitlesOfParts>
    <vt:vector size="78" baseType="lpstr">
      <vt:lpstr>等线</vt:lpstr>
      <vt:lpstr>黑体</vt:lpstr>
      <vt:lpstr>楷体_GB2312</vt:lpstr>
      <vt:lpstr>宋体</vt:lpstr>
      <vt:lpstr>微软雅黑</vt:lpstr>
      <vt:lpstr>Arial</vt:lpstr>
      <vt:lpstr>Cambria Math</vt:lpstr>
      <vt:lpstr>Symbol</vt:lpstr>
      <vt:lpstr>Times New Roman</vt:lpstr>
      <vt:lpstr>Verdana</vt:lpstr>
      <vt:lpstr>Wingdings</vt:lpstr>
      <vt:lpstr>DIA2025模板</vt:lpstr>
      <vt:lpstr>Microsoft Drawing</vt:lpstr>
      <vt:lpstr>公式</vt:lpstr>
      <vt:lpstr>Equation</vt:lpstr>
      <vt:lpstr>Equation.KSEE3</vt:lpstr>
      <vt:lpstr>第四章：图像识别</vt:lpstr>
      <vt:lpstr>图象识别</vt:lpstr>
      <vt:lpstr>霍夫变换 (Hough Transform)</vt:lpstr>
      <vt:lpstr>霍夫变换 (Hough Transform)</vt:lpstr>
      <vt:lpstr>霍夫变换原理：以直线检测为例</vt:lpstr>
      <vt:lpstr>霍夫变换：直线检测</vt:lpstr>
      <vt:lpstr>霍夫变换：直线检测</vt:lpstr>
      <vt:lpstr>霍夫变换：直线检测的改进形式</vt:lpstr>
      <vt:lpstr>霍夫变换：其他形状的检测</vt:lpstr>
      <vt:lpstr>霍夫变换：圆周检测</vt:lpstr>
      <vt:lpstr>霍夫变换：圆周检测</vt:lpstr>
      <vt:lpstr>霍夫变换：圆周检测</vt:lpstr>
      <vt:lpstr>广义霍夫变换</vt:lpstr>
      <vt:lpstr>广义霍夫变换原理</vt:lpstr>
      <vt:lpstr>广义霍夫变换原理</vt:lpstr>
      <vt:lpstr>广义霍夫变换原理  </vt:lpstr>
      <vt:lpstr>广义霍夫变换原理  </vt:lpstr>
      <vt:lpstr>广义霍夫变换原理  </vt:lpstr>
      <vt:lpstr>广义霍夫变换原理  </vt:lpstr>
      <vt:lpstr>广义霍夫变换的性能</vt:lpstr>
      <vt:lpstr>完整广义霍夫变换   </vt:lpstr>
      <vt:lpstr>完整广义霍夫变换   </vt:lpstr>
      <vt:lpstr>目标检测</vt:lpstr>
      <vt:lpstr>倒角距离变换 (Chamfer Distance Transform)</vt:lpstr>
      <vt:lpstr>倒角距离变换 (Chamfer Distance Transform)</vt:lpstr>
      <vt:lpstr>倒角距离变换 (Chamfer Distance Transform)</vt:lpstr>
      <vt:lpstr>倒角距离变换 (Chamfer Distance Transform)</vt:lpstr>
      <vt:lpstr>倒角距离变换：如何做距离变换？</vt:lpstr>
      <vt:lpstr>倒角距离变换：如何做距离变换？</vt:lpstr>
      <vt:lpstr>倒角距离变换 (Chamfer Distance Transform)</vt:lpstr>
      <vt:lpstr>图像识别</vt:lpstr>
      <vt:lpstr>图像识别</vt:lpstr>
      <vt:lpstr>图像数据库索引：正向索引</vt:lpstr>
      <vt:lpstr>图像数据库索引：倒排索引</vt:lpstr>
      <vt:lpstr>图像数据库索引：倒排索引</vt:lpstr>
      <vt:lpstr>图像数据库索引：倒排索引-示例</vt:lpstr>
      <vt:lpstr>图像数据库索引：倒排索引</vt:lpstr>
      <vt:lpstr>图像识别</vt:lpstr>
      <vt:lpstr>空间验证</vt:lpstr>
      <vt:lpstr>视觉几何上下文表达</vt:lpstr>
      <vt:lpstr>几何校验(1): RANSAC</vt:lpstr>
      <vt:lpstr>几何校验(1): RANSAC</vt:lpstr>
      <vt:lpstr>几何校验(2): 空间编码(Spatial Coding)</vt:lpstr>
      <vt:lpstr>PowerPoint 演示文稿</vt:lpstr>
      <vt:lpstr>空间编码矩阵生成</vt:lpstr>
      <vt:lpstr>空间编码矩阵生成</vt:lpstr>
      <vt:lpstr>局部特征匹配的空间校验</vt:lpstr>
      <vt:lpstr>局部匹配的空间校验实例</vt:lpstr>
      <vt:lpstr>图像识别</vt:lpstr>
      <vt:lpstr>哈希算法</vt:lpstr>
      <vt:lpstr>汉明距离计算-示例</vt:lpstr>
      <vt:lpstr>汉明距离计算-示例</vt:lpstr>
      <vt:lpstr>哈希算法</vt:lpstr>
      <vt:lpstr>哈希算法</vt:lpstr>
      <vt:lpstr>哈希算法(1): 局部敏感哈希</vt:lpstr>
      <vt:lpstr>哈希算法(1): 局部敏感哈希</vt:lpstr>
      <vt:lpstr>哈希算法(1): 局部敏感哈希</vt:lpstr>
      <vt:lpstr>哈希算法(2): 迭代量化（ITQ）</vt:lpstr>
      <vt:lpstr>哈希算法(2): 迭代量化（ITQ）</vt:lpstr>
      <vt:lpstr>哈希算法(3): 球面哈希</vt:lpstr>
      <vt:lpstr>哈希算法(3): 球面哈希</vt:lpstr>
      <vt:lpstr>哈希算法(3): 球面哈希</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第四章：图像识别</dc:title>
  <dc:creator>Wengang Zhou</dc:creator>
  <cp:lastModifiedBy>Adam Zhou</cp:lastModifiedBy>
  <cp:revision>16</cp:revision>
  <dcterms:created xsi:type="dcterms:W3CDTF">2025-02-11T09:28:46Z</dcterms:created>
  <dcterms:modified xsi:type="dcterms:W3CDTF">2025-05-22T05:30:14Z</dcterms:modified>
</cp:coreProperties>
</file>