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7"/>
  </p:notesMasterIdLst>
  <p:sldIdLst>
    <p:sldId id="256" r:id="rId2"/>
    <p:sldId id="261" r:id="rId3"/>
    <p:sldId id="468" r:id="rId4"/>
    <p:sldId id="262" r:id="rId5"/>
    <p:sldId id="263" r:id="rId6"/>
    <p:sldId id="264" r:id="rId7"/>
    <p:sldId id="265" r:id="rId8"/>
    <p:sldId id="266" r:id="rId9"/>
    <p:sldId id="270" r:id="rId10"/>
    <p:sldId id="271" r:id="rId11"/>
    <p:sldId id="279" r:id="rId12"/>
    <p:sldId id="281" r:id="rId13"/>
    <p:sldId id="282" r:id="rId14"/>
    <p:sldId id="383" r:id="rId15"/>
    <p:sldId id="283" r:id="rId16"/>
    <p:sldId id="287" r:id="rId17"/>
    <p:sldId id="288" r:id="rId18"/>
    <p:sldId id="289" r:id="rId19"/>
    <p:sldId id="290" r:id="rId20"/>
    <p:sldId id="291" r:id="rId21"/>
    <p:sldId id="469" r:id="rId22"/>
    <p:sldId id="293" r:id="rId23"/>
    <p:sldId id="294" r:id="rId24"/>
    <p:sldId id="295" r:id="rId25"/>
    <p:sldId id="296" r:id="rId26"/>
    <p:sldId id="297" r:id="rId27"/>
    <p:sldId id="298" r:id="rId28"/>
    <p:sldId id="299" r:id="rId29"/>
    <p:sldId id="300" r:id="rId30"/>
    <p:sldId id="302" r:id="rId31"/>
    <p:sldId id="303" r:id="rId32"/>
    <p:sldId id="304" r:id="rId33"/>
    <p:sldId id="305" r:id="rId34"/>
    <p:sldId id="306" r:id="rId35"/>
    <p:sldId id="307" r:id="rId36"/>
    <p:sldId id="308" r:id="rId37"/>
    <p:sldId id="309" r:id="rId38"/>
    <p:sldId id="373" r:id="rId39"/>
    <p:sldId id="374" r:id="rId40"/>
    <p:sldId id="375" r:id="rId41"/>
    <p:sldId id="376" r:id="rId42"/>
    <p:sldId id="377" r:id="rId43"/>
    <p:sldId id="378" r:id="rId44"/>
    <p:sldId id="379" r:id="rId45"/>
    <p:sldId id="314" r:id="rId46"/>
    <p:sldId id="326" r:id="rId47"/>
    <p:sldId id="325" r:id="rId48"/>
    <p:sldId id="328" r:id="rId49"/>
    <p:sldId id="329" r:id="rId50"/>
    <p:sldId id="330" r:id="rId51"/>
    <p:sldId id="331" r:id="rId52"/>
    <p:sldId id="332" r:id="rId53"/>
    <p:sldId id="333" r:id="rId54"/>
    <p:sldId id="334" r:id="rId55"/>
    <p:sldId id="335" r:id="rId56"/>
    <p:sldId id="336" r:id="rId57"/>
    <p:sldId id="337" r:id="rId58"/>
    <p:sldId id="338" r:id="rId59"/>
    <p:sldId id="381" r:id="rId60"/>
    <p:sldId id="339" r:id="rId61"/>
    <p:sldId id="340" r:id="rId62"/>
    <p:sldId id="342" r:id="rId63"/>
    <p:sldId id="343" r:id="rId64"/>
    <p:sldId id="344" r:id="rId65"/>
    <p:sldId id="345" r:id="rId66"/>
    <p:sldId id="347" r:id="rId67"/>
    <p:sldId id="348" r:id="rId68"/>
    <p:sldId id="349" r:id="rId69"/>
    <p:sldId id="350" r:id="rId70"/>
    <p:sldId id="351" r:id="rId71"/>
    <p:sldId id="352" r:id="rId72"/>
    <p:sldId id="353" r:id="rId73"/>
    <p:sldId id="354" r:id="rId74"/>
    <p:sldId id="355" r:id="rId75"/>
    <p:sldId id="358" r:id="rId76"/>
    <p:sldId id="389" r:id="rId77"/>
    <p:sldId id="359" r:id="rId78"/>
    <p:sldId id="361" r:id="rId79"/>
    <p:sldId id="362" r:id="rId80"/>
    <p:sldId id="390" r:id="rId81"/>
    <p:sldId id="382" r:id="rId82"/>
    <p:sldId id="366" r:id="rId83"/>
    <p:sldId id="367" r:id="rId84"/>
    <p:sldId id="260" r:id="rId85"/>
    <p:sldId id="455" r:id="rId8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99" d="100"/>
          <a:sy n="99" d="100"/>
        </p:scale>
        <p:origin x="970"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image" Target="../media/image17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5" Type="http://schemas.openxmlformats.org/officeDocument/2006/relationships/image" Target="../media/image30.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5" Type="http://schemas.openxmlformats.org/officeDocument/2006/relationships/image" Target="../media/image62.wmf"/><Relationship Id="rId4"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A463E-5213-4091-86EC-BB08A97AC740}" type="datetimeFigureOut">
              <a:rPr lang="zh-CN" altLang="en-US" smtClean="0"/>
              <a:t>2025/4/23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AB0FD-DEF5-40FC-8A0B-5BED78A61F03}" type="slidenum">
              <a:rPr lang="zh-CN" altLang="en-US" smtClean="0"/>
              <a:t>‹#›</a:t>
            </a:fld>
            <a:endParaRPr lang="zh-CN" altLang="en-US"/>
          </a:p>
        </p:txBody>
      </p:sp>
    </p:spTree>
    <p:extLst>
      <p:ext uri="{BB962C8B-B14F-4D97-AF65-F5344CB8AC3E}">
        <p14:creationId xmlns:p14="http://schemas.microsoft.com/office/powerpoint/2010/main" val="3742691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dirty="0"/>
          </a:p>
        </p:txBody>
      </p:sp>
      <p:sp>
        <p:nvSpPr>
          <p:cNvPr id="4" name="灯片编号占位符 3"/>
          <p:cNvSpPr>
            <a:spLocks noGrp="1"/>
          </p:cNvSpPr>
          <p:nvPr>
            <p:ph type="sldNum" sz="quarter" idx="5"/>
          </p:nvPr>
        </p:nvSpPr>
        <p:spPr/>
        <p:txBody>
          <a:bodyPr/>
          <a:lstStyle/>
          <a:p>
            <a:fld id="{AB7713CF-FC12-430E-99FA-1FA7BB073E1B}" type="slidenum">
              <a:rPr lang="zh-CN" altLang="en-US" smtClean="0"/>
              <a:t>36</a:t>
            </a:fld>
            <a:endParaRPr lang="zh-CN" altLang="en-US"/>
          </a:p>
        </p:txBody>
      </p:sp>
    </p:spTree>
    <p:extLst>
      <p:ext uri="{BB962C8B-B14F-4D97-AF65-F5344CB8AC3E}">
        <p14:creationId xmlns:p14="http://schemas.microsoft.com/office/powerpoint/2010/main" val="348970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7713CF-FC12-430E-99FA-1FA7BB073E1B}" type="slidenum">
              <a:rPr lang="zh-CN" altLang="en-US" smtClean="0"/>
              <a:t>46</a:t>
            </a:fld>
            <a:endParaRPr lang="zh-CN" altLang="en-US"/>
          </a:p>
        </p:txBody>
      </p:sp>
    </p:spTree>
    <p:extLst>
      <p:ext uri="{BB962C8B-B14F-4D97-AF65-F5344CB8AC3E}">
        <p14:creationId xmlns:p14="http://schemas.microsoft.com/office/powerpoint/2010/main" val="416540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曲线的曲率（</a:t>
            </a:r>
            <a:r>
              <a:rPr lang="en-US" altLang="zh-CN" sz="1200" b="0" i="0" kern="1200" dirty="0">
                <a:solidFill>
                  <a:schemeClr val="tx1"/>
                </a:solidFill>
                <a:effectLst/>
                <a:latin typeface="+mn-lt"/>
                <a:ea typeface="+mn-ea"/>
                <a:cs typeface="+mn-cs"/>
              </a:rPr>
              <a:t>curvature</a:t>
            </a:r>
            <a:r>
              <a:rPr lang="zh-CN" altLang="en-US" sz="1200" b="0" i="0" kern="1200" dirty="0">
                <a:solidFill>
                  <a:schemeClr val="tx1"/>
                </a:solidFill>
                <a:effectLst/>
                <a:latin typeface="+mn-lt"/>
                <a:ea typeface="+mn-ea"/>
                <a:cs typeface="+mn-cs"/>
              </a:rPr>
              <a:t>）就是针对曲线上某个点的切线方向角对弧长的转动率，通过微分来定义，表明曲线偏离直线的程度。数学上表明曲线在某一点的弯曲程度的数值。 </a:t>
            </a:r>
            <a:endParaRPr lang="zh-CN" altLang="en-US" dirty="0"/>
          </a:p>
        </p:txBody>
      </p:sp>
      <p:sp>
        <p:nvSpPr>
          <p:cNvPr id="4" name="灯片编号占位符 3"/>
          <p:cNvSpPr>
            <a:spLocks noGrp="1"/>
          </p:cNvSpPr>
          <p:nvPr>
            <p:ph type="sldNum" sz="quarter" idx="10"/>
          </p:nvPr>
        </p:nvSpPr>
        <p:spPr/>
        <p:txBody>
          <a:bodyPr/>
          <a:lstStyle/>
          <a:p>
            <a:fld id="{AB7713CF-FC12-430E-99FA-1FA7BB073E1B}" type="slidenum">
              <a:rPr lang="zh-CN" altLang="en-US" smtClean="0"/>
              <a:t>55</a:t>
            </a:fld>
            <a:endParaRPr lang="zh-CN" altLang="en-US"/>
          </a:p>
        </p:txBody>
      </p:sp>
    </p:spTree>
    <p:extLst>
      <p:ext uri="{BB962C8B-B14F-4D97-AF65-F5344CB8AC3E}">
        <p14:creationId xmlns:p14="http://schemas.microsoft.com/office/powerpoint/2010/main" val="235528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每个像素标一个</a:t>
            </a:r>
            <a:r>
              <a:rPr lang="en-US" altLang="zh-CN" dirty="0"/>
              <a:t>label Ai</a:t>
            </a:r>
            <a:r>
              <a:rPr lang="zh-CN" altLang="en-US" dirty="0"/>
              <a:t>，通过</a:t>
            </a:r>
            <a:r>
              <a:rPr lang="en-US" altLang="zh-CN" dirty="0"/>
              <a:t>label</a:t>
            </a:r>
            <a:r>
              <a:rPr lang="zh-CN" altLang="en-US" dirty="0"/>
              <a:t>即可知道哪些边参与</a:t>
            </a:r>
            <a:r>
              <a:rPr lang="en-US" altLang="zh-CN" dirty="0"/>
              <a:t>data</a:t>
            </a:r>
            <a:r>
              <a:rPr lang="zh-CN" altLang="en-US" dirty="0"/>
              <a:t>项计算，哪些边参与</a:t>
            </a:r>
            <a:r>
              <a:rPr lang="en-US" altLang="zh-CN" dirty="0"/>
              <a:t>smooth</a:t>
            </a:r>
            <a:r>
              <a:rPr lang="zh-CN" altLang="en-US"/>
              <a:t>项计算</a:t>
            </a:r>
            <a:endParaRPr lang="zh-CN" altLang="en-US" dirty="0"/>
          </a:p>
        </p:txBody>
      </p:sp>
      <p:sp>
        <p:nvSpPr>
          <p:cNvPr id="4" name="灯片编号占位符 3"/>
          <p:cNvSpPr>
            <a:spLocks noGrp="1"/>
          </p:cNvSpPr>
          <p:nvPr>
            <p:ph type="sldNum" sz="quarter" idx="5"/>
          </p:nvPr>
        </p:nvSpPr>
        <p:spPr/>
        <p:txBody>
          <a:bodyPr/>
          <a:lstStyle/>
          <a:p>
            <a:fld id="{AB7713CF-FC12-430E-99FA-1FA7BB073E1B}" type="slidenum">
              <a:rPr lang="zh-CN" altLang="en-US" smtClean="0"/>
              <a:t>78</a:t>
            </a:fld>
            <a:endParaRPr lang="zh-CN" altLang="en-US"/>
          </a:p>
        </p:txBody>
      </p:sp>
    </p:spTree>
    <p:extLst>
      <p:ext uri="{BB962C8B-B14F-4D97-AF65-F5344CB8AC3E}">
        <p14:creationId xmlns:p14="http://schemas.microsoft.com/office/powerpoint/2010/main" val="319164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最大流最小割定理是网络流理论的重要定理 </a:t>
            </a:r>
            <a:endParaRPr lang="zh-CN" altLang="en-US" dirty="0"/>
          </a:p>
        </p:txBody>
      </p:sp>
      <p:sp>
        <p:nvSpPr>
          <p:cNvPr id="4" name="灯片编号占位符 3"/>
          <p:cNvSpPr>
            <a:spLocks noGrp="1"/>
          </p:cNvSpPr>
          <p:nvPr>
            <p:ph type="sldNum" sz="quarter" idx="5"/>
          </p:nvPr>
        </p:nvSpPr>
        <p:spPr/>
        <p:txBody>
          <a:bodyPr/>
          <a:lstStyle/>
          <a:p>
            <a:fld id="{AB7713CF-FC12-430E-99FA-1FA7BB073E1B}" type="slidenum">
              <a:rPr lang="zh-CN" altLang="en-US" smtClean="0"/>
              <a:t>81</a:t>
            </a:fld>
            <a:endParaRPr lang="zh-CN" altLang="en-US"/>
          </a:p>
        </p:txBody>
      </p:sp>
    </p:spTree>
    <p:extLst>
      <p:ext uri="{BB962C8B-B14F-4D97-AF65-F5344CB8AC3E}">
        <p14:creationId xmlns:p14="http://schemas.microsoft.com/office/powerpoint/2010/main" val="661482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905396"/>
            <a:ext cx="7779124" cy="10318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tx2"/>
          </a:solidFill>
          <a:ln w="9525">
            <a:solidFill>
              <a:srgbClr val="0070C0"/>
            </a:solidFill>
            <a:round/>
            <a:headEnd/>
            <a:tailEnd/>
          </a:ln>
        </p:spPr>
        <p:txBody>
          <a:bodyPr/>
          <a:lstStyle/>
          <a:p>
            <a:pPr>
              <a:buClr>
                <a:srgbClr val="C0504D"/>
              </a:buClr>
            </a:pPr>
            <a:endParaRPr lang="zh-CN" altLang="en-US" sz="1800">
              <a:solidFill>
                <a:prstClr val="black"/>
              </a:solidFill>
            </a:endParaRPr>
          </a:p>
        </p:txBody>
      </p:sp>
      <p:sp>
        <p:nvSpPr>
          <p:cNvPr id="701442" name="Rectangle 2"/>
          <p:cNvSpPr>
            <a:spLocks noGrp="1" noChangeArrowheads="1"/>
          </p:cNvSpPr>
          <p:nvPr>
            <p:ph type="ctrTitle"/>
          </p:nvPr>
        </p:nvSpPr>
        <p:spPr>
          <a:xfrm>
            <a:off x="685800" y="1994337"/>
            <a:ext cx="7772400" cy="778973"/>
          </a:xfrm>
        </p:spPr>
        <p:txBody>
          <a:bodyPr/>
          <a:lstStyle>
            <a:lvl1pPr algn="l">
              <a:defRPr sz="4400"/>
            </a:lvl1pPr>
          </a:lstStyle>
          <a:p>
            <a:pPr lvl="0"/>
            <a:r>
              <a:rPr lang="zh-CN" altLang="en-US" noProof="0"/>
              <a:t>单击此处编辑母版标题样式</a:t>
            </a:r>
            <a:endParaRPr lang="zh-CN" altLang="en-US" noProof="0" dirty="0"/>
          </a:p>
        </p:txBody>
      </p:sp>
      <p:sp>
        <p:nvSpPr>
          <p:cNvPr id="701443" name="Rectangle 3"/>
          <p:cNvSpPr>
            <a:spLocks noGrp="1" noChangeArrowheads="1"/>
          </p:cNvSpPr>
          <p:nvPr>
            <p:ph type="subTitle" idx="1"/>
          </p:nvPr>
        </p:nvSpPr>
        <p:spPr>
          <a:xfrm>
            <a:off x="1116724" y="3140670"/>
            <a:ext cx="7010400" cy="1600200"/>
          </a:xfrm>
        </p:spPr>
        <p:txBody>
          <a:bodyPr/>
          <a:lstStyle>
            <a:lvl1pPr marL="0" indent="0" algn="ctr">
              <a:buFont typeface="Wingdings" charset="0"/>
              <a:buNone/>
              <a:defRPr sz="2800"/>
            </a:lvl1pPr>
          </a:lstStyle>
          <a:p>
            <a:pPr lvl="0"/>
            <a:r>
              <a:rPr lang="zh-CN" altLang="en-US" noProof="0"/>
              <a:t>单击此处编辑母版副标题样式</a:t>
            </a:r>
            <a:endParaRPr lang="zh-CN" altLang="en-US" noProof="0" dirty="0"/>
          </a:p>
        </p:txBody>
      </p:sp>
      <p:sp>
        <p:nvSpPr>
          <p:cNvPr id="7" name="文本框 6">
            <a:extLst>
              <a:ext uri="{FF2B5EF4-FFF2-40B4-BE49-F238E27FC236}">
                <a16:creationId xmlns:a16="http://schemas.microsoft.com/office/drawing/2014/main" id="{5664C84F-3AFC-4CB9-A1B7-23C6741EF61E}"/>
              </a:ext>
            </a:extLst>
          </p:cNvPr>
          <p:cNvSpPr txBox="1"/>
          <p:nvPr/>
        </p:nvSpPr>
        <p:spPr>
          <a:xfrm>
            <a:off x="70079" y="103137"/>
            <a:ext cx="7194598" cy="461665"/>
          </a:xfrm>
          <a:prstGeom prst="rect">
            <a:avLst/>
          </a:prstGeom>
          <a:noFill/>
        </p:spPr>
        <p:txBody>
          <a:bodyPr wrap="none" rtlCol="0">
            <a:spAutoFit/>
          </a:bodyPr>
          <a:lstStyle/>
          <a:p>
            <a:r>
              <a:rPr lang="zh-CN" altLang="en-US" sz="2400" dirty="0">
                <a:solidFill>
                  <a:schemeClr val="bg1">
                    <a:lumMod val="50000"/>
                  </a:schemeClr>
                </a:solidFill>
              </a:rPr>
              <a:t>中国科学技术大学六系研究生课程</a:t>
            </a:r>
            <a:r>
              <a:rPr lang="en-US" altLang="zh-CN" sz="2400" dirty="0">
                <a:solidFill>
                  <a:schemeClr val="bg1">
                    <a:lumMod val="50000"/>
                  </a:schemeClr>
                </a:solidFill>
              </a:rPr>
              <a:t>《</a:t>
            </a:r>
            <a:r>
              <a:rPr lang="zh-CN" altLang="en-US" sz="2400" dirty="0">
                <a:solidFill>
                  <a:schemeClr val="bg1">
                    <a:lumMod val="50000"/>
                  </a:schemeClr>
                </a:solidFill>
              </a:rPr>
              <a:t>数字图像分析</a:t>
            </a:r>
            <a:r>
              <a:rPr lang="en-US" altLang="zh-CN" sz="2400" dirty="0">
                <a:solidFill>
                  <a:schemeClr val="bg1">
                    <a:lumMod val="50000"/>
                  </a:schemeClr>
                </a:solidFill>
              </a:rPr>
              <a:t>》</a:t>
            </a:r>
            <a:endParaRPr lang="zh-CN" altLang="en-US" sz="2400" dirty="0">
              <a:solidFill>
                <a:schemeClr val="bg1">
                  <a:lumMod val="50000"/>
                </a:schemeClr>
              </a:solidFill>
            </a:endParaRPr>
          </a:p>
        </p:txBody>
      </p:sp>
    </p:spTree>
    <p:extLst>
      <p:ext uri="{BB962C8B-B14F-4D97-AF65-F5344CB8AC3E}">
        <p14:creationId xmlns:p14="http://schemas.microsoft.com/office/powerpoint/2010/main" val="15686566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_空白">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ctrTitle"/>
          </p:nvPr>
        </p:nvSpPr>
        <p:spPr>
          <a:xfrm>
            <a:off x="685800" y="2153307"/>
            <a:ext cx="7772400" cy="1371600"/>
          </a:xfrm>
        </p:spPr>
        <p:txBody>
          <a:bodyPr/>
          <a:lstStyle>
            <a:lvl1pPr algn="ctr">
              <a:defRPr sz="4000"/>
            </a:lvl1pPr>
          </a:lstStyle>
          <a:p>
            <a:pPr lvl="0"/>
            <a:r>
              <a:rPr lang="zh-CN" altLang="en-US" noProof="0"/>
              <a:t>单击此处编辑母版标题样式</a:t>
            </a:r>
            <a:endParaRPr lang="zh-CN" altLang="en-US" noProof="0" dirty="0"/>
          </a:p>
        </p:txBody>
      </p:sp>
      <p:sp>
        <p:nvSpPr>
          <p:cNvPr id="701443" name="Rectangle 3"/>
          <p:cNvSpPr>
            <a:spLocks noGrp="1" noChangeArrowheads="1"/>
          </p:cNvSpPr>
          <p:nvPr>
            <p:ph type="subTitle" idx="1"/>
          </p:nvPr>
        </p:nvSpPr>
        <p:spPr>
          <a:xfrm>
            <a:off x="1066800" y="4134506"/>
            <a:ext cx="7010400" cy="894693"/>
          </a:xfrm>
        </p:spPr>
        <p:txBody>
          <a:bodyPr/>
          <a:lstStyle>
            <a:lvl1pPr marL="0" indent="0" algn="ctr">
              <a:buFont typeface="Wingdings" charset="0"/>
              <a:buNone/>
              <a:defRPr sz="2200"/>
            </a:lvl1pPr>
          </a:lstStyle>
          <a:p>
            <a:pPr lvl="0"/>
            <a:r>
              <a:rPr lang="zh-CN" altLang="en-US" noProof="0"/>
              <a:t>单击此处编辑母版副标题样式</a:t>
            </a:r>
            <a:endParaRPr lang="zh-CN" altLang="en-US" noProof="0" dirty="0"/>
          </a:p>
        </p:txBody>
      </p:sp>
    </p:spTree>
    <p:extLst>
      <p:ext uri="{BB962C8B-B14F-4D97-AF65-F5344CB8AC3E}">
        <p14:creationId xmlns:p14="http://schemas.microsoft.com/office/powerpoint/2010/main" val="6665208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标题幻灯片_空白">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ctrTitle"/>
          </p:nvPr>
        </p:nvSpPr>
        <p:spPr>
          <a:xfrm>
            <a:off x="685800" y="2165131"/>
            <a:ext cx="7772400" cy="1371600"/>
          </a:xfrm>
        </p:spPr>
        <p:txBody>
          <a:bodyPr/>
          <a:lstStyle>
            <a:lvl1pPr algn="ctr">
              <a:defRPr sz="4000"/>
            </a:lvl1pPr>
          </a:lstStyle>
          <a:p>
            <a:pPr lvl="0"/>
            <a:r>
              <a:rPr lang="zh-CN" altLang="en-US" noProof="0"/>
              <a:t>单击此处编辑母版标题样式</a:t>
            </a:r>
            <a:endParaRPr lang="zh-CN" altLang="en-US" noProof="0" dirty="0"/>
          </a:p>
        </p:txBody>
      </p:sp>
      <p:sp>
        <p:nvSpPr>
          <p:cNvPr id="701443" name="Rectangle 3"/>
          <p:cNvSpPr>
            <a:spLocks noGrp="1" noChangeArrowheads="1"/>
          </p:cNvSpPr>
          <p:nvPr>
            <p:ph type="subTitle" idx="1"/>
          </p:nvPr>
        </p:nvSpPr>
        <p:spPr>
          <a:xfrm>
            <a:off x="1066800" y="3878316"/>
            <a:ext cx="7010400" cy="1150883"/>
          </a:xfrm>
        </p:spPr>
        <p:txBody>
          <a:bodyPr/>
          <a:lstStyle>
            <a:lvl1pPr marL="0" indent="0" algn="ctr">
              <a:buFont typeface="Wingdings" charset="0"/>
              <a:buNone/>
              <a:defRPr sz="2200"/>
            </a:lvl1pPr>
          </a:lstStyle>
          <a:p>
            <a:pPr lvl="0"/>
            <a:r>
              <a:rPr lang="zh-CN" altLang="en-US" noProof="0"/>
              <a:t>单击此处编辑母版副标题样式</a:t>
            </a:r>
            <a:endParaRPr lang="zh-CN" altLang="en-US" noProof="0" dirty="0"/>
          </a:p>
        </p:txBody>
      </p:sp>
    </p:spTree>
    <p:extLst>
      <p:ext uri="{BB962C8B-B14F-4D97-AF65-F5344CB8AC3E}">
        <p14:creationId xmlns:p14="http://schemas.microsoft.com/office/powerpoint/2010/main" val="25432186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CN" altLang="en-US"/>
              <a:t>单击此处编辑母版标题样式</a:t>
            </a:r>
          </a:p>
        </p:txBody>
      </p:sp>
      <p:sp>
        <p:nvSpPr>
          <p:cNvPr id="3" name="内容占位符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Rectangle 6"/>
          <p:cNvSpPr>
            <a:spLocks noGrp="1" noChangeArrowheads="1"/>
          </p:cNvSpPr>
          <p:nvPr>
            <p:ph type="dt" sz="half" idx="10"/>
          </p:nvPr>
        </p:nvSpPr>
        <p:spPr/>
        <p:txBody>
          <a:bodyPr/>
          <a:lstStyle>
            <a:lvl1pPr>
              <a:defRPr/>
            </a:lvl1pPr>
          </a:lstStyle>
          <a:p>
            <a:fld id="{8A699AAD-5249-4E7B-9A1D-136757D2BCD0}" type="datetime1">
              <a:rPr lang="zh-CN" altLang="en-US" smtClean="0"/>
              <a:t>2025/4/23</a:t>
            </a:fld>
            <a:endParaRPr lang="zh-CN" altLang="en-US"/>
          </a:p>
        </p:txBody>
      </p:sp>
      <p:sp>
        <p:nvSpPr>
          <p:cNvPr id="6" name="Rectangle 6"/>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16218091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Rectangle 6"/>
          <p:cNvSpPr>
            <a:spLocks noGrp="1" noChangeArrowheads="1"/>
          </p:cNvSpPr>
          <p:nvPr>
            <p:ph type="dt" sz="half" idx="10"/>
          </p:nvPr>
        </p:nvSpPr>
        <p:spPr/>
        <p:txBody>
          <a:bodyPr/>
          <a:lstStyle>
            <a:lvl1pPr>
              <a:defRPr/>
            </a:lvl1pPr>
          </a:lstStyle>
          <a:p>
            <a:fld id="{71D65D4A-6E24-46E9-A536-360551B89ADA}" type="datetime1">
              <a:rPr lang="zh-CN" altLang="en-US" smtClean="0"/>
              <a:t>2025/4/23</a:t>
            </a:fld>
            <a:endParaRPr lang="zh-CN" altLang="en-US"/>
          </a:p>
        </p:txBody>
      </p:sp>
      <p:sp>
        <p:nvSpPr>
          <p:cNvPr id="7" name="Rectangle 6">
            <a:extLst>
              <a:ext uri="{FF2B5EF4-FFF2-40B4-BE49-F238E27FC236}">
                <a16:creationId xmlns:a16="http://schemas.microsoft.com/office/drawing/2014/main" id="{75F94089-D945-4E3F-8F03-BF1F6F60829C}"/>
              </a:ext>
            </a:extLst>
          </p:cNvPr>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63951076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p:txBody>
          <a:bodyPr/>
          <a:lstStyle>
            <a:lvl1pPr>
              <a:defRPr/>
            </a:lvl1pPr>
          </a:lstStyle>
          <a:p>
            <a:fld id="{C832860A-9ADF-45B3-99EC-AF8BD45C58B6}" type="datetime1">
              <a:rPr lang="zh-CN" altLang="en-US" smtClean="0"/>
              <a:t>2025/4/23</a:t>
            </a:fld>
            <a:endParaRPr lang="zh-CN" altLang="en-US"/>
          </a:p>
        </p:txBody>
      </p:sp>
      <p:sp>
        <p:nvSpPr>
          <p:cNvPr id="6" name="Rectangle 6">
            <a:extLst>
              <a:ext uri="{FF2B5EF4-FFF2-40B4-BE49-F238E27FC236}">
                <a16:creationId xmlns:a16="http://schemas.microsoft.com/office/drawing/2014/main" id="{2EBC6B9A-0744-45B2-90AF-C009DC4DE29E}"/>
              </a:ext>
            </a:extLst>
          </p:cNvPr>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25560470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fld id="{F9B13DCD-5ADE-49B9-8C47-2E8CBC0E1374}" type="datetime1">
              <a:rPr lang="zh-CN" altLang="en-US" smtClean="0"/>
              <a:t>2025/4/23</a:t>
            </a:fld>
            <a:endParaRPr lang="zh-CN" altLang="en-US"/>
          </a:p>
        </p:txBody>
      </p:sp>
      <p:sp>
        <p:nvSpPr>
          <p:cNvPr id="5" name="Rectangle 6">
            <a:extLst>
              <a:ext uri="{FF2B5EF4-FFF2-40B4-BE49-F238E27FC236}">
                <a16:creationId xmlns:a16="http://schemas.microsoft.com/office/drawing/2014/main" id="{87460BD2-3576-417B-A869-3C2BFEDBAB6A}"/>
              </a:ext>
            </a:extLst>
          </p:cNvPr>
          <p:cNvSpPr>
            <a:spLocks noGrp="1" noChangeArrowheads="1"/>
          </p:cNvSpPr>
          <p:nvPr>
            <p:ph type="sldNum" sz="quarter" idx="12"/>
          </p:nvPr>
        </p:nvSpPr>
        <p:spPr bwMode="auto">
          <a:xfrm>
            <a:off x="8371489" y="6549312"/>
            <a:ext cx="626680" cy="2705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sz="1200">
                <a:latin typeface="Verdana" charset="0"/>
                <a:ea typeface="宋体" charset="0"/>
                <a:cs typeface="宋体" charset="0"/>
              </a:defRPr>
            </a:lvl1pPr>
          </a:lstStyle>
          <a:p>
            <a:fld id="{49A43EB3-6765-450E-B01A-6DEBCE0BE374}" type="slidenum">
              <a:rPr lang="zh-CN" altLang="en-US" smtClean="0"/>
              <a:t>‹#›</a:t>
            </a:fld>
            <a:endParaRPr lang="zh-CN" altLang="en-US" dirty="0"/>
          </a:p>
        </p:txBody>
      </p:sp>
    </p:spTree>
    <p:extLst>
      <p:ext uri="{BB962C8B-B14F-4D97-AF65-F5344CB8AC3E}">
        <p14:creationId xmlns:p14="http://schemas.microsoft.com/office/powerpoint/2010/main" val="1285851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bwMode="auto">
          <a:xfrm>
            <a:off x="390191" y="118383"/>
            <a:ext cx="8185484" cy="76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dirty="0"/>
              <a:t>数字图象分析</a:t>
            </a:r>
          </a:p>
        </p:txBody>
      </p:sp>
      <p:sp>
        <p:nvSpPr>
          <p:cNvPr id="700422" name="Rectangle 6"/>
          <p:cNvSpPr>
            <a:spLocks noGrp="1" noChangeArrowheads="1"/>
          </p:cNvSpPr>
          <p:nvPr>
            <p:ph type="dt" sz="half" idx="2"/>
          </p:nvPr>
        </p:nvSpPr>
        <p:spPr bwMode="auto">
          <a:xfrm>
            <a:off x="311369" y="6549312"/>
            <a:ext cx="1981200" cy="27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ClrTx/>
              <a:buFontTx/>
              <a:buNone/>
              <a:defRPr sz="1200">
                <a:latin typeface="Verdana" charset="0"/>
                <a:ea typeface="宋体" charset="0"/>
                <a:cs typeface="宋体" charset="0"/>
              </a:defRPr>
            </a:lvl1pPr>
          </a:lstStyle>
          <a:p>
            <a:fld id="{59DDFB5E-5B89-4EBC-B1C8-D38BA6D6DD42}" type="datetime1">
              <a:rPr lang="zh-CN" altLang="en-US" smtClean="0"/>
              <a:t>2025/4/23</a:t>
            </a:fld>
            <a:endParaRPr lang="zh-CN" altLang="en-US"/>
          </a:p>
        </p:txBody>
      </p:sp>
      <p:pic>
        <p:nvPicPr>
          <p:cNvPr id="4" name="图片 3"/>
          <p:cNvPicPr>
            <a:picLocks noChangeAspect="1"/>
          </p:cNvPicPr>
          <p:nvPr/>
        </p:nvPicPr>
        <p:blipFill rotWithShape="1">
          <a:blip r:embed="rId9" cstate="print">
            <a:extLst>
              <a:ext uri="{28A0092B-C50C-407E-A947-70E740481C1C}">
                <a14:useLocalDpi xmlns:a14="http://schemas.microsoft.com/office/drawing/2010/main" val="0"/>
              </a:ext>
            </a:extLst>
          </a:blip>
          <a:srcRect l="17162" t="3708" r="20626" b="6469"/>
          <a:stretch/>
        </p:blipFill>
        <p:spPr>
          <a:xfrm>
            <a:off x="8124206" y="8624"/>
            <a:ext cx="972000" cy="936778"/>
          </a:xfrm>
          <a:prstGeom prst="rect">
            <a:avLst/>
          </a:prstGeom>
        </p:spPr>
      </p:pic>
      <p:sp>
        <p:nvSpPr>
          <p:cNvPr id="1028" name="AutoShape 4"/>
          <p:cNvSpPr>
            <a:spLocks noChangeArrowheads="1"/>
          </p:cNvSpPr>
          <p:nvPr/>
        </p:nvSpPr>
        <p:spPr bwMode="auto">
          <a:xfrm>
            <a:off x="390191" y="971842"/>
            <a:ext cx="8332080" cy="64744"/>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tx2"/>
          </a:solidFill>
          <a:ln w="9525">
            <a:solidFill>
              <a:srgbClr val="0070C0"/>
            </a:solidFill>
            <a:round/>
            <a:headEnd/>
            <a:tailEnd/>
          </a:ln>
        </p:spPr>
        <p:txBody>
          <a:bodyPr/>
          <a:lstStyle/>
          <a:p>
            <a:pPr>
              <a:buClr>
                <a:srgbClr val="C0504D"/>
              </a:buClr>
            </a:pPr>
            <a:endParaRPr lang="zh-CN" altLang="en-US" sz="1800">
              <a:solidFill>
                <a:prstClr val="black"/>
              </a:solidFill>
            </a:endParaRPr>
          </a:p>
        </p:txBody>
      </p:sp>
      <p:sp>
        <p:nvSpPr>
          <p:cNvPr id="700419" name="Rectangle 3"/>
          <p:cNvSpPr>
            <a:spLocks noGrp="1" noChangeArrowheads="1"/>
          </p:cNvSpPr>
          <p:nvPr>
            <p:ph type="body" idx="1"/>
          </p:nvPr>
        </p:nvSpPr>
        <p:spPr bwMode="auto">
          <a:xfrm>
            <a:off x="311369" y="1123292"/>
            <a:ext cx="8410902" cy="518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endParaRPr lang="en-US" altLang="zh-CN" dirty="0"/>
          </a:p>
          <a:p>
            <a:pPr lvl="1"/>
            <a:r>
              <a:rPr lang="zh-CN" altLang="en-US" dirty="0"/>
              <a:t>第二级</a:t>
            </a:r>
            <a:endParaRPr lang="en-US" altLang="zh-CN" dirty="0"/>
          </a:p>
          <a:p>
            <a:pPr lvl="2"/>
            <a:r>
              <a:rPr lang="zh-CN" altLang="en-US" dirty="0"/>
              <a:t>第三级</a:t>
            </a:r>
            <a:endParaRPr lang="en-US" altLang="zh-CN" dirty="0"/>
          </a:p>
          <a:p>
            <a:pPr lvl="3"/>
            <a:r>
              <a:rPr lang="zh-CN" altLang="en-US" dirty="0"/>
              <a:t>第四级</a:t>
            </a:r>
            <a:endParaRPr lang="en-US" altLang="zh-CN" dirty="0"/>
          </a:p>
          <a:p>
            <a:pPr lvl="4"/>
            <a:r>
              <a:rPr lang="zh-CN" altLang="en-US" dirty="0"/>
              <a:t>第五级</a:t>
            </a:r>
          </a:p>
        </p:txBody>
      </p:sp>
    </p:spTree>
    <p:extLst>
      <p:ext uri="{BB962C8B-B14F-4D97-AF65-F5344CB8AC3E}">
        <p14:creationId xmlns:p14="http://schemas.microsoft.com/office/powerpoint/2010/main" val="95996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p:hf hdr="0" ftr="0"/>
  <p:txStyles>
    <p:titleStyle>
      <a:lvl1pPr algn="l" rtl="0" eaLnBrk="1" fontAlgn="base" hangingPunct="1">
        <a:spcBef>
          <a:spcPct val="0"/>
        </a:spcBef>
        <a:spcAft>
          <a:spcPct val="0"/>
        </a:spcAft>
        <a:defRPr kumimoji="1" sz="3800">
          <a:solidFill>
            <a:schemeClr val="tx2"/>
          </a:solidFill>
          <a:latin typeface="+mj-lt"/>
          <a:ea typeface="+mj-ea"/>
          <a:cs typeface="+mj-cs"/>
        </a:defRPr>
      </a:lvl1pPr>
      <a:lvl2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2pPr>
      <a:lvl3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3pPr>
      <a:lvl4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4pPr>
      <a:lvl5pPr algn="l" rtl="0" eaLnBrk="1" fontAlgn="base" hangingPunct="1">
        <a:spcBef>
          <a:spcPct val="0"/>
        </a:spcBef>
        <a:spcAft>
          <a:spcPct val="0"/>
        </a:spcAft>
        <a:defRPr kumimoji="1" sz="3800">
          <a:solidFill>
            <a:schemeClr val="tx2"/>
          </a:solidFill>
          <a:latin typeface="Times New Roman" charset="0"/>
          <a:ea typeface="黑体" charset="0"/>
          <a:cs typeface="黑体" charset="0"/>
        </a:defRPr>
      </a:lvl5pPr>
      <a:lvl6pPr marL="457200" algn="l" rtl="0" eaLnBrk="1" fontAlgn="base" hangingPunct="1">
        <a:spcBef>
          <a:spcPct val="0"/>
        </a:spcBef>
        <a:spcAft>
          <a:spcPct val="0"/>
        </a:spcAft>
        <a:defRPr sz="3800">
          <a:solidFill>
            <a:schemeClr val="tx2"/>
          </a:solidFill>
          <a:latin typeface="Times New Roman" charset="0"/>
          <a:ea typeface="黑体" charset="0"/>
          <a:cs typeface="黑体" charset="0"/>
        </a:defRPr>
      </a:lvl6pPr>
      <a:lvl7pPr marL="914400" algn="l" rtl="0" eaLnBrk="1" fontAlgn="base" hangingPunct="1">
        <a:spcBef>
          <a:spcPct val="0"/>
        </a:spcBef>
        <a:spcAft>
          <a:spcPct val="0"/>
        </a:spcAft>
        <a:defRPr sz="3800">
          <a:solidFill>
            <a:schemeClr val="tx2"/>
          </a:solidFill>
          <a:latin typeface="Times New Roman" charset="0"/>
          <a:ea typeface="黑体" charset="0"/>
          <a:cs typeface="黑体" charset="0"/>
        </a:defRPr>
      </a:lvl7pPr>
      <a:lvl8pPr marL="1371600" algn="l" rtl="0" eaLnBrk="1" fontAlgn="base" hangingPunct="1">
        <a:spcBef>
          <a:spcPct val="0"/>
        </a:spcBef>
        <a:spcAft>
          <a:spcPct val="0"/>
        </a:spcAft>
        <a:defRPr sz="3800">
          <a:solidFill>
            <a:schemeClr val="tx2"/>
          </a:solidFill>
          <a:latin typeface="Times New Roman" charset="0"/>
          <a:ea typeface="黑体" charset="0"/>
          <a:cs typeface="黑体" charset="0"/>
        </a:defRPr>
      </a:lvl8pPr>
      <a:lvl9pPr marL="1828800" algn="l" rtl="0" eaLnBrk="1" fontAlgn="base" hangingPunct="1">
        <a:spcBef>
          <a:spcPct val="0"/>
        </a:spcBef>
        <a:spcAft>
          <a:spcPct val="0"/>
        </a:spcAft>
        <a:defRPr sz="3800">
          <a:solidFill>
            <a:schemeClr val="tx2"/>
          </a:solidFill>
          <a:latin typeface="Times New Roman" charset="0"/>
          <a:ea typeface="黑体" charset="0"/>
          <a:cs typeface="黑体" charset="0"/>
        </a:defRPr>
      </a:lvl9pPr>
    </p:titleStyle>
    <p:bodyStyle>
      <a:lvl1pPr marL="360000" indent="-360000" algn="l" rtl="0" eaLnBrk="1" fontAlgn="base" hangingPunct="1">
        <a:spcBef>
          <a:spcPct val="20000"/>
        </a:spcBef>
        <a:spcAft>
          <a:spcPct val="0"/>
        </a:spcAft>
        <a:buClr>
          <a:schemeClr val="tx2"/>
        </a:buClr>
        <a:buFont typeface="Wingdings" charset="0"/>
        <a:buChar char="o"/>
        <a:defRPr kumimoji="1" sz="2400">
          <a:solidFill>
            <a:schemeClr val="tx1"/>
          </a:solidFill>
          <a:latin typeface="+mn-lt"/>
          <a:ea typeface="+mn-ea"/>
          <a:cs typeface="+mn-cs"/>
        </a:defRPr>
      </a:lvl1pPr>
      <a:lvl2pPr marL="720000" indent="-324000" algn="l" rtl="0" eaLnBrk="1" fontAlgn="base" hangingPunct="1">
        <a:spcBef>
          <a:spcPct val="20000"/>
        </a:spcBef>
        <a:spcAft>
          <a:spcPct val="0"/>
        </a:spcAft>
        <a:buClr>
          <a:schemeClr val="tx2"/>
        </a:buClr>
        <a:buFont typeface="Wingdings" charset="0"/>
        <a:buChar char="n"/>
        <a:defRPr kumimoji="1" sz="2000">
          <a:solidFill>
            <a:schemeClr val="tx1"/>
          </a:solidFill>
          <a:latin typeface="+mn-lt"/>
          <a:ea typeface="+mn-ea"/>
          <a:cs typeface="+mn-cs"/>
        </a:defRPr>
      </a:lvl2pPr>
      <a:lvl3pPr marL="1080000" indent="-324000" algn="l" rtl="0" eaLnBrk="1" fontAlgn="base" hangingPunct="1">
        <a:spcBef>
          <a:spcPct val="20000"/>
        </a:spcBef>
        <a:spcAft>
          <a:spcPct val="0"/>
        </a:spcAft>
        <a:buClr>
          <a:schemeClr val="tx2"/>
        </a:buClr>
        <a:buFont typeface="Wingdings" panose="05000000000000000000" pitchFamily="2" charset="2"/>
        <a:buChar char="ü"/>
        <a:defRPr kumimoji="1" sz="1800">
          <a:solidFill>
            <a:schemeClr val="tx1"/>
          </a:solidFill>
          <a:latin typeface="+mn-lt"/>
          <a:ea typeface="+mn-ea"/>
          <a:cs typeface="+mn-cs"/>
        </a:defRPr>
      </a:lvl3pPr>
      <a:lvl4pPr marL="1440000" indent="-324000" algn="l" rtl="0" eaLnBrk="1" fontAlgn="base" hangingPunct="1">
        <a:spcBef>
          <a:spcPct val="20000"/>
        </a:spcBef>
        <a:spcAft>
          <a:spcPct val="0"/>
        </a:spcAft>
        <a:buClr>
          <a:schemeClr val="tx2"/>
        </a:buClr>
        <a:buFont typeface="Wingdings" panose="05000000000000000000" pitchFamily="2" charset="2"/>
        <a:buChar char="Ø"/>
        <a:defRPr kumimoji="1" sz="1800">
          <a:solidFill>
            <a:schemeClr val="tx1"/>
          </a:solidFill>
          <a:latin typeface="+mn-lt"/>
          <a:ea typeface="+mn-ea"/>
          <a:cs typeface="+mn-cs"/>
        </a:defRPr>
      </a:lvl4pPr>
      <a:lvl5pPr marL="1800000" indent="-324000" algn="l" rtl="0" eaLnBrk="1" fontAlgn="base" hangingPunct="1">
        <a:spcBef>
          <a:spcPct val="20000"/>
        </a:spcBef>
        <a:spcAft>
          <a:spcPct val="0"/>
        </a:spcAft>
        <a:buClr>
          <a:schemeClr val="tx2"/>
        </a:buClr>
        <a:buFont typeface="Wingdings" panose="05000000000000000000" pitchFamily="2" charset="2"/>
        <a:buChar char="l"/>
        <a:defRPr kumimoji="1" sz="1800">
          <a:solidFill>
            <a:schemeClr val="tx1"/>
          </a:solidFill>
          <a:latin typeface="+mn-lt"/>
          <a:ea typeface="+mn-ea"/>
          <a:cs typeface="+mn-cs"/>
        </a:defRPr>
      </a:lvl5pPr>
      <a:lvl6pPr marL="25511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6pPr>
      <a:lvl7pPr marL="30083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7pPr>
      <a:lvl8pPr marL="34655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8pPr>
      <a:lvl9pPr marL="3922713" indent="-398463" algn="l" rtl="0" eaLnBrk="1" fontAlgn="base" hangingPunct="1">
        <a:spcBef>
          <a:spcPct val="20000"/>
        </a:spcBef>
        <a:spcAft>
          <a:spcPct val="0"/>
        </a:spcAft>
        <a:buClr>
          <a:schemeClr val="accent2"/>
        </a:buClr>
        <a:buFont typeface="Wingdings" charset="0"/>
        <a:buChar char="§"/>
        <a:defRPr sz="16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30.w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7.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29.wmf"/><Relationship Id="rId4" Type="http://schemas.openxmlformats.org/officeDocument/2006/relationships/image" Target="../media/image26.wmf"/><Relationship Id="rId9"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40.wmf"/></Relationships>
</file>

<file path=ppt/slides/_rels/slide1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42.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70.png"/><Relationship Id="rId4" Type="http://schemas.openxmlformats.org/officeDocument/2006/relationships/image" Target="../media/image50.wmf"/></Relationships>
</file>

<file path=ppt/slides/_rels/slide27.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image" Target="../media/image61.wmf"/><Relationship Id="rId18" Type="http://schemas.openxmlformats.org/officeDocument/2006/relationships/oleObject" Target="../embeddings/oleObject26.bin"/><Relationship Id="rId3" Type="http://schemas.openxmlformats.org/officeDocument/2006/relationships/notesSlide" Target="../notesSlides/notesSlide1.xml"/><Relationship Id="rId7" Type="http://schemas.openxmlformats.org/officeDocument/2006/relationships/oleObject" Target="../embeddings/oleObject22.bin"/><Relationship Id="rId12" Type="http://schemas.openxmlformats.org/officeDocument/2006/relationships/oleObject" Target="../embeddings/oleObject25.bin"/><Relationship Id="rId17" Type="http://schemas.openxmlformats.org/officeDocument/2006/relationships/image" Target="../media/image62.wmf"/><Relationship Id="rId2" Type="http://schemas.openxmlformats.org/officeDocument/2006/relationships/slideLayout" Target="../slideLayouts/slideLayout4.xml"/><Relationship Id="rId16" Type="http://schemas.openxmlformats.org/officeDocument/2006/relationships/oleObject" Target="../embeddings/oleObject26.bin"/><Relationship Id="rId20" Type="http://schemas.openxmlformats.org/officeDocument/2006/relationships/image" Target="../media/image90.png"/><Relationship Id="rId1" Type="http://schemas.openxmlformats.org/officeDocument/2006/relationships/vmlDrawing" Target="../drawings/vmlDrawing9.vml"/><Relationship Id="rId6" Type="http://schemas.openxmlformats.org/officeDocument/2006/relationships/image" Target="../media/image58.wmf"/><Relationship Id="rId11" Type="http://schemas.openxmlformats.org/officeDocument/2006/relationships/image" Target="../media/image60.wmf"/><Relationship Id="rId5" Type="http://schemas.openxmlformats.org/officeDocument/2006/relationships/oleObject" Target="../embeddings/oleObject21.bin"/><Relationship Id="rId15" Type="http://schemas.openxmlformats.org/officeDocument/2006/relationships/image" Target="../media/image88.png"/><Relationship Id="rId10" Type="http://schemas.openxmlformats.org/officeDocument/2006/relationships/oleObject" Target="../embeddings/oleObject24.bin"/><Relationship Id="rId19" Type="http://schemas.openxmlformats.org/officeDocument/2006/relationships/image" Target="../media/image62.wmf"/><Relationship Id="rId4" Type="http://schemas.openxmlformats.org/officeDocument/2006/relationships/image" Target="../media/image85.png"/><Relationship Id="rId9" Type="http://schemas.openxmlformats.org/officeDocument/2006/relationships/oleObject" Target="../embeddings/oleObject23.bin"/><Relationship Id="rId14"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8.emf"/><Relationship Id="rId5" Type="http://schemas.openxmlformats.org/officeDocument/2006/relationships/image" Target="../media/image67.jpeg"/><Relationship Id="rId4" Type="http://schemas.openxmlformats.org/officeDocument/2006/relationships/image" Target="../media/image66.emf"/></Relationships>
</file>

<file path=ppt/slides/_rels/slide47.xml.rels><?xml version="1.0" encoding="UTF-8" standalone="yes"?>
<Relationships xmlns="http://schemas.openxmlformats.org/package/2006/relationships"><Relationship Id="rId3" Type="http://schemas.openxmlformats.org/officeDocument/2006/relationships/video" Target="../media/media1.avi"/><Relationship Id="rId2" Type="http://schemas.microsoft.com/office/2007/relationships/media" Target="../media/media1.avi"/><Relationship Id="rId1" Type="http://schemas.openxmlformats.org/officeDocument/2006/relationships/video" Target="file:///E:\Teaching\&#25968;&#23383;&#22270;&#20687;&#20998;&#26512;\&#25968;&#23383;&#22270;&#35937;&#20998;&#26512;-2024&#31179;\&#35838;&#20214;\SBF_vessel1.avi" TargetMode="Externa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310.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1.png"/><Relationship Id="rId7" Type="http://schemas.openxmlformats.org/officeDocument/2006/relationships/image" Target="../media/image87.png"/><Relationship Id="rId12" Type="http://schemas.openxmlformats.org/officeDocument/2006/relationships/image" Target="../media/image94.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93.png"/><Relationship Id="rId5" Type="http://schemas.openxmlformats.org/officeDocument/2006/relationships/image" Target="../media/image83.png"/><Relationship Id="rId10"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91.png"/></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image" Target="../media/image108.png"/><Relationship Id="rId3" Type="http://schemas.openxmlformats.org/officeDocument/2006/relationships/notesSlide" Target="../notesSlides/notesSlide3.xml"/><Relationship Id="rId7" Type="http://schemas.openxmlformats.org/officeDocument/2006/relationships/oleObject" Target="../embeddings/oleObject27.bin"/><Relationship Id="rId12" Type="http://schemas.openxmlformats.org/officeDocument/2006/relationships/image" Target="../media/image107.png"/><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103.png"/><Relationship Id="rId11" Type="http://schemas.openxmlformats.org/officeDocument/2006/relationships/image" Target="../media/image106.png"/><Relationship Id="rId5" Type="http://schemas.openxmlformats.org/officeDocument/2006/relationships/image" Target="../media/image102.png"/><Relationship Id="rId10" Type="http://schemas.openxmlformats.org/officeDocument/2006/relationships/image" Target="../media/image105.png"/><Relationship Id="rId4" Type="http://schemas.openxmlformats.org/officeDocument/2006/relationships/image" Target="../media/image96.png"/><Relationship Id="rId9" Type="http://schemas.openxmlformats.org/officeDocument/2006/relationships/image" Target="../media/image104.png"/></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E:\Teaching\&#25968;&#23383;&#22270;&#20687;&#20998;&#26512;\&#25968;&#23383;&#22270;&#35937;&#20998;&#26512;-2024&#31179;\&#35838;&#20214;\polygon_MCM.avi" TargetMode="External"/><Relationship Id="rId1" Type="http://schemas.openxmlformats.org/officeDocument/2006/relationships/video" Target="file:///E:\Teaching\&#25968;&#23383;&#22270;&#20687;&#20998;&#26512;\&#25968;&#23383;&#22270;&#35937;&#20998;&#26512;-2024&#31179;\&#35838;&#20214;\polygon_CSM.avi" TargetMode="Externa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xml"/><Relationship Id="rId5" Type="http://schemas.openxmlformats.org/officeDocument/2006/relationships/image" Target="../media/image189.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90.png"/><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image" Target="../media/image133.jpeg"/><Relationship Id="rId7"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131.wmf"/><Relationship Id="rId5" Type="http://schemas.openxmlformats.org/officeDocument/2006/relationships/oleObject" Target="../embeddings/oleObject28.bin"/><Relationship Id="rId10" Type="http://schemas.openxmlformats.org/officeDocument/2006/relationships/image" Target="../media/image1980.png"/><Relationship Id="rId4" Type="http://schemas.openxmlformats.org/officeDocument/2006/relationships/image" Target="../media/image134.jpeg"/><Relationship Id="rId9" Type="http://schemas.openxmlformats.org/officeDocument/2006/relationships/image" Target="../media/image135.png"/></Relationships>
</file>

<file path=ppt/slides/_rels/slide6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95.png"/><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3.png"/><Relationship Id="rId7" Type="http://schemas.openxmlformats.org/officeDocument/2006/relationships/image" Target="../media/image148.png"/><Relationship Id="rId2" Type="http://schemas.openxmlformats.org/officeDocument/2006/relationships/image" Target="../media/image142.png"/><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50.png"/></Relationships>
</file>

<file path=ppt/slides/_rels/slide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4.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60.png"/></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oleObject" Target="../embeddings/oleObject4.bin"/><Relationship Id="rId18" Type="http://schemas.openxmlformats.org/officeDocument/2006/relationships/image" Target="../media/image13.w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10.wmf"/><Relationship Id="rId17" Type="http://schemas.openxmlformats.org/officeDocument/2006/relationships/oleObject" Target="../embeddings/oleObject6.bin"/><Relationship Id="rId2" Type="http://schemas.openxmlformats.org/officeDocument/2006/relationships/slideLayout" Target="../slideLayouts/slideLayout4.xml"/><Relationship Id="rId16" Type="http://schemas.openxmlformats.org/officeDocument/2006/relationships/image" Target="../media/image12.wmf"/><Relationship Id="rId1" Type="http://schemas.openxmlformats.org/officeDocument/2006/relationships/vmlDrawing" Target="../drawings/vmlDrawing2.vml"/><Relationship Id="rId6" Type="http://schemas.openxmlformats.org/officeDocument/2006/relationships/image" Target="../media/image17.emf"/><Relationship Id="rId11" Type="http://schemas.openxmlformats.org/officeDocument/2006/relationships/oleObject" Target="../embeddings/oleObject3.bin"/><Relationship Id="rId5" Type="http://schemas.openxmlformats.org/officeDocument/2006/relationships/image" Target="../media/image16.emf"/><Relationship Id="rId15" Type="http://schemas.openxmlformats.org/officeDocument/2006/relationships/oleObject" Target="../embeddings/oleObject5.bin"/><Relationship Id="rId10" Type="http://schemas.openxmlformats.org/officeDocument/2006/relationships/image" Target="../media/image9.wmf"/><Relationship Id="rId4" Type="http://schemas.openxmlformats.org/officeDocument/2006/relationships/image" Target="../media/image15.emf"/><Relationship Id="rId9" Type="http://schemas.openxmlformats.org/officeDocument/2006/relationships/oleObject" Target="../embeddings/oleObject2.bin"/><Relationship Id="rId14" Type="http://schemas.openxmlformats.org/officeDocument/2006/relationships/image" Target="../media/image11.wmf"/></Relationships>
</file>

<file path=ppt/slides/_rels/slide7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63.png"/><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7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229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slideLayout" Target="../slideLayouts/slideLayout4.xml"/><Relationship Id="rId1" Type="http://schemas.openxmlformats.org/officeDocument/2006/relationships/vmlDrawing" Target="../drawings/vmlDrawing12.vml"/><Relationship Id="rId5" Type="http://schemas.openxmlformats.org/officeDocument/2006/relationships/image" Target="../media/image169.wmf"/><Relationship Id="rId4" Type="http://schemas.openxmlformats.org/officeDocument/2006/relationships/oleObject" Target="../embeddings/oleObject30.bin"/></Relationships>
</file>

<file path=ppt/slides/_rels/slide78.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2380.png"/><Relationship Id="rId3" Type="http://schemas.openxmlformats.org/officeDocument/2006/relationships/notesSlide" Target="../notesSlides/notesSlide4.xml"/><Relationship Id="rId7" Type="http://schemas.openxmlformats.org/officeDocument/2006/relationships/oleObject" Target="../embeddings/oleObject32.bin"/><Relationship Id="rId12" Type="http://schemas.openxmlformats.org/officeDocument/2006/relationships/image" Target="../media/image238.png"/><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172.jpeg"/><Relationship Id="rId11" Type="http://schemas.openxmlformats.org/officeDocument/2006/relationships/image" Target="../media/image175.png"/><Relationship Id="rId5" Type="http://schemas.openxmlformats.org/officeDocument/2006/relationships/image" Target="../media/image170.emf"/><Relationship Id="rId15" Type="http://schemas.openxmlformats.org/officeDocument/2006/relationships/image" Target="../media/image240.png"/><Relationship Id="rId10" Type="http://schemas.openxmlformats.org/officeDocument/2006/relationships/image" Target="../media/image174.jpeg"/><Relationship Id="rId4" Type="http://schemas.openxmlformats.org/officeDocument/2006/relationships/oleObject" Target="../embeddings/oleObject31.bin"/><Relationship Id="rId9" Type="http://schemas.openxmlformats.org/officeDocument/2006/relationships/image" Target="../media/image173.jpeg"/><Relationship Id="rId14" Type="http://schemas.openxmlformats.org/officeDocument/2006/relationships/image" Target="../media/image239.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4.xml"/><Relationship Id="rId1" Type="http://schemas.openxmlformats.org/officeDocument/2006/relationships/vmlDrawing" Target="../drawings/vmlDrawing14.vml"/><Relationship Id="rId4" Type="http://schemas.openxmlformats.org/officeDocument/2006/relationships/image" Target="../media/image176.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1.wmf"/><Relationship Id="rId5" Type="http://schemas.openxmlformats.org/officeDocument/2006/relationships/oleObject" Target="../embeddings/oleObject8.bin"/><Relationship Id="rId4" Type="http://schemas.openxmlformats.org/officeDocument/2006/relationships/image" Target="../media/image20.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jpeg"/><Relationship Id="rId1" Type="http://schemas.openxmlformats.org/officeDocument/2006/relationships/slideLayout" Target="../slideLayouts/slideLayout6.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jpeg"/></Relationships>
</file>

<file path=ppt/slides/_rels/slide83.xml.rels><?xml version="1.0" encoding="UTF-8" standalone="yes"?>
<Relationships xmlns="http://schemas.openxmlformats.org/package/2006/relationships"><Relationship Id="rId2" Type="http://schemas.openxmlformats.org/officeDocument/2006/relationships/image" Target="../media/image185.gi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88.png"/></Relationships>
</file>

<file path=ppt/slides/_rels/slide8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10.bin"/><Relationship Id="rId10" Type="http://schemas.openxmlformats.org/officeDocument/2006/relationships/image" Target="../media/image25.wmf"/><Relationship Id="rId4" Type="http://schemas.openxmlformats.org/officeDocument/2006/relationships/image" Target="../media/image22.wmf"/><Relationship Id="rId9"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9F9441-6340-4EB3-88FD-97EE5D829E48}"/>
              </a:ext>
            </a:extLst>
          </p:cNvPr>
          <p:cNvSpPr>
            <a:spLocks noGrp="1"/>
          </p:cNvSpPr>
          <p:nvPr>
            <p:ph type="ctrTitle"/>
          </p:nvPr>
        </p:nvSpPr>
        <p:spPr/>
        <p:txBody>
          <a:bodyPr/>
          <a:lstStyle/>
          <a:p>
            <a:r>
              <a:rPr lang="zh-CN" altLang="en-US" dirty="0"/>
              <a:t>第五章：图像分割</a:t>
            </a:r>
          </a:p>
        </p:txBody>
      </p:sp>
      <p:sp>
        <p:nvSpPr>
          <p:cNvPr id="3" name="副标题 2">
            <a:extLst>
              <a:ext uri="{FF2B5EF4-FFF2-40B4-BE49-F238E27FC236}">
                <a16:creationId xmlns:a16="http://schemas.microsoft.com/office/drawing/2014/main" id="{FDFBFD37-7C1B-43A7-9F32-79DEC0C6B36D}"/>
              </a:ext>
            </a:extLst>
          </p:cNvPr>
          <p:cNvSpPr>
            <a:spLocks noGrp="1"/>
          </p:cNvSpPr>
          <p:nvPr>
            <p:ph type="subTitle" idx="1"/>
          </p:nvPr>
        </p:nvSpPr>
        <p:spPr>
          <a:xfrm>
            <a:off x="1116724" y="3545710"/>
            <a:ext cx="7010400" cy="1195159"/>
          </a:xfrm>
        </p:spPr>
        <p:txBody>
          <a:bodyPr/>
          <a:lstStyle/>
          <a:p>
            <a:r>
              <a:rPr lang="zh-CN" altLang="en-US" dirty="0"/>
              <a:t>授课老师：李厚强，胡洋，周文罡，李礼</a:t>
            </a:r>
            <a:endParaRPr lang="en-US" altLang="zh-CN" dirty="0"/>
          </a:p>
        </p:txBody>
      </p:sp>
    </p:spTree>
    <p:extLst>
      <p:ext uri="{BB962C8B-B14F-4D97-AF65-F5344CB8AC3E}">
        <p14:creationId xmlns:p14="http://schemas.microsoft.com/office/powerpoint/2010/main" val="2002353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Otsu’s </a:t>
            </a:r>
            <a:r>
              <a:rPr lang="zh-CN" altLang="en-US" dirty="0"/>
              <a:t>方法</a:t>
            </a:r>
          </a:p>
        </p:txBody>
      </p:sp>
      <p:sp>
        <p:nvSpPr>
          <p:cNvPr id="3" name="内容占位符 2"/>
          <p:cNvSpPr>
            <a:spLocks noGrp="1"/>
          </p:cNvSpPr>
          <p:nvPr>
            <p:ph idx="1"/>
          </p:nvPr>
        </p:nvSpPr>
        <p:spPr/>
        <p:txBody>
          <a:bodyPr/>
          <a:lstStyle/>
          <a:p>
            <a:r>
              <a:rPr lang="zh-CN" altLang="en-US" dirty="0"/>
              <a:t>形式化表达</a:t>
            </a:r>
          </a:p>
          <a:p>
            <a:pPr marL="0" indent="0">
              <a:buNone/>
            </a:pPr>
            <a:r>
              <a:rPr lang="zh-CN" altLang="en-US" dirty="0"/>
              <a:t>      每类像素的灰度方差：</a:t>
            </a:r>
          </a:p>
          <a:p>
            <a:endParaRPr lang="zh-CN" altLang="en-US" dirty="0"/>
          </a:p>
          <a:p>
            <a:endParaRPr lang="zh-CN" altLang="en-US" dirty="0"/>
          </a:p>
          <a:p>
            <a:pPr lvl="1"/>
            <a:r>
              <a:rPr lang="zh-CN" altLang="en-US" dirty="0"/>
              <a:t>加权类内方差：</a:t>
            </a:r>
          </a:p>
          <a:p>
            <a:pPr lvl="1"/>
            <a:endParaRPr lang="zh-CN" altLang="en-US" dirty="0"/>
          </a:p>
          <a:p>
            <a:pPr lvl="1"/>
            <a:r>
              <a:rPr lang="zh-CN" altLang="en-US" dirty="0"/>
              <a:t>最优阈值选择（穷举法）：</a:t>
            </a:r>
          </a:p>
          <a:p>
            <a:pPr lvl="1"/>
            <a:endParaRPr lang="zh-CN" altLang="en-US" dirty="0"/>
          </a:p>
          <a:p>
            <a:pPr lvl="1"/>
            <a:endParaRPr lang="zh-CN" altLang="en-US" dirty="0"/>
          </a:p>
          <a:p>
            <a:pPr lvl="1"/>
            <a:r>
              <a:rPr lang="zh-CN" altLang="en-US" dirty="0"/>
              <a:t>二值化图像分割：</a:t>
            </a:r>
          </a:p>
        </p:txBody>
      </p:sp>
      <p:graphicFrame>
        <p:nvGraphicFramePr>
          <p:cNvPr id="4" name="Object 4"/>
          <p:cNvGraphicFramePr>
            <a:graphicFrameLocks noChangeAspect="1"/>
          </p:cNvGraphicFramePr>
          <p:nvPr/>
        </p:nvGraphicFramePr>
        <p:xfrm>
          <a:off x="3348037" y="3068797"/>
          <a:ext cx="4175125" cy="400050"/>
        </p:xfrm>
        <a:graphic>
          <a:graphicData uri="http://schemas.openxmlformats.org/presentationml/2006/ole">
            <mc:AlternateContent xmlns:mc="http://schemas.openxmlformats.org/markup-compatibility/2006">
              <mc:Choice xmlns:v="urn:schemas-microsoft-com:vml" Requires="v">
                <p:oleObj spid="_x0000_s5232" name="MathType Equation" r:id="rId3" imgW="1879600" imgH="215900" progId="Equation">
                  <p:embed/>
                </p:oleObj>
              </mc:Choice>
              <mc:Fallback>
                <p:oleObj name="MathType Equation" r:id="rId3" imgW="1879600" imgH="215900" progId="Equation">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7" y="3068797"/>
                        <a:ext cx="4175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p:cNvGraphicFramePr>
            <a:graphicFrameLocks noChangeAspect="1"/>
          </p:cNvGraphicFramePr>
          <p:nvPr/>
        </p:nvGraphicFramePr>
        <p:xfrm>
          <a:off x="1916113" y="2300923"/>
          <a:ext cx="2571750" cy="652462"/>
        </p:xfrm>
        <a:graphic>
          <a:graphicData uri="http://schemas.openxmlformats.org/presentationml/2006/ole">
            <mc:AlternateContent xmlns:mc="http://schemas.openxmlformats.org/markup-compatibility/2006">
              <mc:Choice xmlns:v="urn:schemas-microsoft-com:vml" Requires="v">
                <p:oleObj spid="_x0000_s5233" name="MathType Equation" r:id="rId5" imgW="1651000" imgH="419100" progId="Equation">
                  <p:embed/>
                </p:oleObj>
              </mc:Choice>
              <mc:Fallback>
                <p:oleObj name="MathType Equation" r:id="rId5" imgW="1651000" imgH="419100" progId="Equation">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113" y="2300923"/>
                        <a:ext cx="257175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p:cNvGraphicFramePr>
            <a:graphicFrameLocks noChangeAspect="1"/>
          </p:cNvGraphicFramePr>
          <p:nvPr/>
        </p:nvGraphicFramePr>
        <p:xfrm>
          <a:off x="5108131" y="2202497"/>
          <a:ext cx="2573337" cy="750888"/>
        </p:xfrm>
        <a:graphic>
          <a:graphicData uri="http://schemas.openxmlformats.org/presentationml/2006/ole">
            <mc:AlternateContent xmlns:mc="http://schemas.openxmlformats.org/markup-compatibility/2006">
              <mc:Choice xmlns:v="urn:schemas-microsoft-com:vml" Requires="v">
                <p:oleObj spid="_x0000_s5234" name="公式" r:id="rId7" imgW="1524000" imgH="444500" progId="Equation.3">
                  <p:embed/>
                </p:oleObj>
              </mc:Choice>
              <mc:Fallback>
                <p:oleObj name="公式" r:id="rId7" imgW="1524000" imgH="444500" progId="Equation.3">
                  <p:embed/>
                  <p:pic>
                    <p:nvPicPr>
                      <p:cNvPr id="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131" y="2202497"/>
                        <a:ext cx="257333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4"/>
          <p:cNvGraphicFramePr>
            <a:graphicFrameLocks noChangeAspect="1"/>
          </p:cNvGraphicFramePr>
          <p:nvPr/>
        </p:nvGraphicFramePr>
        <p:xfrm>
          <a:off x="4575175" y="3825081"/>
          <a:ext cx="2060575" cy="515937"/>
        </p:xfrm>
        <a:graphic>
          <a:graphicData uri="http://schemas.openxmlformats.org/presentationml/2006/ole">
            <mc:AlternateContent xmlns:mc="http://schemas.openxmlformats.org/markup-compatibility/2006">
              <mc:Choice xmlns:v="urn:schemas-microsoft-com:vml" Requires="v">
                <p:oleObj spid="_x0000_s5235" name="公式" r:id="rId9" imgW="927100" imgH="279400" progId="Equation.3">
                  <p:embed/>
                </p:oleObj>
              </mc:Choice>
              <mc:Fallback>
                <p:oleObj name="公式" r:id="rId9" imgW="927100" imgH="279400" progId="Equation.3">
                  <p:embed/>
                  <p:pic>
                    <p:nvPicPr>
                      <p:cNvPr id="7"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5175" y="3825081"/>
                        <a:ext cx="2060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4"/>
          <p:cNvGraphicFramePr>
            <a:graphicFrameLocks noChangeAspect="1"/>
          </p:cNvGraphicFramePr>
          <p:nvPr/>
        </p:nvGraphicFramePr>
        <p:xfrm>
          <a:off x="3451162" y="4757929"/>
          <a:ext cx="2740025" cy="730250"/>
        </p:xfrm>
        <a:graphic>
          <a:graphicData uri="http://schemas.openxmlformats.org/presentationml/2006/ole">
            <mc:AlternateContent xmlns:mc="http://schemas.openxmlformats.org/markup-compatibility/2006">
              <mc:Choice xmlns:v="urn:schemas-microsoft-com:vml" Requires="v">
                <p:oleObj spid="_x0000_s5236" name="公式" r:id="rId11" imgW="1231366" imgH="393529" progId="Equation.3">
                  <p:embed/>
                </p:oleObj>
              </mc:Choice>
              <mc:Fallback>
                <p:oleObj name="公式" r:id="rId11" imgW="1231366" imgH="393529" progId="Equation.3">
                  <p:embed/>
                  <p:pic>
                    <p:nvPicPr>
                      <p:cNvPr id="8"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1162" y="4757929"/>
                        <a:ext cx="2740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542891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依赖坐标的阈值选取 </a:t>
            </a:r>
          </a:p>
        </p:txBody>
      </p:sp>
      <p:sp>
        <p:nvSpPr>
          <p:cNvPr id="3" name="内容占位符 2"/>
          <p:cNvSpPr>
            <a:spLocks noGrp="1"/>
          </p:cNvSpPr>
          <p:nvPr>
            <p:ph idx="1"/>
          </p:nvPr>
        </p:nvSpPr>
        <p:spPr>
          <a:xfrm>
            <a:off x="311369" y="1123292"/>
            <a:ext cx="8410902" cy="5185435"/>
          </a:xfrm>
        </p:spPr>
        <p:txBody>
          <a:bodyPr/>
          <a:lstStyle/>
          <a:p>
            <a:r>
              <a:rPr lang="zh-CN" altLang="en-US" dirty="0"/>
              <a:t>全局阈值不能兼顾图像各处的情况</a:t>
            </a:r>
          </a:p>
          <a:p>
            <a:pPr lvl="1"/>
            <a:r>
              <a:rPr lang="zh-CN" altLang="en-US" dirty="0"/>
              <a:t>解决方案：用与坐标相关的一系列阈值来对图像分割</a:t>
            </a:r>
            <a:endParaRPr lang="en-US" altLang="zh-CN" dirty="0"/>
          </a:p>
          <a:p>
            <a:pPr lvl="1"/>
            <a:r>
              <a:rPr lang="zh-CN" altLang="en-US" dirty="0"/>
              <a:t>阈值除根据</a:t>
            </a:r>
            <a:r>
              <a:rPr lang="en-US" altLang="zh-CN" dirty="0"/>
              <a:t>f (x, y)</a:t>
            </a:r>
            <a:r>
              <a:rPr lang="zh-CN" altLang="en-US" dirty="0"/>
              <a:t>和</a:t>
            </a:r>
            <a:r>
              <a:rPr lang="en-US" altLang="zh-CN" dirty="0"/>
              <a:t>p(x, y)</a:t>
            </a:r>
            <a:r>
              <a:rPr lang="zh-CN" altLang="en-US" dirty="0"/>
              <a:t>有关，还与</a:t>
            </a:r>
            <a:r>
              <a:rPr lang="en-US" altLang="zh-CN" dirty="0"/>
              <a:t>x, y</a:t>
            </a:r>
            <a:r>
              <a:rPr lang="zh-CN" altLang="en-US" dirty="0"/>
              <a:t>有关</a:t>
            </a:r>
          </a:p>
          <a:p>
            <a:pPr lvl="1"/>
            <a:endParaRPr lang="en-US" altLang="zh-CN" dirty="0"/>
          </a:p>
          <a:p>
            <a:pPr lvl="1"/>
            <a:endParaRPr lang="en-US" altLang="zh-CN" dirty="0"/>
          </a:p>
          <a:p>
            <a:pPr lvl="1"/>
            <a:endParaRPr lang="en-US" altLang="zh-CN" dirty="0"/>
          </a:p>
          <a:p>
            <a:pPr lvl="1"/>
            <a:endParaRPr lang="en-US" altLang="zh-CN" dirty="0"/>
          </a:p>
          <a:p>
            <a:pPr lvl="1"/>
            <a:endParaRPr lang="zh-CN" altLang="en-US" dirty="0"/>
          </a:p>
          <a:p>
            <a:endParaRPr lang="en-US" altLang="zh-CN" dirty="0"/>
          </a:p>
          <a:p>
            <a:r>
              <a:rPr lang="zh-CN" altLang="en-US" dirty="0"/>
              <a:t>基本思想</a:t>
            </a:r>
            <a:r>
              <a:rPr lang="en-US" altLang="zh-CN" dirty="0"/>
              <a:t>/</a:t>
            </a:r>
            <a:r>
              <a:rPr lang="zh-CN" altLang="en-US" dirty="0"/>
              <a:t>思路： 为每个像素计算一个分割阈值</a:t>
            </a:r>
          </a:p>
          <a:p>
            <a:pPr lvl="1"/>
            <a:r>
              <a:rPr lang="zh-CN" altLang="en-US" dirty="0"/>
              <a:t>将图像分解成一系列子图像</a:t>
            </a:r>
          </a:p>
          <a:p>
            <a:pPr lvl="1"/>
            <a:r>
              <a:rPr lang="zh-CN" altLang="en-US" dirty="0"/>
              <a:t>对每个子图像计算一个阈值</a:t>
            </a:r>
          </a:p>
          <a:p>
            <a:pPr lvl="1"/>
            <a:r>
              <a:rPr lang="zh-CN" altLang="en-US" dirty="0"/>
              <a:t>用这些子图像阈值，对每个像素的阈值进行插值</a:t>
            </a:r>
          </a:p>
          <a:p>
            <a:pPr lvl="1"/>
            <a:r>
              <a:rPr lang="zh-CN" altLang="en-US" dirty="0"/>
              <a:t>用插值结果（阈值曲面）进行分割 </a:t>
            </a:r>
          </a:p>
        </p:txBody>
      </p:sp>
      <p:grpSp>
        <p:nvGrpSpPr>
          <p:cNvPr id="8" name="组合 7"/>
          <p:cNvGrpSpPr/>
          <p:nvPr/>
        </p:nvGrpSpPr>
        <p:grpSpPr>
          <a:xfrm>
            <a:off x="2108906" y="2481262"/>
            <a:ext cx="4668945" cy="1895475"/>
            <a:chOff x="2253466" y="2196352"/>
            <a:chExt cx="4668945" cy="1895475"/>
          </a:xfrm>
        </p:grpSpPr>
        <p:pic>
          <p:nvPicPr>
            <p:cNvPr id="5" name="Picture 3" descr="分割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048" y="2196352"/>
              <a:ext cx="20113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加背景图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466" y="2196352"/>
              <a:ext cx="20113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箭头: 右 3">
            <a:extLst>
              <a:ext uri="{FF2B5EF4-FFF2-40B4-BE49-F238E27FC236}">
                <a16:creationId xmlns:a16="http://schemas.microsoft.com/office/drawing/2014/main" id="{F3A20237-374E-4367-8B0D-066306271D37}"/>
              </a:ext>
            </a:extLst>
          </p:cNvPr>
          <p:cNvSpPr/>
          <p:nvPr/>
        </p:nvSpPr>
        <p:spPr bwMode="auto">
          <a:xfrm>
            <a:off x="4156776" y="3233382"/>
            <a:ext cx="573206" cy="391236"/>
          </a:xfrm>
          <a:prstGeom prst="rightArrow">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pPr>
            <a:endParaRPr kumimoji="0" lang="zh-CN" altLang="en-US" sz="1800" b="0" i="0" u="none" strike="noStrike" cap="none" normalizeH="0" baseline="0">
              <a:ln>
                <a:noFill/>
              </a:ln>
              <a:solidFill>
                <a:schemeClr val="tx1"/>
              </a:solidFill>
              <a:effectLst/>
              <a:latin typeface="Times New Roman" charset="0"/>
              <a:ea typeface="黑体" charset="0"/>
              <a:cs typeface="黑体" charset="0"/>
            </a:endParaRPr>
          </a:p>
        </p:txBody>
      </p:sp>
    </p:spTree>
    <p:extLst>
      <p:ext uri="{BB962C8B-B14F-4D97-AF65-F5344CB8AC3E}">
        <p14:creationId xmlns:p14="http://schemas.microsoft.com/office/powerpoint/2010/main" val="40477101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光照不均匀对分割的影响</a:t>
            </a:r>
          </a:p>
        </p:txBody>
      </p:sp>
      <p:pic>
        <p:nvPicPr>
          <p:cNvPr id="4" name="Picture 2" descr="原图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49425"/>
            <a:ext cx="20113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分割结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49425"/>
            <a:ext cx="20113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加背景图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49425"/>
            <a:ext cx="20113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背景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749425"/>
            <a:ext cx="20113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直方图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989388"/>
            <a:ext cx="20113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直方图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989388"/>
            <a:ext cx="20113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8323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变化阈值法</a:t>
            </a:r>
          </a:p>
        </p:txBody>
      </p:sp>
      <p:sp>
        <p:nvSpPr>
          <p:cNvPr id="3" name="内容占位符 2"/>
          <p:cNvSpPr>
            <a:spLocks noGrp="1"/>
          </p:cNvSpPr>
          <p:nvPr>
            <p:ph idx="1"/>
          </p:nvPr>
        </p:nvSpPr>
        <p:spPr/>
        <p:txBody>
          <a:bodyPr/>
          <a:lstStyle/>
          <a:p>
            <a:pPr marL="457200" indent="-457200">
              <a:buFont typeface="+mj-lt"/>
              <a:buAutoNum type="arabicPeriod"/>
            </a:pPr>
            <a:r>
              <a:rPr lang="zh-CN" altLang="en-US" dirty="0"/>
              <a:t>将整幅图像分成一系列互相之间有</a:t>
            </a:r>
            <a:r>
              <a:rPr lang="en-US" altLang="zh-CN" dirty="0"/>
              <a:t>50%</a:t>
            </a:r>
            <a:r>
              <a:rPr lang="zh-CN" altLang="en-US" dirty="0"/>
              <a:t>重叠的子图像</a:t>
            </a:r>
            <a:endParaRPr lang="en-US" altLang="zh-CN" dirty="0"/>
          </a:p>
          <a:p>
            <a:pPr marL="895350" lvl="1" indent="-457200">
              <a:buFont typeface="Wingdings" panose="05000000000000000000" pitchFamily="2" charset="2"/>
              <a:buChar char="n"/>
            </a:pPr>
            <a:r>
              <a:rPr lang="zh-CN" altLang="en-US" dirty="0">
                <a:solidFill>
                  <a:srgbClr val="0070C0"/>
                </a:solidFill>
              </a:rPr>
              <a:t>如何确定子图像的大小？</a:t>
            </a:r>
          </a:p>
          <a:p>
            <a:pPr marL="457200" indent="-457200">
              <a:buFont typeface="+mj-lt"/>
              <a:buAutoNum type="arabicPeriod"/>
            </a:pPr>
            <a:r>
              <a:rPr lang="zh-CN" altLang="en-US" dirty="0"/>
              <a:t>做出每个子图像的直方图</a:t>
            </a:r>
          </a:p>
          <a:p>
            <a:pPr marL="457200" indent="-457200">
              <a:buFont typeface="+mj-lt"/>
              <a:buAutoNum type="arabicPeriod"/>
            </a:pPr>
            <a:r>
              <a:rPr lang="zh-CN" altLang="en-US" dirty="0"/>
              <a:t>检测各个子图像的直方图是否为双峰的。如是，则采用最优阈值法确定一个阈值；否则，不进行处理</a:t>
            </a:r>
            <a:endParaRPr lang="en-US" altLang="zh-CN" dirty="0"/>
          </a:p>
          <a:p>
            <a:pPr marL="895350" lvl="1" indent="-457200">
              <a:buFont typeface="Wingdings" panose="05000000000000000000" pitchFamily="2" charset="2"/>
              <a:buChar char="n"/>
            </a:pPr>
            <a:r>
              <a:rPr lang="zh-CN" altLang="en-US" dirty="0">
                <a:solidFill>
                  <a:srgbClr val="0070C0"/>
                </a:solidFill>
              </a:rPr>
              <a:t>如何判断双峰分布？方差</a:t>
            </a:r>
          </a:p>
          <a:p>
            <a:pPr marL="457200" indent="-457200">
              <a:buFont typeface="+mj-lt"/>
              <a:buAutoNum type="arabicPeriod"/>
            </a:pPr>
            <a:r>
              <a:rPr lang="zh-CN" altLang="en-US" dirty="0"/>
              <a:t>根据对直方图为双峰的子图像得到</a:t>
            </a:r>
            <a:endParaRPr lang="en-US" altLang="zh-CN" dirty="0"/>
          </a:p>
          <a:p>
            <a:pPr marL="0" indent="0">
              <a:buNone/>
            </a:pPr>
            <a:r>
              <a:rPr lang="en-US" altLang="zh-CN" dirty="0"/>
              <a:t>      </a:t>
            </a:r>
            <a:r>
              <a:rPr lang="zh-CN" altLang="en-US" dirty="0"/>
              <a:t>的阈值，通过</a:t>
            </a:r>
            <a:r>
              <a:rPr lang="zh-CN" altLang="en-US" dirty="0">
                <a:solidFill>
                  <a:srgbClr val="FF0000"/>
                </a:solidFill>
              </a:rPr>
              <a:t>插值</a:t>
            </a:r>
            <a:r>
              <a:rPr lang="zh-CN" altLang="en-US" dirty="0"/>
              <a:t>得到所有子图像</a:t>
            </a:r>
            <a:endParaRPr lang="en-US" altLang="zh-CN" dirty="0"/>
          </a:p>
          <a:p>
            <a:pPr marL="0" indent="0">
              <a:buNone/>
            </a:pPr>
            <a:r>
              <a:rPr lang="zh-CN" altLang="en-US" dirty="0"/>
              <a:t>      的阈值</a:t>
            </a:r>
          </a:p>
          <a:p>
            <a:pPr marL="457200" indent="-457200">
              <a:buFont typeface="+mj-lt"/>
              <a:buAutoNum type="arabicPeriod" startAt="5"/>
            </a:pPr>
            <a:r>
              <a:rPr lang="zh-CN" altLang="en-US" dirty="0"/>
              <a:t>根据各子图像的阈值，再通过</a:t>
            </a:r>
            <a:r>
              <a:rPr lang="zh-CN" altLang="en-US" dirty="0">
                <a:solidFill>
                  <a:srgbClr val="FF0000"/>
                </a:solidFill>
              </a:rPr>
              <a:t>插值</a:t>
            </a:r>
            <a:endParaRPr lang="en-US" altLang="zh-CN" dirty="0">
              <a:solidFill>
                <a:srgbClr val="FF0000"/>
              </a:solidFill>
            </a:endParaRPr>
          </a:p>
          <a:p>
            <a:pPr marL="0" indent="0">
              <a:buNone/>
            </a:pPr>
            <a:r>
              <a:rPr lang="en-US" altLang="zh-CN" dirty="0"/>
              <a:t>      </a:t>
            </a:r>
            <a:r>
              <a:rPr lang="zh-CN" altLang="en-US" dirty="0"/>
              <a:t>得到所有像素的阈值，然后对图像</a:t>
            </a:r>
            <a:endParaRPr lang="en-US" altLang="zh-CN" dirty="0"/>
          </a:p>
          <a:p>
            <a:pPr marL="0" indent="0">
              <a:buNone/>
            </a:pPr>
            <a:r>
              <a:rPr lang="en-US" altLang="zh-CN" dirty="0"/>
              <a:t>      </a:t>
            </a:r>
            <a:r>
              <a:rPr lang="zh-CN" altLang="en-US" dirty="0"/>
              <a:t>进行分割</a:t>
            </a:r>
          </a:p>
          <a:p>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9686" y="3519691"/>
            <a:ext cx="2879796" cy="3032513"/>
          </a:xfrm>
          <a:prstGeom prst="rect">
            <a:avLst/>
          </a:prstGeom>
        </p:spPr>
      </p:pic>
    </p:spTree>
    <p:extLst>
      <p:ext uri="{BB962C8B-B14F-4D97-AF65-F5344CB8AC3E}">
        <p14:creationId xmlns:p14="http://schemas.microsoft.com/office/powerpoint/2010/main" val="2519426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依赖坐标的阈值选取</a:t>
            </a:r>
          </a:p>
        </p:txBody>
      </p:sp>
      <p:pic>
        <p:nvPicPr>
          <p:cNvPr id="4" name="内容占位符 3"/>
          <p:cNvPicPr>
            <a:picLocks noGrp="1" noChangeAspect="1"/>
          </p:cNvPicPr>
          <p:nvPr>
            <p:ph idx="1"/>
          </p:nvPr>
        </p:nvPicPr>
        <p:blipFill>
          <a:blip r:embed="rId2"/>
          <a:stretch>
            <a:fillRect/>
          </a:stretch>
        </p:blipFill>
        <p:spPr>
          <a:xfrm>
            <a:off x="566738" y="1683652"/>
            <a:ext cx="8001000" cy="4282858"/>
          </a:xfrm>
          <a:prstGeom prst="rect">
            <a:avLst/>
          </a:prstGeom>
        </p:spPr>
      </p:pic>
    </p:spTree>
    <p:extLst>
      <p:ext uri="{BB962C8B-B14F-4D97-AF65-F5344CB8AC3E}">
        <p14:creationId xmlns:p14="http://schemas.microsoft.com/office/powerpoint/2010/main" val="21580225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分块取阈值一例</a:t>
            </a:r>
          </a:p>
        </p:txBody>
      </p:sp>
      <p:pic>
        <p:nvPicPr>
          <p:cNvPr id="4" name="Picture 4" descr="依赖坐标的阈值分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6292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标注 4"/>
          <p:cNvSpPr/>
          <p:nvPr/>
        </p:nvSpPr>
        <p:spPr bwMode="auto">
          <a:xfrm>
            <a:off x="3329352" y="6146035"/>
            <a:ext cx="4158719" cy="407165"/>
          </a:xfrm>
          <a:prstGeom prst="wedgeRectCallout">
            <a:avLst>
              <a:gd name="adj1" fmla="val -32249"/>
              <a:gd name="adj2" fmla="val -124227"/>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pPr>
            <a:r>
              <a:rPr lang="zh-CN" altLang="en-US" dirty="0"/>
              <a:t>阈值图像，每个像素都有一个对应阈值</a:t>
            </a:r>
          </a:p>
        </p:txBody>
      </p:sp>
    </p:spTree>
    <p:extLst>
      <p:ext uri="{BB962C8B-B14F-4D97-AF65-F5344CB8AC3E}">
        <p14:creationId xmlns:p14="http://schemas.microsoft.com/office/powerpoint/2010/main" val="32001270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区域生长法 </a:t>
            </a:r>
          </a:p>
        </p:txBody>
      </p:sp>
      <p:sp>
        <p:nvSpPr>
          <p:cNvPr id="3" name="内容占位符 2"/>
          <p:cNvSpPr>
            <a:spLocks noGrp="1"/>
          </p:cNvSpPr>
          <p:nvPr>
            <p:ph idx="1"/>
          </p:nvPr>
        </p:nvSpPr>
        <p:spPr/>
        <p:txBody>
          <a:bodyPr/>
          <a:lstStyle/>
          <a:p>
            <a:r>
              <a:rPr lang="zh-CN" altLang="en-US" dirty="0"/>
              <a:t>基本思想：</a:t>
            </a:r>
          </a:p>
          <a:p>
            <a:pPr lvl="1"/>
            <a:r>
              <a:rPr lang="zh-CN" altLang="en-US" dirty="0"/>
              <a:t>均匀性度量准则：将相似像素组合起来构成区域</a:t>
            </a:r>
          </a:p>
          <a:p>
            <a:r>
              <a:rPr lang="zh-CN" altLang="en-US" dirty="0"/>
              <a:t>基本步骤：</a:t>
            </a:r>
          </a:p>
          <a:p>
            <a:pPr marL="928687" lvl="1" indent="-457200">
              <a:buFont typeface="+mj-lt"/>
              <a:buAutoNum type="arabicPeriod"/>
            </a:pPr>
            <a:r>
              <a:rPr lang="zh-CN" altLang="en-US" dirty="0"/>
              <a:t>选择区域的</a:t>
            </a:r>
            <a:r>
              <a:rPr lang="zh-CN" altLang="en-US" dirty="0">
                <a:solidFill>
                  <a:srgbClr val="00B050"/>
                </a:solidFill>
              </a:rPr>
              <a:t>种子</a:t>
            </a:r>
            <a:r>
              <a:rPr lang="zh-CN" altLang="en-US" dirty="0"/>
              <a:t>像素</a:t>
            </a:r>
          </a:p>
          <a:p>
            <a:pPr marL="928687" lvl="1" indent="-457200">
              <a:buFont typeface="+mj-lt"/>
              <a:buAutoNum type="arabicPeriod"/>
            </a:pPr>
            <a:r>
              <a:rPr lang="zh-CN" altLang="en-US" dirty="0"/>
              <a:t>确定将</a:t>
            </a:r>
            <a:r>
              <a:rPr lang="zh-CN" altLang="en-US" dirty="0">
                <a:solidFill>
                  <a:srgbClr val="FF0000"/>
                </a:solidFill>
              </a:rPr>
              <a:t>相邻</a:t>
            </a:r>
            <a:r>
              <a:rPr lang="zh-CN" altLang="en-US" dirty="0"/>
              <a:t>像素包括进来的准则</a:t>
            </a:r>
          </a:p>
          <a:p>
            <a:pPr marL="928687" lvl="1" indent="-457200">
              <a:buFont typeface="+mj-lt"/>
              <a:buAutoNum type="arabicPeriod"/>
            </a:pPr>
            <a:r>
              <a:rPr lang="zh-CN" altLang="en-US" dirty="0"/>
              <a:t>制定生长停止的规则</a:t>
            </a:r>
          </a:p>
          <a:p>
            <a:r>
              <a:rPr lang="zh-CN" altLang="en-US" dirty="0"/>
              <a:t>讨论：</a:t>
            </a:r>
          </a:p>
          <a:p>
            <a:pPr marL="928687" lvl="1" indent="-457200">
              <a:buFont typeface="+mj-lt"/>
              <a:buAutoNum type="arabicPeriod"/>
            </a:pPr>
            <a:r>
              <a:rPr lang="zh-CN" altLang="en-US" dirty="0"/>
              <a:t>种子像素的选取</a:t>
            </a:r>
            <a:endParaRPr lang="en-US" altLang="zh-CN" dirty="0"/>
          </a:p>
          <a:p>
            <a:pPr marL="1325562" lvl="2" indent="-457200"/>
            <a:r>
              <a:rPr lang="zh-CN" altLang="en-US" dirty="0"/>
              <a:t>聚类中心</a:t>
            </a:r>
            <a:endParaRPr lang="en-US" altLang="zh-CN" dirty="0"/>
          </a:p>
          <a:p>
            <a:pPr marL="1325562" lvl="2" indent="-457200"/>
            <a:r>
              <a:rPr lang="zh-CN" altLang="en-US" dirty="0"/>
              <a:t>交互选取</a:t>
            </a:r>
          </a:p>
          <a:p>
            <a:pPr marL="928687" lvl="1" indent="-457200">
              <a:buFont typeface="+mj-lt"/>
              <a:buAutoNum type="arabicPeriod"/>
            </a:pPr>
            <a:r>
              <a:rPr lang="zh-CN" altLang="en-US" dirty="0"/>
              <a:t>生长准则（依赖具体应用）</a:t>
            </a:r>
          </a:p>
          <a:p>
            <a:endParaRPr lang="zh-CN" altLang="en-US" dirty="0"/>
          </a:p>
        </p:txBody>
      </p:sp>
    </p:spTree>
    <p:extLst>
      <p:ext uri="{BB962C8B-B14F-4D97-AF65-F5344CB8AC3E}">
        <p14:creationId xmlns:p14="http://schemas.microsoft.com/office/powerpoint/2010/main" val="131690066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区域生长法 </a:t>
            </a:r>
          </a:p>
        </p:txBody>
      </p:sp>
      <p:sp>
        <p:nvSpPr>
          <p:cNvPr id="3" name="内容占位符 2"/>
          <p:cNvSpPr>
            <a:spLocks noGrp="1"/>
          </p:cNvSpPr>
          <p:nvPr>
            <p:ph idx="1"/>
          </p:nvPr>
        </p:nvSpPr>
        <p:spPr/>
        <p:txBody>
          <a:bodyPr/>
          <a:lstStyle/>
          <a:p>
            <a:r>
              <a:rPr lang="zh-CN" altLang="en-US" dirty="0"/>
              <a:t>生长示例</a:t>
            </a:r>
          </a:p>
          <a:p>
            <a:pPr marL="928687" lvl="1" indent="-457200">
              <a:buFont typeface="+mj-lt"/>
              <a:buAutoNum type="arabicPeriod"/>
            </a:pPr>
            <a:r>
              <a:rPr lang="zh-CN" altLang="en-US" dirty="0"/>
              <a:t>根据直方图选取聚类中心的象素为种子</a:t>
            </a:r>
          </a:p>
          <a:p>
            <a:pPr marL="928687" lvl="1" indent="-457200">
              <a:buFont typeface="+mj-lt"/>
              <a:buAutoNum type="arabicPeriod"/>
            </a:pPr>
            <a:r>
              <a:rPr lang="zh-CN" altLang="en-US" dirty="0"/>
              <a:t>根据</a:t>
            </a:r>
            <a:r>
              <a:rPr lang="zh-CN" altLang="en-US" dirty="0">
                <a:solidFill>
                  <a:srgbClr val="0070C0"/>
                </a:solidFill>
              </a:rPr>
              <a:t>与种子象素灰度差</a:t>
            </a:r>
            <a:r>
              <a:rPr kumimoji="0" lang="zh-CN" altLang="en-US" dirty="0"/>
              <a:t>（</a:t>
            </a:r>
            <a:r>
              <a:rPr kumimoji="0" lang="en-US" altLang="zh-CN" dirty="0"/>
              <a:t>&lt;</a:t>
            </a:r>
            <a:r>
              <a:rPr kumimoji="0" lang="en-US" altLang="zh-CN" i="1" dirty="0"/>
              <a:t>T</a:t>
            </a:r>
            <a:r>
              <a:rPr kumimoji="0" lang="zh-CN" altLang="en-US" dirty="0"/>
              <a:t>）</a:t>
            </a:r>
            <a:r>
              <a:rPr lang="zh-CN" altLang="en-US" dirty="0"/>
              <a:t>判断是否生长</a:t>
            </a:r>
          </a:p>
          <a:p>
            <a:pPr marL="928687" lvl="1" indent="-457200">
              <a:buFont typeface="+mj-lt"/>
              <a:buAutoNum type="arabicPeriod"/>
            </a:pPr>
            <a:r>
              <a:rPr lang="zh-CN" altLang="en-US" dirty="0"/>
              <a:t>根据图象边缘确定生长何时终结</a:t>
            </a:r>
          </a:p>
          <a:p>
            <a:endParaRPr lang="zh-CN" altLang="en-US" dirty="0"/>
          </a:p>
        </p:txBody>
      </p:sp>
      <p:sp>
        <p:nvSpPr>
          <p:cNvPr id="4" name="矩形 3"/>
          <p:cNvSpPr/>
          <p:nvPr/>
        </p:nvSpPr>
        <p:spPr>
          <a:xfrm>
            <a:off x="875283" y="3379553"/>
            <a:ext cx="7671816" cy="369332"/>
          </a:xfrm>
          <a:prstGeom prst="rect">
            <a:avLst/>
          </a:prstGeom>
        </p:spPr>
        <p:txBody>
          <a:bodyPr wrap="square">
            <a:spAutoFit/>
          </a:bodyPr>
          <a:lstStyle/>
          <a:p>
            <a:pPr>
              <a:spcBef>
                <a:spcPct val="50000"/>
              </a:spcBef>
              <a:spcAft>
                <a:spcPct val="20000"/>
              </a:spcAft>
              <a:buClr>
                <a:srgbClr val="FFFF00"/>
              </a:buClr>
              <a:defRPr/>
            </a:pPr>
            <a:r>
              <a:rPr lang="zh-CN" altLang="en-US" sz="1600" dirty="0"/>
              <a:t>原始图                                 </a:t>
            </a:r>
            <a:r>
              <a:rPr lang="en-US" altLang="zh-CN" i="1" dirty="0"/>
              <a:t>T</a:t>
            </a:r>
            <a:r>
              <a:rPr lang="en-US" altLang="zh-CN" dirty="0"/>
              <a:t> = 3                    	</a:t>
            </a:r>
            <a:r>
              <a:rPr lang="en-US" altLang="zh-CN" i="1" dirty="0"/>
              <a:t>T</a:t>
            </a:r>
            <a:r>
              <a:rPr lang="en-US" altLang="zh-CN" dirty="0"/>
              <a:t> = 2                     	     </a:t>
            </a:r>
            <a:r>
              <a:rPr lang="en-US" altLang="zh-CN" i="1" dirty="0"/>
              <a:t>T</a:t>
            </a:r>
            <a:r>
              <a:rPr lang="en-US" altLang="zh-CN" dirty="0"/>
              <a:t> = 7</a:t>
            </a:r>
          </a:p>
        </p:txBody>
      </p:sp>
      <p:graphicFrame>
        <p:nvGraphicFramePr>
          <p:cNvPr id="5" name="Object 4"/>
          <p:cNvGraphicFramePr>
            <a:graphicFrameLocks noChangeAspect="1"/>
          </p:cNvGraphicFramePr>
          <p:nvPr/>
        </p:nvGraphicFramePr>
        <p:xfrm>
          <a:off x="366712" y="3738562"/>
          <a:ext cx="8410575" cy="1778000"/>
        </p:xfrm>
        <a:graphic>
          <a:graphicData uri="http://schemas.openxmlformats.org/presentationml/2006/ole">
            <mc:AlternateContent xmlns:mc="http://schemas.openxmlformats.org/markup-compatibility/2006">
              <mc:Choice xmlns:v="urn:schemas-microsoft-com:vml" Requires="v">
                <p:oleObj spid="_x0000_s6168" name="文档" r:id="rId3" imgW="5524500" imgH="1109472" progId="Word.Document.8">
                  <p:embed/>
                </p:oleObj>
              </mc:Choice>
              <mc:Fallback>
                <p:oleObj name="文档" r:id="rId3" imgW="5524500" imgH="1109472" progId="Word.Document.8">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l="6517" t="-4541" r="6517" b="12975"/>
                      <a:stretch>
                        <a:fillRect/>
                      </a:stretch>
                    </p:blipFill>
                    <p:spPr bwMode="auto">
                      <a:xfrm>
                        <a:off x="366712" y="3738562"/>
                        <a:ext cx="84105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701454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分裂合并 </a:t>
            </a:r>
          </a:p>
        </p:txBody>
      </p:sp>
      <p:sp>
        <p:nvSpPr>
          <p:cNvPr id="3" name="内容占位符 2"/>
          <p:cNvSpPr>
            <a:spLocks noGrp="1"/>
          </p:cNvSpPr>
          <p:nvPr>
            <p:ph idx="1"/>
          </p:nvPr>
        </p:nvSpPr>
        <p:spPr/>
        <p:txBody>
          <a:bodyPr/>
          <a:lstStyle/>
          <a:p>
            <a:r>
              <a:rPr lang="zh-CN" altLang="en-US" dirty="0"/>
              <a:t>主要步骤</a:t>
            </a:r>
          </a:p>
          <a:p>
            <a:pPr lvl="1"/>
            <a:r>
              <a:rPr lang="zh-CN" altLang="en-US" dirty="0"/>
              <a:t>先把图像分成任意大小且不重叠的区域</a:t>
            </a:r>
          </a:p>
          <a:p>
            <a:pPr lvl="1"/>
            <a:r>
              <a:rPr lang="zh-CN" altLang="en-US" dirty="0"/>
              <a:t>然后再（根据准则）合并或分裂这些区域</a:t>
            </a:r>
            <a:endParaRPr lang="en-US" altLang="zh-CN" dirty="0"/>
          </a:p>
          <a:p>
            <a:pPr lvl="1"/>
            <a:r>
              <a:rPr lang="zh-CN" altLang="en-US" dirty="0"/>
              <a:t>迭代进行直到实现分割</a:t>
            </a:r>
          </a:p>
          <a:p>
            <a:endParaRPr lang="zh-CN" altLang="en-US" dirty="0"/>
          </a:p>
        </p:txBody>
      </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13725"/>
          <a:stretch/>
        </p:blipFill>
        <p:spPr bwMode="auto">
          <a:xfrm>
            <a:off x="1055057" y="3214713"/>
            <a:ext cx="7040236"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5050FDFF-B9F8-4FE0-B38C-D710C50775E0}"/>
              </a:ext>
            </a:extLst>
          </p:cNvPr>
          <p:cNvSpPr txBox="1"/>
          <p:nvPr/>
        </p:nvSpPr>
        <p:spPr>
          <a:xfrm>
            <a:off x="2529593" y="5755785"/>
            <a:ext cx="4075289" cy="369332"/>
          </a:xfrm>
          <a:prstGeom prst="rect">
            <a:avLst/>
          </a:prstGeom>
          <a:noFill/>
        </p:spPr>
        <p:txBody>
          <a:bodyPr wrap="square" rtlCol="0">
            <a:spAutoFit/>
          </a:bodyPr>
          <a:lstStyle/>
          <a:p>
            <a:pPr algn="ctr"/>
            <a:r>
              <a:rPr lang="zh-CN" altLang="en-US" dirty="0"/>
              <a:t>图像的四叉树表达法</a:t>
            </a:r>
          </a:p>
        </p:txBody>
      </p:sp>
    </p:spTree>
    <p:extLst>
      <p:ext uri="{BB962C8B-B14F-4D97-AF65-F5344CB8AC3E}">
        <p14:creationId xmlns:p14="http://schemas.microsoft.com/office/powerpoint/2010/main" val="35174262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分裂合并 </a:t>
            </a:r>
          </a:p>
        </p:txBody>
      </p:sp>
      <p:sp>
        <p:nvSpPr>
          <p:cNvPr id="3" name="内容占位符 2"/>
          <p:cNvSpPr>
            <a:spLocks noGrp="1"/>
          </p:cNvSpPr>
          <p:nvPr>
            <p:ph idx="1"/>
          </p:nvPr>
        </p:nvSpPr>
        <p:spPr/>
        <p:txBody>
          <a:bodyPr/>
          <a:lstStyle/>
          <a:p>
            <a:r>
              <a:rPr lang="zh-CN" altLang="en-US" dirty="0"/>
              <a:t>令</a:t>
            </a:r>
            <a:r>
              <a:rPr kumimoji="0" lang="en-US" altLang="zh-CN" i="1" dirty="0">
                <a:sym typeface="Wingdings" panose="05000000000000000000" pitchFamily="2" charset="2"/>
              </a:rPr>
              <a:t>R</a:t>
            </a:r>
            <a:r>
              <a:rPr lang="zh-CN" altLang="en-US" dirty="0"/>
              <a:t>代表整个图像区域，</a:t>
            </a:r>
            <a:r>
              <a:rPr kumimoji="0" lang="en-US" altLang="zh-CN" i="1" dirty="0">
                <a:sym typeface="Wingdings" panose="05000000000000000000" pitchFamily="2" charset="2"/>
              </a:rPr>
              <a:t>P</a:t>
            </a:r>
            <a:r>
              <a:rPr lang="zh-CN" altLang="en-US" dirty="0"/>
              <a:t>代表逻辑谓词 </a:t>
            </a:r>
          </a:p>
          <a:p>
            <a:r>
              <a:rPr lang="zh-CN" altLang="en-US" dirty="0"/>
              <a:t>把</a:t>
            </a:r>
            <a:r>
              <a:rPr kumimoji="0" lang="en-US" altLang="zh-CN" i="1" dirty="0">
                <a:sym typeface="Wingdings" panose="05000000000000000000" pitchFamily="2" charset="2"/>
              </a:rPr>
              <a:t>R</a:t>
            </a:r>
            <a:r>
              <a:rPr lang="zh-CN" altLang="en-US" dirty="0"/>
              <a:t>连续地分裂成越来越小的</a:t>
            </a:r>
            <a:r>
              <a:rPr lang="en-US" altLang="zh-CN" dirty="0"/>
              <a:t>1/4</a:t>
            </a:r>
            <a:r>
              <a:rPr lang="zh-CN" altLang="en-US" dirty="0"/>
              <a:t>的正方形子区域</a:t>
            </a:r>
            <a:r>
              <a:rPr lang="en-US" altLang="zh-CN" dirty="0" err="1"/>
              <a:t>Ri</a:t>
            </a:r>
            <a:r>
              <a:rPr lang="zh-CN" altLang="en-US" dirty="0"/>
              <a:t>，并且始终使 </a:t>
            </a:r>
            <a:r>
              <a:rPr kumimoji="0" lang="en-US" altLang="zh-CN" i="1" dirty="0">
                <a:solidFill>
                  <a:srgbClr val="C00000"/>
                </a:solidFill>
                <a:sym typeface="Wingdings" panose="05000000000000000000" pitchFamily="2" charset="2"/>
              </a:rPr>
              <a:t>P</a:t>
            </a:r>
            <a:r>
              <a:rPr kumimoji="0" lang="en-US" altLang="zh-CN" dirty="0">
                <a:solidFill>
                  <a:srgbClr val="C00000"/>
                </a:solidFill>
                <a:sym typeface="Wingdings" panose="05000000000000000000" pitchFamily="2" charset="2"/>
              </a:rPr>
              <a:t>(</a:t>
            </a:r>
            <a:r>
              <a:rPr kumimoji="0" lang="en-US" altLang="zh-CN" i="1" dirty="0" err="1">
                <a:solidFill>
                  <a:srgbClr val="C00000"/>
                </a:solidFill>
                <a:sym typeface="Wingdings" panose="05000000000000000000" pitchFamily="2" charset="2"/>
              </a:rPr>
              <a:t>R</a:t>
            </a:r>
            <a:r>
              <a:rPr kumimoji="0" lang="en-US" altLang="zh-CN" i="1" baseline="-20000" dirty="0" err="1">
                <a:solidFill>
                  <a:srgbClr val="C00000"/>
                </a:solidFill>
                <a:sym typeface="Wingdings" panose="05000000000000000000" pitchFamily="2" charset="2"/>
              </a:rPr>
              <a:t>i</a:t>
            </a:r>
            <a:r>
              <a:rPr kumimoji="0" lang="en-US" altLang="zh-CN" dirty="0">
                <a:solidFill>
                  <a:srgbClr val="C00000"/>
                </a:solidFill>
                <a:sym typeface="Wingdings" panose="05000000000000000000" pitchFamily="2" charset="2"/>
              </a:rPr>
              <a:t> )</a:t>
            </a:r>
            <a:r>
              <a:rPr kumimoji="0" lang="en-US" altLang="zh-CN" i="1" dirty="0">
                <a:solidFill>
                  <a:srgbClr val="C00000"/>
                </a:solidFill>
                <a:sym typeface="Wingdings" panose="05000000000000000000" pitchFamily="2" charset="2"/>
              </a:rPr>
              <a:t> = </a:t>
            </a:r>
            <a:r>
              <a:rPr kumimoji="0" lang="en-US" altLang="zh-CN" dirty="0">
                <a:solidFill>
                  <a:srgbClr val="C00000"/>
                </a:solidFill>
                <a:sym typeface="Wingdings" panose="05000000000000000000" pitchFamily="2" charset="2"/>
              </a:rPr>
              <a:t>TRUE </a:t>
            </a:r>
            <a:endParaRPr lang="en-US" altLang="zh-CN" dirty="0">
              <a:solidFill>
                <a:srgbClr val="C00000"/>
              </a:solidFill>
            </a:endParaRPr>
          </a:p>
          <a:p>
            <a:pPr lvl="1">
              <a:buFont typeface="+mj-lt"/>
              <a:buAutoNum type="arabicPeriod"/>
            </a:pPr>
            <a:r>
              <a:rPr lang="zh-CN" altLang="en-US" dirty="0"/>
              <a:t>对任一个区域</a:t>
            </a:r>
            <a:r>
              <a:rPr kumimoji="0" lang="en-US" altLang="zh-CN" i="1" dirty="0" err="1">
                <a:sym typeface="Wingdings" panose="05000000000000000000" pitchFamily="2" charset="2"/>
              </a:rPr>
              <a:t>R</a:t>
            </a:r>
            <a:r>
              <a:rPr kumimoji="0" lang="en-US" altLang="zh-CN" i="1" baseline="-20000" dirty="0" err="1">
                <a:sym typeface="Wingdings" panose="05000000000000000000" pitchFamily="2" charset="2"/>
              </a:rPr>
              <a:t>i</a:t>
            </a:r>
            <a:r>
              <a:rPr kumimoji="0" lang="en-US" altLang="zh-CN" i="1" baseline="-20000" dirty="0">
                <a:sym typeface="Wingdings" panose="05000000000000000000" pitchFamily="2" charset="2"/>
              </a:rPr>
              <a:t> </a:t>
            </a:r>
            <a:r>
              <a:rPr lang="zh-CN" altLang="en-US" dirty="0"/>
              <a:t>，如果</a:t>
            </a:r>
            <a:r>
              <a:rPr kumimoji="0" lang="en-US" altLang="zh-CN" i="1" dirty="0">
                <a:sym typeface="Wingdings" panose="05000000000000000000" pitchFamily="2" charset="2"/>
              </a:rPr>
              <a:t>P</a:t>
            </a:r>
            <a:r>
              <a:rPr kumimoji="0" lang="en-US" altLang="zh-CN" dirty="0">
                <a:sym typeface="Wingdings" panose="05000000000000000000" pitchFamily="2" charset="2"/>
              </a:rPr>
              <a:t>(</a:t>
            </a:r>
            <a:r>
              <a:rPr kumimoji="0" lang="en-US" altLang="zh-CN" i="1" dirty="0" err="1">
                <a:sym typeface="Wingdings" panose="05000000000000000000" pitchFamily="2" charset="2"/>
              </a:rPr>
              <a:t>R</a:t>
            </a:r>
            <a:r>
              <a:rPr kumimoji="0" lang="en-US" altLang="zh-CN" i="1" baseline="-20000" dirty="0" err="1">
                <a:sym typeface="Wingdings" panose="05000000000000000000" pitchFamily="2" charset="2"/>
              </a:rPr>
              <a:t>i</a:t>
            </a:r>
            <a:r>
              <a:rPr kumimoji="0" lang="en-US" altLang="zh-CN" dirty="0">
                <a:sym typeface="Wingdings" panose="05000000000000000000" pitchFamily="2" charset="2"/>
              </a:rPr>
              <a:t> )</a:t>
            </a:r>
            <a:r>
              <a:rPr kumimoji="0" lang="en-US" altLang="zh-CN" i="1" dirty="0">
                <a:sym typeface="Wingdings" panose="05000000000000000000" pitchFamily="2" charset="2"/>
              </a:rPr>
              <a:t> = </a:t>
            </a:r>
            <a:r>
              <a:rPr kumimoji="0" lang="en-US" altLang="zh-CN" dirty="0">
                <a:sym typeface="Wingdings" panose="05000000000000000000" pitchFamily="2" charset="2"/>
              </a:rPr>
              <a:t>FALSE </a:t>
            </a:r>
            <a:r>
              <a:rPr lang="zh-CN" altLang="en-US" dirty="0"/>
              <a:t>，就将其分裂成不重叠的四等分</a:t>
            </a:r>
          </a:p>
          <a:p>
            <a:pPr lvl="1">
              <a:buFont typeface="+mj-lt"/>
              <a:buAutoNum type="arabicPeriod"/>
            </a:pPr>
            <a:r>
              <a:rPr lang="zh-CN" altLang="en-US" dirty="0"/>
              <a:t>对相邻的两个区域</a:t>
            </a:r>
            <a:r>
              <a:rPr kumimoji="0" lang="en-US" altLang="zh-CN" i="1" dirty="0" err="1">
                <a:sym typeface="Wingdings" panose="05000000000000000000" pitchFamily="2" charset="2"/>
              </a:rPr>
              <a:t>R</a:t>
            </a:r>
            <a:r>
              <a:rPr kumimoji="0" lang="en-US" altLang="zh-CN" i="1" baseline="-20000" dirty="0" err="1">
                <a:sym typeface="Wingdings" panose="05000000000000000000" pitchFamily="2" charset="2"/>
              </a:rPr>
              <a:t>i</a:t>
            </a:r>
            <a:r>
              <a:rPr lang="zh-CN" altLang="en-US" dirty="0"/>
              <a:t>和</a:t>
            </a:r>
            <a:r>
              <a:rPr kumimoji="0" lang="en-US" altLang="zh-CN" i="1" dirty="0" err="1">
                <a:sym typeface="Wingdings" panose="05000000000000000000" pitchFamily="2" charset="2"/>
              </a:rPr>
              <a:t>R</a:t>
            </a:r>
            <a:r>
              <a:rPr kumimoji="0" lang="en-US" altLang="zh-CN" i="1" baseline="-20000" dirty="0" err="1">
                <a:sym typeface="Wingdings" panose="05000000000000000000" pitchFamily="2" charset="2"/>
              </a:rPr>
              <a:t>j</a:t>
            </a:r>
            <a:r>
              <a:rPr kumimoji="0" lang="en-US" altLang="zh-CN" i="1" baseline="-20000" dirty="0">
                <a:sym typeface="Wingdings" panose="05000000000000000000" pitchFamily="2" charset="2"/>
              </a:rPr>
              <a:t> </a:t>
            </a:r>
            <a:r>
              <a:rPr lang="zh-CN" altLang="en-US" dirty="0"/>
              <a:t>，如果</a:t>
            </a:r>
            <a:r>
              <a:rPr kumimoji="0" lang="en-US" altLang="zh-CN" i="1" dirty="0">
                <a:sym typeface="Wingdings" panose="05000000000000000000" pitchFamily="2" charset="2"/>
              </a:rPr>
              <a:t>P</a:t>
            </a:r>
            <a:r>
              <a:rPr kumimoji="0" lang="en-US" altLang="zh-CN" dirty="0">
                <a:sym typeface="Wingdings" panose="05000000000000000000" pitchFamily="2" charset="2"/>
              </a:rPr>
              <a:t>(</a:t>
            </a:r>
            <a:r>
              <a:rPr kumimoji="0" lang="en-US" altLang="zh-CN" i="1" dirty="0" err="1">
                <a:sym typeface="Wingdings" panose="05000000000000000000" pitchFamily="2" charset="2"/>
              </a:rPr>
              <a:t>R</a:t>
            </a:r>
            <a:r>
              <a:rPr kumimoji="0" lang="en-US" altLang="zh-CN" i="1" baseline="-20000" dirty="0" err="1">
                <a:sym typeface="Wingdings" panose="05000000000000000000" pitchFamily="2" charset="2"/>
              </a:rPr>
              <a:t>i</a:t>
            </a:r>
            <a:r>
              <a:rPr kumimoji="0" lang="en-US" altLang="zh-CN" dirty="0" err="1">
                <a:sym typeface="Wingdings" panose="05000000000000000000" pitchFamily="2" charset="2"/>
              </a:rPr>
              <a:t>∪</a:t>
            </a:r>
            <a:r>
              <a:rPr kumimoji="0" lang="en-US" altLang="zh-CN" i="1" dirty="0" err="1">
                <a:sym typeface="Wingdings" panose="05000000000000000000" pitchFamily="2" charset="2"/>
              </a:rPr>
              <a:t>R</a:t>
            </a:r>
            <a:r>
              <a:rPr kumimoji="0" lang="en-US" altLang="zh-CN" i="1" baseline="-20000" dirty="0" err="1">
                <a:sym typeface="Wingdings" panose="05000000000000000000" pitchFamily="2" charset="2"/>
              </a:rPr>
              <a:t>j</a:t>
            </a:r>
            <a:r>
              <a:rPr kumimoji="0" lang="en-US" altLang="zh-CN" dirty="0">
                <a:sym typeface="Wingdings" panose="05000000000000000000" pitchFamily="2" charset="2"/>
              </a:rPr>
              <a:t> )</a:t>
            </a:r>
            <a:r>
              <a:rPr kumimoji="0" lang="en-US" altLang="zh-CN" i="1" dirty="0">
                <a:sym typeface="Wingdings" panose="05000000000000000000" pitchFamily="2" charset="2"/>
              </a:rPr>
              <a:t> = </a:t>
            </a:r>
            <a:r>
              <a:rPr kumimoji="0" lang="en-US" altLang="zh-CN" dirty="0">
                <a:sym typeface="Wingdings" panose="05000000000000000000" pitchFamily="2" charset="2"/>
              </a:rPr>
              <a:t>TRUE </a:t>
            </a:r>
            <a:r>
              <a:rPr lang="zh-CN" altLang="en-US" dirty="0"/>
              <a:t>，就将它们合并起来</a:t>
            </a:r>
          </a:p>
          <a:p>
            <a:pPr lvl="1">
              <a:buFont typeface="+mj-lt"/>
              <a:buAutoNum type="arabicPeriod"/>
            </a:pPr>
            <a:r>
              <a:rPr lang="zh-CN" altLang="en-US" dirty="0"/>
              <a:t>如果进一步的分裂或合并都不可能了，则结束</a:t>
            </a:r>
          </a:p>
          <a:p>
            <a:endParaRPr lang="zh-CN" altLang="en-US" dirty="0"/>
          </a:p>
        </p:txBody>
      </p:sp>
    </p:spTree>
    <p:extLst>
      <p:ext uri="{BB962C8B-B14F-4D97-AF65-F5344CB8AC3E}">
        <p14:creationId xmlns:p14="http://schemas.microsoft.com/office/powerpoint/2010/main" val="30775182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图像分割的定义</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zh-CN" altLang="en-US" dirty="0"/>
                  <a:t>令集合 </a:t>
                </a:r>
                <a14:m>
                  <m:oMath xmlns:m="http://schemas.openxmlformats.org/officeDocument/2006/math">
                    <m:r>
                      <a:rPr lang="en-US" altLang="zh-CN">
                        <a:latin typeface="Cambria Math" panose="02040503050406030204" pitchFamily="18" charset="0"/>
                      </a:rPr>
                      <m:t>𝑅</m:t>
                    </m:r>
                  </m:oMath>
                </a14:m>
                <a:r>
                  <a:rPr lang="zh-CN" altLang="en-US" dirty="0"/>
                  <a:t> 代表整个图像区域，对</a:t>
                </a:r>
                <a14:m>
                  <m:oMath xmlns:m="http://schemas.openxmlformats.org/officeDocument/2006/math">
                    <m:r>
                      <a:rPr lang="en-US" altLang="zh-CN" smtClean="0">
                        <a:latin typeface="Cambria Math" panose="02040503050406030204" pitchFamily="18" charset="0"/>
                      </a:rPr>
                      <m:t> </m:t>
                    </m:r>
                    <m:r>
                      <a:rPr lang="en-US" altLang="zh-CN">
                        <a:latin typeface="Cambria Math" panose="02040503050406030204" pitchFamily="18" charset="0"/>
                      </a:rPr>
                      <m:t>𝑅</m:t>
                    </m:r>
                  </m:oMath>
                </a14:m>
                <a:r>
                  <a:rPr lang="zh-CN" altLang="en-US" dirty="0"/>
                  <a:t> 的分割可看做将 </a:t>
                </a:r>
                <a14:m>
                  <m:oMath xmlns:m="http://schemas.openxmlformats.org/officeDocument/2006/math">
                    <m:r>
                      <a:rPr lang="en-US" altLang="zh-CN">
                        <a:latin typeface="Cambria Math" panose="02040503050406030204" pitchFamily="18" charset="0"/>
                      </a:rPr>
                      <m:t>𝑅</m:t>
                    </m:r>
                  </m:oMath>
                </a14:m>
                <a:r>
                  <a:rPr lang="zh-CN" altLang="en-US" dirty="0"/>
                  <a:t>分成若干个满足下述条件的非空的子集（子区域）</a:t>
                </a:r>
                <a14:m>
                  <m:oMath xmlns:m="http://schemas.openxmlformats.org/officeDocument/2006/math">
                    <m:sSub>
                      <m:sSubPr>
                        <m:ctrlPr>
                          <a:rPr lang="en-US" altLang="zh-CN" i="1" smtClean="0">
                            <a:latin typeface="Cambria Math" panose="02040503050406030204" pitchFamily="18" charset="0"/>
                          </a:rPr>
                        </m:ctrlPr>
                      </m:sSubPr>
                      <m:e>
                        <m:r>
                          <a:rPr lang="en-US" altLang="zh-CN" smtClean="0">
                            <a:latin typeface="Cambria Math" panose="02040503050406030204" pitchFamily="18" charset="0"/>
                          </a:rPr>
                          <m:t>𝑅</m:t>
                        </m:r>
                      </m:e>
                      <m:sub>
                        <m:r>
                          <a:rPr lang="en-US" altLang="zh-CN" smtClean="0">
                            <a:latin typeface="Cambria Math" panose="02040503050406030204" pitchFamily="18" charset="0"/>
                          </a:rPr>
                          <m:t>1</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smtClean="0">
                            <a:latin typeface="Cambria Math" panose="02040503050406030204" pitchFamily="18" charset="0"/>
                          </a:rPr>
                          <m:t>2</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smtClean="0">
                            <a:latin typeface="Cambria Math" panose="02040503050406030204" pitchFamily="18" charset="0"/>
                          </a:rPr>
                          <m:t>𝑛</m:t>
                        </m:r>
                      </m:sub>
                    </m:sSub>
                  </m:oMath>
                </a14:m>
                <a:r>
                  <a:rPr lang="en-US" altLang="zh-CN" dirty="0"/>
                  <a:t> </a:t>
                </a:r>
                <a:r>
                  <a:rPr lang="zh-CN" altLang="en-US" dirty="0"/>
                  <a:t>：</a:t>
                </a:r>
                <a:endParaRPr lang="en-US" altLang="zh-CN" dirty="0"/>
              </a:p>
              <a:p>
                <a:pPr lvl="1"/>
                <a:r>
                  <a:rPr lang="en-US" altLang="zh-CN" dirty="0"/>
                  <a:t> </a:t>
                </a:r>
                <a14:m>
                  <m:oMath xmlns:m="http://schemas.openxmlformats.org/officeDocument/2006/math">
                    <m:nary>
                      <m:naryPr>
                        <m:chr m:val="⋃"/>
                        <m:ctrlPr>
                          <a:rPr lang="zh-CN" altLang="en-US" i="1" smtClean="0">
                            <a:latin typeface="Cambria Math" panose="02040503050406030204" pitchFamily="18" charset="0"/>
                          </a:rPr>
                        </m:ctrlPr>
                      </m:naryPr>
                      <m:sub>
                        <m:r>
                          <m:rPr>
                            <m:brk m:alnAt="23"/>
                          </m:rPr>
                          <a:rPr lang="en-US" altLang="zh-CN" smtClean="0">
                            <a:latin typeface="Cambria Math" panose="02040503050406030204" pitchFamily="18" charset="0"/>
                          </a:rPr>
                          <m:t>𝑖</m:t>
                        </m:r>
                        <m:r>
                          <a:rPr lang="en-US" altLang="zh-CN" smtClean="0">
                            <a:latin typeface="Cambria Math" panose="02040503050406030204" pitchFamily="18" charset="0"/>
                          </a:rPr>
                          <m:t>=1</m:t>
                        </m:r>
                      </m:sub>
                      <m:sup>
                        <m:r>
                          <a:rPr lang="en-US" altLang="zh-CN" smtClean="0">
                            <a:latin typeface="Cambria Math" panose="02040503050406030204" pitchFamily="18" charset="0"/>
                          </a:rPr>
                          <m:t>𝑛</m:t>
                        </m:r>
                      </m:sup>
                      <m:e>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smtClean="0">
                                <a:latin typeface="Cambria Math" panose="02040503050406030204" pitchFamily="18" charset="0"/>
                              </a:rPr>
                              <m:t>𝑖</m:t>
                            </m:r>
                          </m:sub>
                        </m:sSub>
                        <m:r>
                          <a:rPr lang="en-US" altLang="zh-CN" smtClean="0">
                            <a:latin typeface="Cambria Math" panose="02040503050406030204" pitchFamily="18" charset="0"/>
                          </a:rPr>
                          <m:t>=</m:t>
                        </m:r>
                        <m:r>
                          <a:rPr lang="en-US" altLang="zh-CN" smtClean="0">
                            <a:latin typeface="Cambria Math" panose="02040503050406030204" pitchFamily="18" charset="0"/>
                          </a:rPr>
                          <m:t>𝑅</m:t>
                        </m:r>
                      </m:e>
                    </m:nary>
                  </m:oMath>
                </a14:m>
                <a:r>
                  <a:rPr lang="zh-CN" altLang="en-US" dirty="0"/>
                  <a:t>  </a:t>
                </a:r>
                <a:endParaRPr lang="en-US" altLang="zh-CN" dirty="0"/>
              </a:p>
              <a:p>
                <a:pPr lvl="1"/>
                <a:r>
                  <a:rPr lang="zh-CN" altLang="en-US" dirty="0"/>
                  <a:t>对</a:t>
                </a:r>
                <a14:m>
                  <m:oMath xmlns:m="http://schemas.openxmlformats.org/officeDocument/2006/math">
                    <m:r>
                      <a:rPr lang="zh-CN" altLang="en-US" smtClean="0">
                        <a:latin typeface="Cambria Math" panose="02040503050406030204" pitchFamily="18" charset="0"/>
                      </a:rPr>
                      <m:t>∀</m:t>
                    </m:r>
                    <m:r>
                      <a:rPr lang="en-US" altLang="zh-CN" smtClean="0">
                        <a:latin typeface="Cambria Math" panose="02040503050406030204" pitchFamily="18" charset="0"/>
                      </a:rPr>
                      <m:t>𝑖</m:t>
                    </m:r>
                    <m:r>
                      <a:rPr lang="zh-CN" altLang="en-US" smtClean="0">
                        <a:latin typeface="Cambria Math" panose="02040503050406030204" pitchFamily="18" charset="0"/>
                      </a:rPr>
                      <m:t>≠</m:t>
                    </m:r>
                    <m:r>
                      <a:rPr lang="en-US" altLang="zh-CN" smtClean="0">
                        <a:latin typeface="Cambria Math" panose="02040503050406030204" pitchFamily="18" charset="0"/>
                      </a:rPr>
                      <m:t>𝑗</m:t>
                    </m:r>
                    <m:r>
                      <a:rPr lang="en-US" altLang="zh-CN" smtClean="0">
                        <a:latin typeface="Cambria Math" panose="02040503050406030204" pitchFamily="18" charset="0"/>
                      </a:rPr>
                      <m:t>,</m:t>
                    </m:r>
                  </m:oMath>
                </a14:m>
                <a:r>
                  <a:rPr lang="zh-CN" altLang="en-US" dirty="0"/>
                  <a:t>有</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a:latin typeface="Cambria Math" panose="02040503050406030204" pitchFamily="18" charset="0"/>
                          </a:rPr>
                          <m:t>𝑖</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smtClean="0">
                            <a:latin typeface="Cambria Math" panose="02040503050406030204" pitchFamily="18" charset="0"/>
                          </a:rPr>
                          <m:t>𝑗</m:t>
                        </m:r>
                      </m:sub>
                    </m:sSub>
                    <m:r>
                      <a:rPr lang="en-US" altLang="zh-CN" smtClean="0">
                        <a:latin typeface="Cambria Math" panose="02040503050406030204" pitchFamily="18" charset="0"/>
                      </a:rPr>
                      <m:t>=∅</m:t>
                    </m:r>
                  </m:oMath>
                </a14:m>
                <a:endParaRPr lang="zh-CN" altLang="en-US" dirty="0"/>
              </a:p>
              <a:p>
                <a:pPr lvl="1"/>
                <a:r>
                  <a:rPr lang="zh-CN" altLang="en-US" dirty="0"/>
                  <a:t>每个子区域</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a:latin typeface="Cambria Math" panose="02040503050406030204" pitchFamily="18" charset="0"/>
                          </a:rPr>
                          <m:t>𝑖</m:t>
                        </m:r>
                      </m:sub>
                    </m:sSub>
                    <m:r>
                      <a:rPr lang="zh-CN" altLang="en-US" smtClean="0">
                        <a:latin typeface="Cambria Math" panose="02040503050406030204" pitchFamily="18" charset="0"/>
                      </a:rPr>
                      <m:t>都</m:t>
                    </m:r>
                  </m:oMath>
                </a14:m>
                <a:r>
                  <a:rPr lang="zh-CN" altLang="en-US" dirty="0"/>
                  <a:t>是联通的；</a:t>
                </a:r>
              </a:p>
              <a:p>
                <a:pPr lvl="1"/>
                <a:r>
                  <a:rPr lang="zh-CN" altLang="en-US" dirty="0"/>
                  <a:t>对于各个子区域，有均匀性测度度量</a:t>
                </a:r>
                <a14:m>
                  <m:oMath xmlns:m="http://schemas.openxmlformats.org/officeDocument/2006/math">
                    <m:r>
                      <a:rPr lang="en-US" altLang="zh-CN">
                        <a:latin typeface="Cambria Math" panose="02040503050406030204" pitchFamily="18" charset="0"/>
                      </a:rPr>
                      <m:t>𝑃</m:t>
                    </m:r>
                    <m:r>
                      <a:rPr lang="en-US" altLang="zh-CN">
                        <a:latin typeface="Cambria Math" panose="02040503050406030204" pitchFamily="18" charset="0"/>
                      </a:rPr>
                      <m:t>( ∙)</m:t>
                    </m:r>
                  </m:oMath>
                </a14:m>
                <a:r>
                  <a:rPr lang="zh-CN" altLang="en-US" dirty="0"/>
                  <a:t>为真；但对其中任意两个和两个以上相邻子区域之并，其均匀性测度度量</a:t>
                </a:r>
                <a:r>
                  <a:rPr lang="en-US" altLang="zh-CN" dirty="0"/>
                  <a:t>P</a:t>
                </a:r>
                <a:r>
                  <a:rPr lang="zh-CN" altLang="en-US" dirty="0"/>
                  <a:t>为假（避免过度分割），即：</a:t>
                </a:r>
                <a:endParaRPr lang="en-US" altLang="zh-CN" dirty="0"/>
              </a:p>
              <a:p>
                <a:pPr marL="396000" lvl="1" indent="0">
                  <a:buNone/>
                </a:pP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smtClean="0">
                            <a:latin typeface="Cambria Math" panose="02040503050406030204" pitchFamily="18" charset="0"/>
                          </a:rPr>
                          <m:t>𝑃</m:t>
                        </m:r>
                        <m:r>
                          <a:rPr lang="en-US" altLang="zh-CN" smtClean="0">
                            <a:latin typeface="Cambria Math" panose="02040503050406030204" pitchFamily="18" charset="0"/>
                          </a:rPr>
                          <m:t>(</m:t>
                        </m:r>
                        <m:r>
                          <a:rPr lang="en-US" altLang="zh-CN">
                            <a:latin typeface="Cambria Math" panose="02040503050406030204" pitchFamily="18" charset="0"/>
                          </a:rPr>
                          <m:t>𝑅</m:t>
                        </m:r>
                      </m:e>
                      <m:sub>
                        <m:r>
                          <a:rPr lang="en-US" altLang="zh-CN">
                            <a:latin typeface="Cambria Math" panose="02040503050406030204" pitchFamily="18" charset="0"/>
                          </a:rPr>
                          <m:t>𝑖</m:t>
                        </m:r>
                      </m:sub>
                    </m:sSub>
                    <m:r>
                      <a:rPr lang="en-US" altLang="zh-CN" smtClean="0">
                        <a:latin typeface="Cambria Math" panose="02040503050406030204" pitchFamily="18" charset="0"/>
                      </a:rPr>
                      <m:t>)=</m:t>
                    </m:r>
                    <m:r>
                      <m:rPr>
                        <m:sty m:val="p"/>
                      </m:rPr>
                      <a:rPr lang="en-US" altLang="zh-CN" smtClean="0">
                        <a:latin typeface="Cambria Math" panose="02040503050406030204" pitchFamily="18" charset="0"/>
                      </a:rPr>
                      <m:t>TRUE</m:t>
                    </m:r>
                    <m:r>
                      <a:rPr lang="en-US" altLang="zh-CN" smtClean="0">
                        <a:latin typeface="Cambria Math" panose="02040503050406030204" pitchFamily="18" charset="0"/>
                      </a:rPr>
                      <m:t>, </m:t>
                    </m:r>
                    <m:r>
                      <a:rPr lang="zh-CN" altLang="en-US">
                        <a:latin typeface="Cambria Math" panose="02040503050406030204" pitchFamily="18" charset="0"/>
                      </a:rPr>
                      <m:t>且</m:t>
                    </m:r>
                  </m:oMath>
                </a14:m>
                <a:r>
                  <a:rPr lang="zh-CN" altLang="en-US" dirty="0"/>
                  <a:t> </a:t>
                </a:r>
                <a14:m>
                  <m:oMath xmlns:m="http://schemas.openxmlformats.org/officeDocument/2006/math">
                    <m:sSub>
                      <m:sSubPr>
                        <m:ctrlPr>
                          <a:rPr lang="en-US" altLang="zh-CN" i="1">
                            <a:latin typeface="Cambria Math" panose="02040503050406030204" pitchFamily="18" charset="0"/>
                          </a:rPr>
                        </m:ctrlPr>
                      </m:sSubPr>
                      <m:e>
                        <m:r>
                          <a:rPr lang="en-US" altLang="zh-CN">
                            <a:latin typeface="Cambria Math" panose="02040503050406030204" pitchFamily="18" charset="0"/>
                          </a:rPr>
                          <m:t>𝑃</m:t>
                        </m:r>
                        <m:r>
                          <a:rPr lang="en-US" altLang="zh-CN">
                            <a:latin typeface="Cambria Math" panose="02040503050406030204" pitchFamily="18" charset="0"/>
                          </a:rPr>
                          <m:t>(</m:t>
                        </m:r>
                        <m:r>
                          <a:rPr lang="en-US" altLang="zh-CN">
                            <a:latin typeface="Cambria Math" panose="02040503050406030204" pitchFamily="18" charset="0"/>
                          </a:rPr>
                          <m:t>𝑅</m:t>
                        </m:r>
                      </m:e>
                      <m:sub>
                        <m:r>
                          <a:rPr lang="en-US" altLang="zh-CN">
                            <a:latin typeface="Cambria Math" panose="02040503050406030204" pitchFamily="18" charset="0"/>
                          </a:rPr>
                          <m:t>𝑖</m:t>
                        </m:r>
                      </m:sub>
                    </m:sSub>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a:latin typeface="Cambria Math" panose="02040503050406030204" pitchFamily="18" charset="0"/>
                          </a:rPr>
                          <m:t>𝑅</m:t>
                        </m:r>
                      </m:e>
                      <m:sub>
                        <m:r>
                          <a:rPr lang="en-US" altLang="zh-CN">
                            <a:latin typeface="Cambria Math" panose="02040503050406030204" pitchFamily="18" charset="0"/>
                          </a:rPr>
                          <m:t>𝑗</m:t>
                        </m:r>
                      </m:sub>
                    </m:sSub>
                    <m:r>
                      <a:rPr lang="en-US" altLang="zh-CN">
                        <a:latin typeface="Cambria Math" panose="02040503050406030204" pitchFamily="18" charset="0"/>
                      </a:rPr>
                      <m:t>)=</m:t>
                    </m:r>
                    <m:r>
                      <m:rPr>
                        <m:sty m:val="p"/>
                      </m:rPr>
                      <a:rPr lang="en-US" altLang="zh-CN" smtClean="0">
                        <a:latin typeface="Cambria Math" panose="02040503050406030204" pitchFamily="18" charset="0"/>
                      </a:rPr>
                      <m:t>FALSE</m:t>
                    </m:r>
                  </m:oMath>
                </a14:m>
                <a:endParaRPr lang="zh-CN" altLang="en-US"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2"/>
                <a:stretch>
                  <a:fillRect l="-942" t="-1293" r="-47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61650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分裂合并 </a:t>
            </a:r>
          </a:p>
        </p:txBody>
      </p:sp>
      <p:sp>
        <p:nvSpPr>
          <p:cNvPr id="5" name="Text Box 3"/>
          <p:cNvSpPr txBox="1">
            <a:spLocks noChangeArrowheads="1"/>
          </p:cNvSpPr>
          <p:nvPr/>
        </p:nvSpPr>
        <p:spPr bwMode="auto">
          <a:xfrm>
            <a:off x="790575" y="2492375"/>
            <a:ext cx="79898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spcBef>
                <a:spcPct val="40000"/>
              </a:spcBef>
              <a:buClr>
                <a:schemeClr val="tx1"/>
              </a:buClr>
              <a:buFont typeface="Wingdings" panose="05000000000000000000" pitchFamily="2" charset="2"/>
              <a:buNone/>
            </a:pPr>
            <a:r>
              <a:rPr kumimoji="0" lang="zh-CN" altLang="en-US" sz="2800" b="1" dirty="0">
                <a:latin typeface="+mn-ea"/>
                <a:ea typeface="+mn-ea"/>
                <a:sym typeface="Wingdings" panose="05000000000000000000" pitchFamily="2" charset="2"/>
              </a:rPr>
              <a:t>示例</a:t>
            </a:r>
            <a:r>
              <a:rPr kumimoji="0" lang="zh-CN" altLang="en-US" dirty="0">
                <a:latin typeface="+mn-ea"/>
                <a:ea typeface="+mn-ea"/>
                <a:sym typeface="Wingdings" panose="05000000000000000000" pitchFamily="2" charset="2"/>
              </a:rPr>
              <a:t>（四叉树）</a:t>
            </a:r>
            <a:r>
              <a:rPr kumimoji="0" lang="zh-CN" altLang="en-US" sz="2800" b="1" dirty="0">
                <a:latin typeface="+mn-ea"/>
                <a:ea typeface="+mn-ea"/>
                <a:sym typeface="Wingdings" panose="05000000000000000000" pitchFamily="2" charset="2"/>
              </a:rPr>
              <a:t>：</a:t>
            </a:r>
            <a:r>
              <a:rPr kumimoji="0" lang="zh-CN" altLang="en-US" dirty="0">
                <a:latin typeface="+mn-ea"/>
                <a:ea typeface="+mn-ea"/>
                <a:sym typeface="Wingdings" panose="05000000000000000000" pitchFamily="2" charset="2"/>
              </a:rPr>
              <a:t>分裂         分裂         合并</a:t>
            </a:r>
            <a:r>
              <a:rPr kumimoji="0" lang="zh-CN" altLang="en-US" dirty="0">
                <a:solidFill>
                  <a:schemeClr val="bg1"/>
                </a:solidFill>
                <a:latin typeface="+mn-ea"/>
                <a:ea typeface="+mn-ea"/>
                <a:sym typeface="Wingdings" panose="05000000000000000000" pitchFamily="2" charset="2"/>
              </a:rPr>
              <a:t> </a:t>
            </a:r>
            <a:r>
              <a:rPr kumimoji="0" lang="zh-CN" altLang="en-US" b="1" dirty="0">
                <a:solidFill>
                  <a:schemeClr val="bg1"/>
                </a:solidFill>
                <a:latin typeface="+mn-ea"/>
                <a:ea typeface="+mn-ea"/>
                <a:sym typeface="Wingdings" panose="05000000000000000000" pitchFamily="2" charset="2"/>
              </a:rPr>
              <a:t>  </a:t>
            </a:r>
          </a:p>
        </p:txBody>
      </p:sp>
      <p:graphicFrame>
        <p:nvGraphicFramePr>
          <p:cNvPr id="6" name="Object 4"/>
          <p:cNvGraphicFramePr>
            <a:graphicFrameLocks noChangeAspect="1"/>
          </p:cNvGraphicFramePr>
          <p:nvPr/>
        </p:nvGraphicFramePr>
        <p:xfrm>
          <a:off x="755650" y="3573463"/>
          <a:ext cx="7989888" cy="2039937"/>
        </p:xfrm>
        <a:graphic>
          <a:graphicData uri="http://schemas.openxmlformats.org/presentationml/2006/ole">
            <mc:AlternateContent xmlns:mc="http://schemas.openxmlformats.org/markup-compatibility/2006">
              <mc:Choice xmlns:v="urn:schemas-microsoft-com:vml" Requires="v">
                <p:oleObj spid="_x0000_s7192" name="Microsoft Drawing" r:id="rId3" imgW="4367213" imgH="1098550" progId="MSDraw">
                  <p:embed/>
                </p:oleObj>
              </mc:Choice>
              <mc:Fallback>
                <p:oleObj name="Microsoft Drawing" r:id="rId3" imgW="4367213" imgH="1098550" progId="MSDraw">
                  <p:embed/>
                  <p:pic>
                    <p:nvPicPr>
                      <p:cNvPr id="6" name="Object 4"/>
                      <p:cNvPicPr>
                        <a:picLocks noChangeAspect="1" noChangeArrowheads="1"/>
                      </p:cNvPicPr>
                      <p:nvPr/>
                    </p:nvPicPr>
                    <p:blipFill>
                      <a:blip r:embed="rId4">
                        <a:extLst>
                          <a:ext uri="{28A0092B-C50C-407E-A947-70E740481C1C}">
                            <a14:useLocalDpi xmlns:a14="http://schemas.microsoft.com/office/drawing/2010/main" val="0"/>
                          </a:ext>
                        </a:extLst>
                      </a:blip>
                      <a:srcRect l="-824" t="-3278" r="-824"/>
                      <a:stretch>
                        <a:fillRect/>
                      </a:stretch>
                    </p:blipFill>
                    <p:spPr bwMode="auto">
                      <a:xfrm>
                        <a:off x="755650" y="3573463"/>
                        <a:ext cx="7989888"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直接连接符 6"/>
          <p:cNvCxnSpPr/>
          <p:nvPr/>
        </p:nvCxnSpPr>
        <p:spPr bwMode="auto">
          <a:xfrm>
            <a:off x="5364163" y="5084763"/>
            <a:ext cx="792162"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7127123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90640-0342-4336-9A7B-EE418CAA2A1B}"/>
              </a:ext>
            </a:extLst>
          </p:cNvPr>
          <p:cNvSpPr>
            <a:spLocks noGrp="1"/>
          </p:cNvSpPr>
          <p:nvPr>
            <p:ph type="title"/>
          </p:nvPr>
        </p:nvSpPr>
        <p:spPr/>
        <p:txBody>
          <a:bodyPr/>
          <a:lstStyle/>
          <a:p>
            <a:r>
              <a:rPr lang="zh-CN" altLang="en-US" dirty="0"/>
              <a:t>“分</a:t>
            </a:r>
            <a:r>
              <a:rPr lang="en-US" altLang="zh-CN" dirty="0"/>
              <a:t>-</a:t>
            </a:r>
            <a:r>
              <a:rPr lang="zh-CN" altLang="en-US" dirty="0"/>
              <a:t>合”图像分割方法</a:t>
            </a:r>
            <a:endParaRPr lang="zh-CN" altLang="en-US" b="1" dirty="0"/>
          </a:p>
        </p:txBody>
      </p:sp>
      <p:sp>
        <p:nvSpPr>
          <p:cNvPr id="5" name="内容占位符 4">
            <a:extLst>
              <a:ext uri="{FF2B5EF4-FFF2-40B4-BE49-F238E27FC236}">
                <a16:creationId xmlns:a16="http://schemas.microsoft.com/office/drawing/2014/main" id="{F3CDAF5D-DF56-4F25-ABA7-AD40B463D825}"/>
              </a:ext>
            </a:extLst>
          </p:cNvPr>
          <p:cNvSpPr>
            <a:spLocks noGrp="1"/>
          </p:cNvSpPr>
          <p:nvPr>
            <p:ph idx="1"/>
          </p:nvPr>
        </p:nvSpPr>
        <p:spPr/>
        <p:txBody>
          <a:bodyPr/>
          <a:lstStyle/>
          <a:p>
            <a:r>
              <a:rPr lang="zh-CN" altLang="en-US" sz="2000" dirty="0"/>
              <a:t>确定均匀性测度，构造四分树结构</a:t>
            </a:r>
          </a:p>
          <a:p>
            <a:r>
              <a:rPr lang="zh-CN" altLang="en-US" sz="2000" dirty="0"/>
              <a:t>选择初始分割层（一般为中间某一层）</a:t>
            </a:r>
          </a:p>
          <a:p>
            <a:r>
              <a:rPr lang="zh-CN" altLang="en-US" sz="2000" dirty="0"/>
              <a:t>分裂处理</a:t>
            </a:r>
            <a:endParaRPr lang="en-US" altLang="zh-CN" sz="2000" dirty="0"/>
          </a:p>
          <a:p>
            <a:pPr lvl="1"/>
            <a:r>
              <a:rPr lang="zh-CN" altLang="en-US" sz="1800" dirty="0"/>
              <a:t>从中间层开始，计算各块均匀性测度。对于均匀性测度为假的那些块，一分为四，重新编码。重复进行，直到各块的均匀性测度为真。</a:t>
            </a:r>
          </a:p>
          <a:p>
            <a:r>
              <a:rPr lang="zh-CN" altLang="en-US" sz="2000" dirty="0"/>
              <a:t>合并处理</a:t>
            </a:r>
            <a:endParaRPr lang="en-US" altLang="zh-CN" sz="2000" dirty="0"/>
          </a:p>
          <a:p>
            <a:pPr lvl="1"/>
            <a:r>
              <a:rPr lang="zh-CN" altLang="en-US" sz="1800" dirty="0"/>
              <a:t>从同一中间层开始，测试同属于一个父节点的四块，如果它们之并的均匀性测度为真，则合并这四块为一块。重复进行，直至不再存在可以合并的那些块。</a:t>
            </a:r>
          </a:p>
          <a:p>
            <a:r>
              <a:rPr lang="zh-CN" altLang="en-US" sz="2000" dirty="0"/>
              <a:t>组合处理</a:t>
            </a:r>
          </a:p>
          <a:p>
            <a:pPr lvl="1"/>
            <a:r>
              <a:rPr lang="zh-CN" altLang="en-US" sz="1800" dirty="0"/>
              <a:t>使用该数据编码判断位置，对相邻的大小不一，或者虽然大小一样，但不能合并为一个父节点的区域，进行均匀性测度测试，合并均匀测度度量为真的一对区域。反复重复这一运算，直到不再存在可以合并的区域。</a:t>
            </a:r>
          </a:p>
          <a:p>
            <a:r>
              <a:rPr lang="zh-CN" altLang="en-US" sz="2000" dirty="0"/>
              <a:t>小区处理</a:t>
            </a:r>
          </a:p>
          <a:p>
            <a:pPr lvl="1"/>
            <a:r>
              <a:rPr lang="zh-CN" altLang="en-US" sz="1800" dirty="0"/>
              <a:t>清除小区等整理工作。</a:t>
            </a:r>
          </a:p>
        </p:txBody>
      </p:sp>
      <p:sp>
        <p:nvSpPr>
          <p:cNvPr id="3" name="日期占位符 2">
            <a:extLst>
              <a:ext uri="{FF2B5EF4-FFF2-40B4-BE49-F238E27FC236}">
                <a16:creationId xmlns:a16="http://schemas.microsoft.com/office/drawing/2014/main" id="{78557A8A-6D36-48EA-87DF-6FF00BBD0CF8}"/>
              </a:ext>
            </a:extLst>
          </p:cNvPr>
          <p:cNvSpPr>
            <a:spLocks noGrp="1"/>
          </p:cNvSpPr>
          <p:nvPr>
            <p:ph type="dt" sz="half" idx="10"/>
          </p:nvPr>
        </p:nvSpPr>
        <p:spPr/>
        <p:txBody>
          <a:bodyPr/>
          <a:lstStyle/>
          <a:p>
            <a:fld id="{C832860A-9ADF-45B3-99EC-AF8BD45C58B6}" type="datetime1">
              <a:rPr lang="zh-CN" altLang="en-US" smtClean="0"/>
              <a:t>2025/4/23</a:t>
            </a:fld>
            <a:endParaRPr lang="zh-CN" altLang="en-US" dirty="0"/>
          </a:p>
        </p:txBody>
      </p:sp>
      <p:sp>
        <p:nvSpPr>
          <p:cNvPr id="4" name="灯片编号占位符 3">
            <a:extLst>
              <a:ext uri="{FF2B5EF4-FFF2-40B4-BE49-F238E27FC236}">
                <a16:creationId xmlns:a16="http://schemas.microsoft.com/office/drawing/2014/main" id="{A8CC0A64-FF48-47E1-B0E2-844F7CC864F6}"/>
              </a:ext>
            </a:extLst>
          </p:cNvPr>
          <p:cNvSpPr>
            <a:spLocks noGrp="1"/>
          </p:cNvSpPr>
          <p:nvPr>
            <p:ph type="sldNum" sz="quarter" idx="12"/>
          </p:nvPr>
        </p:nvSpPr>
        <p:spPr/>
        <p:txBody>
          <a:bodyPr/>
          <a:lstStyle/>
          <a:p>
            <a:fld id="{49A43EB3-6765-450E-B01A-6DEBCE0BE374}" type="slidenum">
              <a:rPr lang="zh-CN" altLang="en-US" smtClean="0"/>
              <a:t>21</a:t>
            </a:fld>
            <a:endParaRPr lang="zh-CN" altLang="en-US" dirty="0"/>
          </a:p>
        </p:txBody>
      </p:sp>
    </p:spTree>
    <p:extLst>
      <p:ext uri="{BB962C8B-B14F-4D97-AF65-F5344CB8AC3E}">
        <p14:creationId xmlns:p14="http://schemas.microsoft.com/office/powerpoint/2010/main" val="3892544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分水岭分割算法 </a:t>
            </a:r>
          </a:p>
        </p:txBody>
      </p:sp>
      <p:sp>
        <p:nvSpPr>
          <p:cNvPr id="3" name="内容占位符 2"/>
          <p:cNvSpPr>
            <a:spLocks noGrp="1"/>
          </p:cNvSpPr>
          <p:nvPr>
            <p:ph idx="1"/>
          </p:nvPr>
        </p:nvSpPr>
        <p:spPr/>
        <p:txBody>
          <a:bodyPr/>
          <a:lstStyle/>
          <a:p>
            <a:r>
              <a:rPr lang="zh-CN" altLang="en-US" dirty="0"/>
              <a:t>分水岭（</a:t>
            </a:r>
            <a:r>
              <a:rPr lang="en-US" altLang="zh-CN" dirty="0"/>
              <a:t>watershed</a:t>
            </a:r>
            <a:r>
              <a:rPr lang="zh-CN" altLang="en-US" dirty="0"/>
              <a:t>，也称分水线</a:t>
            </a:r>
            <a:r>
              <a:rPr lang="en-US" altLang="zh-CN" dirty="0"/>
              <a:t>/</a:t>
            </a:r>
            <a:r>
              <a:rPr lang="zh-CN" altLang="en-US" dirty="0"/>
              <a:t>水线）</a:t>
            </a:r>
          </a:p>
          <a:p>
            <a:r>
              <a:rPr lang="zh-CN" altLang="en-US" dirty="0"/>
              <a:t>把图象看成</a:t>
            </a:r>
            <a:r>
              <a:rPr lang="en-US" altLang="zh-CN" dirty="0"/>
              <a:t>3-D</a:t>
            </a:r>
            <a:r>
              <a:rPr lang="zh-CN" altLang="en-US" dirty="0"/>
              <a:t>地形的表示，即</a:t>
            </a:r>
            <a:r>
              <a:rPr lang="en-US" altLang="zh-CN" dirty="0"/>
              <a:t>2-D</a:t>
            </a:r>
            <a:r>
              <a:rPr lang="zh-CN" altLang="en-US" dirty="0"/>
              <a:t>的地基（对应图像空间）加上第</a:t>
            </a:r>
            <a:r>
              <a:rPr lang="en-US" altLang="zh-CN" dirty="0"/>
              <a:t>3</a:t>
            </a:r>
            <a:r>
              <a:rPr lang="zh-CN" altLang="en-US" dirty="0"/>
              <a:t>维的高度（对应图像灰度）</a:t>
            </a:r>
            <a:endParaRPr lang="en-US" altLang="zh-CN" dirty="0"/>
          </a:p>
          <a:p>
            <a:r>
              <a:rPr lang="zh-CN" altLang="en-US" dirty="0"/>
              <a:t>图像的</a:t>
            </a:r>
            <a:r>
              <a:rPr lang="zh-CN" altLang="en-US" b="1" dirty="0">
                <a:solidFill>
                  <a:srgbClr val="FF0000"/>
                </a:solidFill>
              </a:rPr>
              <a:t>梯度图</a:t>
            </a:r>
            <a:r>
              <a:rPr lang="zh-CN" altLang="en-US" dirty="0"/>
              <a:t>也可以视为</a:t>
            </a:r>
            <a:r>
              <a:rPr lang="en-US" altLang="zh-CN" dirty="0"/>
              <a:t>3D</a:t>
            </a:r>
            <a:r>
              <a:rPr lang="zh-CN" altLang="en-US" dirty="0"/>
              <a:t>地形</a:t>
            </a:r>
            <a:endParaRPr lang="en-US" altLang="zh-CN" dirty="0"/>
          </a:p>
          <a:p>
            <a:pPr lvl="1"/>
            <a:r>
              <a:rPr lang="zh-CN" altLang="en-US" dirty="0">
                <a:solidFill>
                  <a:srgbClr val="0070C0"/>
                </a:solidFill>
              </a:rPr>
              <a:t>图像梯度图</a:t>
            </a:r>
            <a:r>
              <a:rPr lang="en-US" altLang="zh-CN" dirty="0">
                <a:solidFill>
                  <a:srgbClr val="0070C0"/>
                </a:solidFill>
              </a:rPr>
              <a:t>3D</a:t>
            </a:r>
            <a:r>
              <a:rPr lang="zh-CN" altLang="en-US" dirty="0">
                <a:solidFill>
                  <a:srgbClr val="0070C0"/>
                </a:solidFill>
              </a:rPr>
              <a:t>地形中的</a:t>
            </a:r>
            <a:r>
              <a:rPr lang="zh-CN" altLang="en-US" b="1" dirty="0">
                <a:solidFill>
                  <a:srgbClr val="0070C0"/>
                </a:solidFill>
              </a:rPr>
              <a:t>峰岭</a:t>
            </a:r>
            <a:r>
              <a:rPr lang="zh-CN" altLang="en-US" dirty="0">
                <a:solidFill>
                  <a:srgbClr val="0070C0"/>
                </a:solidFill>
              </a:rPr>
              <a:t>对应目标的边界</a:t>
            </a:r>
          </a:p>
          <a:p>
            <a:endParaRPr lang="zh-CN" altLang="en-US" dirty="0"/>
          </a:p>
        </p:txBody>
      </p:sp>
      <p:pic>
        <p:nvPicPr>
          <p:cNvPr id="4" name="图片 3"/>
          <p:cNvPicPr>
            <a:picLocks noChangeAspect="1"/>
          </p:cNvPicPr>
          <p:nvPr/>
        </p:nvPicPr>
        <p:blipFill rotWithShape="1">
          <a:blip r:embed="rId2"/>
          <a:srcRect l="41322" t="16248" r="41702" b="50436"/>
          <a:stretch/>
        </p:blipFill>
        <p:spPr>
          <a:xfrm>
            <a:off x="828657" y="3712347"/>
            <a:ext cx="3046866" cy="2828914"/>
          </a:xfrm>
          <a:prstGeom prst="rect">
            <a:avLst/>
          </a:prstGeom>
          <a:ln>
            <a:solidFill>
              <a:schemeClr val="tx1"/>
            </a:solidFill>
          </a:ln>
        </p:spPr>
      </p:pic>
      <p:pic>
        <p:nvPicPr>
          <p:cNvPr id="8" name="图片 7"/>
          <p:cNvPicPr>
            <a:picLocks noChangeAspect="1"/>
          </p:cNvPicPr>
          <p:nvPr/>
        </p:nvPicPr>
        <p:blipFill rotWithShape="1">
          <a:blip r:embed="rId3"/>
          <a:srcRect l="6438" t="14776" r="4156" b="9498"/>
          <a:stretch/>
        </p:blipFill>
        <p:spPr>
          <a:xfrm>
            <a:off x="4137443" y="3712108"/>
            <a:ext cx="4513398" cy="2889038"/>
          </a:xfrm>
          <a:prstGeom prst="rect">
            <a:avLst/>
          </a:prstGeom>
        </p:spPr>
      </p:pic>
    </p:spTree>
    <p:extLst>
      <p:ext uri="{BB962C8B-B14F-4D97-AF65-F5344CB8AC3E}">
        <p14:creationId xmlns:p14="http://schemas.microsoft.com/office/powerpoint/2010/main" val="229146204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基本原理和步骤 </a:t>
            </a:r>
          </a:p>
        </p:txBody>
      </p:sp>
      <p:sp>
        <p:nvSpPr>
          <p:cNvPr id="3" name="内容占位符 2"/>
          <p:cNvSpPr>
            <a:spLocks noGrp="1"/>
          </p:cNvSpPr>
          <p:nvPr>
            <p:ph idx="1"/>
          </p:nvPr>
        </p:nvSpPr>
        <p:spPr/>
        <p:txBody>
          <a:bodyPr/>
          <a:lstStyle/>
          <a:p>
            <a:r>
              <a:rPr lang="zh-CN" altLang="en-US" dirty="0"/>
              <a:t>分水岭算法原理</a:t>
            </a:r>
            <a:endParaRPr lang="en-US" altLang="zh-CN" dirty="0"/>
          </a:p>
          <a:p>
            <a:pPr lvl="1"/>
            <a:r>
              <a:rPr lang="zh-CN" altLang="en-US" dirty="0"/>
              <a:t>下图横轴表示像素坐标，纵轴表示像素灰度的</a:t>
            </a:r>
            <a:r>
              <a:rPr lang="zh-CN" altLang="en-US" dirty="0">
                <a:solidFill>
                  <a:srgbClr val="C00000"/>
                </a:solidFill>
              </a:rPr>
              <a:t>梯度幅值</a:t>
            </a:r>
          </a:p>
          <a:p>
            <a:pPr lvl="1"/>
            <a:r>
              <a:rPr lang="zh-CN" altLang="en-US" dirty="0"/>
              <a:t>建立不同目标间的分水岭</a:t>
            </a:r>
          </a:p>
          <a:p>
            <a:endParaRPr lang="zh-CN" altLang="en-US" dirty="0"/>
          </a:p>
        </p:txBody>
      </p:sp>
      <p:grpSp>
        <p:nvGrpSpPr>
          <p:cNvPr id="4" name="Group 4"/>
          <p:cNvGrpSpPr>
            <a:grpSpLocks/>
          </p:cNvGrpSpPr>
          <p:nvPr/>
        </p:nvGrpSpPr>
        <p:grpSpPr bwMode="auto">
          <a:xfrm>
            <a:off x="1403350" y="3068638"/>
            <a:ext cx="6840538" cy="3384550"/>
            <a:chOff x="7911" y="9527"/>
            <a:chExt cx="5774" cy="3022"/>
          </a:xfrm>
        </p:grpSpPr>
        <p:sp>
          <p:nvSpPr>
            <p:cNvPr id="5" name="AutoShape 5"/>
            <p:cNvSpPr>
              <a:spLocks noChangeArrowheads="1"/>
            </p:cNvSpPr>
            <p:nvPr/>
          </p:nvSpPr>
          <p:spPr bwMode="auto">
            <a:xfrm>
              <a:off x="7911" y="9527"/>
              <a:ext cx="5774" cy="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6" name="Text Box 6"/>
            <p:cNvSpPr txBox="1">
              <a:spLocks noChangeArrowheads="1"/>
            </p:cNvSpPr>
            <p:nvPr/>
          </p:nvSpPr>
          <p:spPr bwMode="auto">
            <a:xfrm>
              <a:off x="10366" y="12263"/>
              <a:ext cx="72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spcBef>
                  <a:spcPct val="20000"/>
                </a:spcBef>
              </a:pPr>
              <a:r>
                <a:rPr kumimoji="0" lang="zh-CN" altLang="en-US" sz="1600">
                  <a:solidFill>
                    <a:schemeClr val="tx2"/>
                  </a:solidFill>
                </a:rPr>
                <a:t>谷底孔</a:t>
              </a:r>
              <a:endParaRPr kumimoji="0" lang="zh-CN" altLang="en-US" sz="1600" b="1">
                <a:solidFill>
                  <a:schemeClr val="tx2"/>
                </a:solidFill>
              </a:endParaRPr>
            </a:p>
          </p:txBody>
        </p:sp>
        <p:sp>
          <p:nvSpPr>
            <p:cNvPr id="7" name="Text Box 7"/>
            <p:cNvSpPr txBox="1">
              <a:spLocks noChangeArrowheads="1"/>
            </p:cNvSpPr>
            <p:nvPr/>
          </p:nvSpPr>
          <p:spPr bwMode="auto">
            <a:xfrm>
              <a:off x="10510" y="9527"/>
              <a:ext cx="72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spcBef>
                  <a:spcPct val="20000"/>
                </a:spcBef>
              </a:pPr>
              <a:r>
                <a:rPr kumimoji="0" lang="zh-CN" altLang="en-US" sz="1600">
                  <a:solidFill>
                    <a:schemeClr val="tx2"/>
                  </a:solidFill>
                </a:rPr>
                <a:t>分水岭</a:t>
              </a:r>
              <a:endParaRPr kumimoji="0" lang="zh-CN" altLang="en-US" sz="1600" b="1">
                <a:solidFill>
                  <a:schemeClr val="tx2"/>
                </a:solidFill>
              </a:endParaRPr>
            </a:p>
          </p:txBody>
        </p:sp>
        <p:sp>
          <p:nvSpPr>
            <p:cNvPr id="8" name="Rectangle 8"/>
            <p:cNvSpPr>
              <a:spLocks noChangeArrowheads="1"/>
            </p:cNvSpPr>
            <p:nvPr/>
          </p:nvSpPr>
          <p:spPr bwMode="auto">
            <a:xfrm>
              <a:off x="7922" y="9959"/>
              <a:ext cx="5760" cy="2160"/>
            </a:xfrm>
            <a:prstGeom prst="rect">
              <a:avLst/>
            </a:prstGeom>
            <a:solidFill>
              <a:srgbClr val="99CCFF"/>
            </a:solidFill>
            <a:ln w="9525">
              <a:solidFill>
                <a:srgbClr val="00CCFF"/>
              </a:solidFill>
              <a:miter lim="800000"/>
              <a:headEnd/>
              <a:tailEnd/>
            </a:ln>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Freeform 9"/>
            <p:cNvSpPr>
              <a:spLocks/>
            </p:cNvSpPr>
            <p:nvPr/>
          </p:nvSpPr>
          <p:spPr bwMode="auto">
            <a:xfrm>
              <a:off x="7911" y="9966"/>
              <a:ext cx="5774" cy="2158"/>
            </a:xfrm>
            <a:custGeom>
              <a:avLst/>
              <a:gdLst>
                <a:gd name="T0" fmla="*/ 182 w 5774"/>
                <a:gd name="T1" fmla="*/ 921 h 2158"/>
                <a:gd name="T2" fmla="*/ 306 w 5774"/>
                <a:gd name="T3" fmla="*/ 1181 h 2158"/>
                <a:gd name="T4" fmla="*/ 394 w 5774"/>
                <a:gd name="T5" fmla="*/ 1559 h 2158"/>
                <a:gd name="T6" fmla="*/ 520 w 5774"/>
                <a:gd name="T7" fmla="*/ 1973 h 2158"/>
                <a:gd name="T8" fmla="*/ 683 w 5774"/>
                <a:gd name="T9" fmla="*/ 1973 h 2158"/>
                <a:gd name="T10" fmla="*/ 852 w 5774"/>
                <a:gd name="T11" fmla="*/ 1810 h 2158"/>
                <a:gd name="T12" fmla="*/ 1009 w 5774"/>
                <a:gd name="T13" fmla="*/ 1566 h 2158"/>
                <a:gd name="T14" fmla="*/ 1147 w 5774"/>
                <a:gd name="T15" fmla="*/ 1234 h 2158"/>
                <a:gd name="T16" fmla="*/ 1297 w 5774"/>
                <a:gd name="T17" fmla="*/ 896 h 2158"/>
                <a:gd name="T18" fmla="*/ 1421 w 5774"/>
                <a:gd name="T19" fmla="*/ 677 h 2158"/>
                <a:gd name="T20" fmla="*/ 1522 w 5774"/>
                <a:gd name="T21" fmla="*/ 495 h 2158"/>
                <a:gd name="T22" fmla="*/ 1698 w 5774"/>
                <a:gd name="T23" fmla="*/ 508 h 2158"/>
                <a:gd name="T24" fmla="*/ 1823 w 5774"/>
                <a:gd name="T25" fmla="*/ 770 h 2158"/>
                <a:gd name="T26" fmla="*/ 1935 w 5774"/>
                <a:gd name="T27" fmla="*/ 1190 h 2158"/>
                <a:gd name="T28" fmla="*/ 2042 w 5774"/>
                <a:gd name="T29" fmla="*/ 1634 h 2158"/>
                <a:gd name="T30" fmla="*/ 2161 w 5774"/>
                <a:gd name="T31" fmla="*/ 1722 h 2158"/>
                <a:gd name="T32" fmla="*/ 2292 w 5774"/>
                <a:gd name="T33" fmla="*/ 1647 h 2158"/>
                <a:gd name="T34" fmla="*/ 2479 w 5774"/>
                <a:gd name="T35" fmla="*/ 1450 h 2158"/>
                <a:gd name="T36" fmla="*/ 2618 w 5774"/>
                <a:gd name="T37" fmla="*/ 1246 h 2158"/>
                <a:gd name="T38" fmla="*/ 2743 w 5774"/>
                <a:gd name="T39" fmla="*/ 1096 h 2158"/>
                <a:gd name="T40" fmla="*/ 2812 w 5774"/>
                <a:gd name="T41" fmla="*/ 1015 h 2158"/>
                <a:gd name="T42" fmla="*/ 2950 w 5774"/>
                <a:gd name="T43" fmla="*/ 1015 h 2158"/>
                <a:gd name="T44" fmla="*/ 3056 w 5774"/>
                <a:gd name="T45" fmla="*/ 1127 h 2158"/>
                <a:gd name="T46" fmla="*/ 3146 w 5774"/>
                <a:gd name="T47" fmla="*/ 1362 h 2158"/>
                <a:gd name="T48" fmla="*/ 3300 w 5774"/>
                <a:gd name="T49" fmla="*/ 1516 h 2158"/>
                <a:gd name="T50" fmla="*/ 3601 w 5774"/>
                <a:gd name="T51" fmla="*/ 1591 h 2158"/>
                <a:gd name="T52" fmla="*/ 3757 w 5774"/>
                <a:gd name="T53" fmla="*/ 1465 h 2158"/>
                <a:gd name="T54" fmla="*/ 3807 w 5774"/>
                <a:gd name="T55" fmla="*/ 1359 h 2158"/>
                <a:gd name="T56" fmla="*/ 3996 w 5774"/>
                <a:gd name="T57" fmla="*/ 945 h 2158"/>
                <a:gd name="T58" fmla="*/ 4184 w 5774"/>
                <a:gd name="T59" fmla="*/ 563 h 2158"/>
                <a:gd name="T60" fmla="*/ 4408 w 5774"/>
                <a:gd name="T61" fmla="*/ 76 h 2158"/>
                <a:gd name="T62" fmla="*/ 4546 w 5774"/>
                <a:gd name="T63" fmla="*/ 101 h 2158"/>
                <a:gd name="T64" fmla="*/ 4640 w 5774"/>
                <a:gd name="T65" fmla="*/ 439 h 2158"/>
                <a:gd name="T66" fmla="*/ 4759 w 5774"/>
                <a:gd name="T67" fmla="*/ 896 h 2158"/>
                <a:gd name="T68" fmla="*/ 4834 w 5774"/>
                <a:gd name="T69" fmla="*/ 1215 h 2158"/>
                <a:gd name="T70" fmla="*/ 4897 w 5774"/>
                <a:gd name="T71" fmla="*/ 1484 h 2158"/>
                <a:gd name="T72" fmla="*/ 5028 w 5774"/>
                <a:gd name="T73" fmla="*/ 1760 h 2158"/>
                <a:gd name="T74" fmla="*/ 5053 w 5774"/>
                <a:gd name="T75" fmla="*/ 1816 h 2158"/>
                <a:gd name="T76" fmla="*/ 5266 w 5774"/>
                <a:gd name="T77" fmla="*/ 1847 h 2158"/>
                <a:gd name="T78" fmla="*/ 5404 w 5774"/>
                <a:gd name="T79" fmla="*/ 1710 h 2158"/>
                <a:gd name="T80" fmla="*/ 5542 w 5774"/>
                <a:gd name="T81" fmla="*/ 1415 h 2158"/>
                <a:gd name="T82" fmla="*/ 5617 w 5774"/>
                <a:gd name="T83" fmla="*/ 1228 h 2158"/>
                <a:gd name="T84" fmla="*/ 5771 w 5774"/>
                <a:gd name="T85" fmla="*/ 937 h 2158"/>
                <a:gd name="T86" fmla="*/ 11 w 5774"/>
                <a:gd name="T87" fmla="*/ 2153 h 2158"/>
                <a:gd name="T88" fmla="*/ 89 w 5774"/>
                <a:gd name="T89" fmla="*/ 814 h 2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74"/>
                <a:gd name="T136" fmla="*/ 0 h 2158"/>
                <a:gd name="T137" fmla="*/ 5774 w 5774"/>
                <a:gd name="T138" fmla="*/ 2158 h 2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74" h="2158">
                  <a:moveTo>
                    <a:pt x="89" y="814"/>
                  </a:moveTo>
                  <a:cubicBezTo>
                    <a:pt x="130" y="825"/>
                    <a:pt x="151" y="898"/>
                    <a:pt x="182" y="921"/>
                  </a:cubicBezTo>
                  <a:cubicBezTo>
                    <a:pt x="212" y="980"/>
                    <a:pt x="213" y="1025"/>
                    <a:pt x="253" y="1087"/>
                  </a:cubicBezTo>
                  <a:cubicBezTo>
                    <a:pt x="274" y="1118"/>
                    <a:pt x="278" y="1152"/>
                    <a:pt x="306" y="1181"/>
                  </a:cubicBezTo>
                  <a:cubicBezTo>
                    <a:pt x="321" y="1226"/>
                    <a:pt x="334" y="1332"/>
                    <a:pt x="352" y="1377"/>
                  </a:cubicBezTo>
                  <a:cubicBezTo>
                    <a:pt x="368" y="1471"/>
                    <a:pt x="371" y="1466"/>
                    <a:pt x="394" y="1559"/>
                  </a:cubicBezTo>
                  <a:cubicBezTo>
                    <a:pt x="407" y="1605"/>
                    <a:pt x="433" y="1815"/>
                    <a:pt x="470" y="1854"/>
                  </a:cubicBezTo>
                  <a:cubicBezTo>
                    <a:pt x="485" y="1886"/>
                    <a:pt x="485" y="1948"/>
                    <a:pt x="520" y="1973"/>
                  </a:cubicBezTo>
                  <a:cubicBezTo>
                    <a:pt x="557" y="1971"/>
                    <a:pt x="544" y="2007"/>
                    <a:pt x="582" y="2004"/>
                  </a:cubicBezTo>
                  <a:cubicBezTo>
                    <a:pt x="620" y="2000"/>
                    <a:pt x="646" y="1981"/>
                    <a:pt x="683" y="1973"/>
                  </a:cubicBezTo>
                  <a:cubicBezTo>
                    <a:pt x="708" y="1955"/>
                    <a:pt x="742" y="1924"/>
                    <a:pt x="765" y="1904"/>
                  </a:cubicBezTo>
                  <a:cubicBezTo>
                    <a:pt x="780" y="1890"/>
                    <a:pt x="852" y="1810"/>
                    <a:pt x="852" y="1810"/>
                  </a:cubicBezTo>
                  <a:cubicBezTo>
                    <a:pt x="868" y="1772"/>
                    <a:pt x="901" y="1756"/>
                    <a:pt x="934" y="1722"/>
                  </a:cubicBezTo>
                  <a:cubicBezTo>
                    <a:pt x="956" y="1670"/>
                    <a:pt x="979" y="1616"/>
                    <a:pt x="1009" y="1566"/>
                  </a:cubicBezTo>
                  <a:cubicBezTo>
                    <a:pt x="1027" y="1536"/>
                    <a:pt x="1082" y="1369"/>
                    <a:pt x="1103" y="1340"/>
                  </a:cubicBezTo>
                  <a:cubicBezTo>
                    <a:pt x="1130" y="1299"/>
                    <a:pt x="1101" y="1267"/>
                    <a:pt x="1147" y="1234"/>
                  </a:cubicBezTo>
                  <a:cubicBezTo>
                    <a:pt x="1180" y="1157"/>
                    <a:pt x="1167" y="1103"/>
                    <a:pt x="1222" y="1033"/>
                  </a:cubicBezTo>
                  <a:cubicBezTo>
                    <a:pt x="1239" y="1011"/>
                    <a:pt x="1277" y="916"/>
                    <a:pt x="1297" y="896"/>
                  </a:cubicBezTo>
                  <a:cubicBezTo>
                    <a:pt x="1307" y="875"/>
                    <a:pt x="1372" y="789"/>
                    <a:pt x="1372" y="789"/>
                  </a:cubicBezTo>
                  <a:cubicBezTo>
                    <a:pt x="1390" y="749"/>
                    <a:pt x="1396" y="715"/>
                    <a:pt x="1421" y="677"/>
                  </a:cubicBezTo>
                  <a:cubicBezTo>
                    <a:pt x="1433" y="658"/>
                    <a:pt x="1465" y="589"/>
                    <a:pt x="1465" y="589"/>
                  </a:cubicBezTo>
                  <a:cubicBezTo>
                    <a:pt x="1472" y="572"/>
                    <a:pt x="1502" y="505"/>
                    <a:pt x="1522" y="495"/>
                  </a:cubicBezTo>
                  <a:cubicBezTo>
                    <a:pt x="1531" y="490"/>
                    <a:pt x="1585" y="434"/>
                    <a:pt x="1596" y="432"/>
                  </a:cubicBezTo>
                  <a:cubicBezTo>
                    <a:pt x="1675" y="445"/>
                    <a:pt x="1645" y="470"/>
                    <a:pt x="1698" y="508"/>
                  </a:cubicBezTo>
                  <a:cubicBezTo>
                    <a:pt x="1683" y="535"/>
                    <a:pt x="1720" y="577"/>
                    <a:pt x="1741" y="601"/>
                  </a:cubicBezTo>
                  <a:cubicBezTo>
                    <a:pt x="1774" y="685"/>
                    <a:pt x="1815" y="683"/>
                    <a:pt x="1823" y="770"/>
                  </a:cubicBezTo>
                  <a:cubicBezTo>
                    <a:pt x="1818" y="907"/>
                    <a:pt x="1883" y="866"/>
                    <a:pt x="1873" y="1002"/>
                  </a:cubicBezTo>
                  <a:cubicBezTo>
                    <a:pt x="1879" y="1146"/>
                    <a:pt x="1885" y="1079"/>
                    <a:pt x="1935" y="1190"/>
                  </a:cubicBezTo>
                  <a:cubicBezTo>
                    <a:pt x="1973" y="1240"/>
                    <a:pt x="1972" y="1421"/>
                    <a:pt x="1979" y="1422"/>
                  </a:cubicBezTo>
                  <a:cubicBezTo>
                    <a:pt x="2031" y="1418"/>
                    <a:pt x="2003" y="1647"/>
                    <a:pt x="2042" y="1634"/>
                  </a:cubicBezTo>
                  <a:cubicBezTo>
                    <a:pt x="2065" y="1626"/>
                    <a:pt x="2075" y="1693"/>
                    <a:pt x="2098" y="1685"/>
                  </a:cubicBezTo>
                  <a:cubicBezTo>
                    <a:pt x="2109" y="1681"/>
                    <a:pt x="2161" y="1722"/>
                    <a:pt x="2161" y="1722"/>
                  </a:cubicBezTo>
                  <a:cubicBezTo>
                    <a:pt x="2169" y="1716"/>
                    <a:pt x="2207" y="1696"/>
                    <a:pt x="2217" y="1691"/>
                  </a:cubicBezTo>
                  <a:cubicBezTo>
                    <a:pt x="2228" y="1686"/>
                    <a:pt x="2282" y="1653"/>
                    <a:pt x="2292" y="1647"/>
                  </a:cubicBezTo>
                  <a:cubicBezTo>
                    <a:pt x="2328" y="1626"/>
                    <a:pt x="2333" y="1606"/>
                    <a:pt x="2367" y="1581"/>
                  </a:cubicBezTo>
                  <a:cubicBezTo>
                    <a:pt x="2420" y="1543"/>
                    <a:pt x="2428" y="1487"/>
                    <a:pt x="2479" y="1450"/>
                  </a:cubicBezTo>
                  <a:cubicBezTo>
                    <a:pt x="2489" y="1421"/>
                    <a:pt x="2508" y="1400"/>
                    <a:pt x="2532" y="1375"/>
                  </a:cubicBezTo>
                  <a:cubicBezTo>
                    <a:pt x="2560" y="1311"/>
                    <a:pt x="2567" y="1300"/>
                    <a:pt x="2618" y="1246"/>
                  </a:cubicBezTo>
                  <a:cubicBezTo>
                    <a:pt x="2647" y="1215"/>
                    <a:pt x="2683" y="1171"/>
                    <a:pt x="2706" y="1146"/>
                  </a:cubicBezTo>
                  <a:cubicBezTo>
                    <a:pt x="2715" y="1138"/>
                    <a:pt x="2735" y="1104"/>
                    <a:pt x="2743" y="1096"/>
                  </a:cubicBezTo>
                  <a:cubicBezTo>
                    <a:pt x="2749" y="1090"/>
                    <a:pt x="2799" y="1077"/>
                    <a:pt x="2774" y="1052"/>
                  </a:cubicBezTo>
                  <a:cubicBezTo>
                    <a:pt x="2798" y="997"/>
                    <a:pt x="2732" y="1108"/>
                    <a:pt x="2812" y="1015"/>
                  </a:cubicBezTo>
                  <a:cubicBezTo>
                    <a:pt x="2816" y="1010"/>
                    <a:pt x="2890" y="991"/>
                    <a:pt x="2896" y="987"/>
                  </a:cubicBezTo>
                  <a:cubicBezTo>
                    <a:pt x="2901" y="984"/>
                    <a:pt x="2945" y="1016"/>
                    <a:pt x="2950" y="1015"/>
                  </a:cubicBezTo>
                  <a:cubicBezTo>
                    <a:pt x="2985" y="1032"/>
                    <a:pt x="2996" y="1045"/>
                    <a:pt x="3019" y="1071"/>
                  </a:cubicBezTo>
                  <a:cubicBezTo>
                    <a:pt x="3030" y="1084"/>
                    <a:pt x="3056" y="1127"/>
                    <a:pt x="3056" y="1127"/>
                  </a:cubicBezTo>
                  <a:cubicBezTo>
                    <a:pt x="3067" y="1162"/>
                    <a:pt x="3093" y="1186"/>
                    <a:pt x="3106" y="1221"/>
                  </a:cubicBezTo>
                  <a:cubicBezTo>
                    <a:pt x="3131" y="1284"/>
                    <a:pt x="3132" y="1297"/>
                    <a:pt x="3146" y="1362"/>
                  </a:cubicBezTo>
                  <a:cubicBezTo>
                    <a:pt x="3163" y="1440"/>
                    <a:pt x="3167" y="1371"/>
                    <a:pt x="3200" y="1447"/>
                  </a:cubicBezTo>
                  <a:cubicBezTo>
                    <a:pt x="3218" y="1488"/>
                    <a:pt x="3264" y="1479"/>
                    <a:pt x="3300" y="1516"/>
                  </a:cubicBezTo>
                  <a:cubicBezTo>
                    <a:pt x="3347" y="1564"/>
                    <a:pt x="3364" y="1566"/>
                    <a:pt x="3432" y="1584"/>
                  </a:cubicBezTo>
                  <a:cubicBezTo>
                    <a:pt x="3461" y="1581"/>
                    <a:pt x="3580" y="1606"/>
                    <a:pt x="3601" y="1591"/>
                  </a:cubicBezTo>
                  <a:cubicBezTo>
                    <a:pt x="3653" y="1554"/>
                    <a:pt x="3649" y="1601"/>
                    <a:pt x="3682" y="1553"/>
                  </a:cubicBezTo>
                  <a:cubicBezTo>
                    <a:pt x="3701" y="1525"/>
                    <a:pt x="3732" y="1492"/>
                    <a:pt x="3757" y="1465"/>
                  </a:cubicBezTo>
                  <a:cubicBezTo>
                    <a:pt x="3759" y="1459"/>
                    <a:pt x="3847" y="1227"/>
                    <a:pt x="3851" y="1221"/>
                  </a:cubicBezTo>
                  <a:cubicBezTo>
                    <a:pt x="3857" y="1214"/>
                    <a:pt x="3803" y="1366"/>
                    <a:pt x="3807" y="1359"/>
                  </a:cubicBezTo>
                  <a:cubicBezTo>
                    <a:pt x="3832" y="1308"/>
                    <a:pt x="3879" y="1166"/>
                    <a:pt x="3896" y="1114"/>
                  </a:cubicBezTo>
                  <a:cubicBezTo>
                    <a:pt x="3914" y="1059"/>
                    <a:pt x="3967" y="997"/>
                    <a:pt x="3996" y="945"/>
                  </a:cubicBezTo>
                  <a:cubicBezTo>
                    <a:pt x="4022" y="897"/>
                    <a:pt x="4060" y="829"/>
                    <a:pt x="4090" y="782"/>
                  </a:cubicBezTo>
                  <a:cubicBezTo>
                    <a:pt x="4162" y="672"/>
                    <a:pt x="4118" y="636"/>
                    <a:pt x="4184" y="563"/>
                  </a:cubicBezTo>
                  <a:cubicBezTo>
                    <a:pt x="4206" y="514"/>
                    <a:pt x="4229" y="407"/>
                    <a:pt x="4265" y="363"/>
                  </a:cubicBezTo>
                  <a:cubicBezTo>
                    <a:pt x="4323" y="292"/>
                    <a:pt x="4326" y="135"/>
                    <a:pt x="4408" y="76"/>
                  </a:cubicBezTo>
                  <a:cubicBezTo>
                    <a:pt x="4437" y="33"/>
                    <a:pt x="4427" y="33"/>
                    <a:pt x="4471" y="0"/>
                  </a:cubicBezTo>
                  <a:cubicBezTo>
                    <a:pt x="4525" y="9"/>
                    <a:pt x="4509" y="74"/>
                    <a:pt x="4546" y="101"/>
                  </a:cubicBezTo>
                  <a:cubicBezTo>
                    <a:pt x="4559" y="129"/>
                    <a:pt x="4562" y="238"/>
                    <a:pt x="4584" y="263"/>
                  </a:cubicBezTo>
                  <a:cubicBezTo>
                    <a:pt x="4602" y="284"/>
                    <a:pt x="4619" y="419"/>
                    <a:pt x="4640" y="439"/>
                  </a:cubicBezTo>
                  <a:cubicBezTo>
                    <a:pt x="4661" y="486"/>
                    <a:pt x="4688" y="618"/>
                    <a:pt x="4709" y="664"/>
                  </a:cubicBezTo>
                  <a:cubicBezTo>
                    <a:pt x="4728" y="815"/>
                    <a:pt x="4737" y="746"/>
                    <a:pt x="4759" y="896"/>
                  </a:cubicBezTo>
                  <a:cubicBezTo>
                    <a:pt x="4773" y="991"/>
                    <a:pt x="4715" y="966"/>
                    <a:pt x="4778" y="1052"/>
                  </a:cubicBezTo>
                  <a:cubicBezTo>
                    <a:pt x="4800" y="1118"/>
                    <a:pt x="4799" y="1159"/>
                    <a:pt x="4834" y="1215"/>
                  </a:cubicBezTo>
                  <a:cubicBezTo>
                    <a:pt x="4841" y="1227"/>
                    <a:pt x="4874" y="1328"/>
                    <a:pt x="4878" y="1340"/>
                  </a:cubicBezTo>
                  <a:cubicBezTo>
                    <a:pt x="4881" y="1348"/>
                    <a:pt x="4893" y="1476"/>
                    <a:pt x="4897" y="1484"/>
                  </a:cubicBezTo>
                  <a:cubicBezTo>
                    <a:pt x="4917" y="1515"/>
                    <a:pt x="4945" y="1578"/>
                    <a:pt x="4966" y="1609"/>
                  </a:cubicBezTo>
                  <a:cubicBezTo>
                    <a:pt x="5003" y="1663"/>
                    <a:pt x="4992" y="1706"/>
                    <a:pt x="5028" y="1760"/>
                  </a:cubicBezTo>
                  <a:cubicBezTo>
                    <a:pt x="5040" y="1779"/>
                    <a:pt x="5097" y="1822"/>
                    <a:pt x="5110" y="1841"/>
                  </a:cubicBezTo>
                  <a:cubicBezTo>
                    <a:pt x="5114" y="1847"/>
                    <a:pt x="5047" y="1811"/>
                    <a:pt x="5053" y="1816"/>
                  </a:cubicBezTo>
                  <a:cubicBezTo>
                    <a:pt x="5069" y="1831"/>
                    <a:pt x="5161" y="1867"/>
                    <a:pt x="5185" y="1872"/>
                  </a:cubicBezTo>
                  <a:cubicBezTo>
                    <a:pt x="5323" y="1863"/>
                    <a:pt x="5154" y="1906"/>
                    <a:pt x="5266" y="1847"/>
                  </a:cubicBezTo>
                  <a:cubicBezTo>
                    <a:pt x="5288" y="1836"/>
                    <a:pt x="5324" y="1811"/>
                    <a:pt x="5348" y="1791"/>
                  </a:cubicBezTo>
                  <a:cubicBezTo>
                    <a:pt x="5382" y="1761"/>
                    <a:pt x="5375" y="1742"/>
                    <a:pt x="5404" y="1710"/>
                  </a:cubicBezTo>
                  <a:cubicBezTo>
                    <a:pt x="5415" y="1697"/>
                    <a:pt x="5479" y="1509"/>
                    <a:pt x="5479" y="1509"/>
                  </a:cubicBezTo>
                  <a:cubicBezTo>
                    <a:pt x="5499" y="1450"/>
                    <a:pt x="5513" y="1455"/>
                    <a:pt x="5542" y="1415"/>
                  </a:cubicBezTo>
                  <a:cubicBezTo>
                    <a:pt x="5553" y="1384"/>
                    <a:pt x="5588" y="1353"/>
                    <a:pt x="5598" y="1321"/>
                  </a:cubicBezTo>
                  <a:cubicBezTo>
                    <a:pt x="5604" y="1300"/>
                    <a:pt x="5617" y="1228"/>
                    <a:pt x="5617" y="1228"/>
                  </a:cubicBezTo>
                  <a:cubicBezTo>
                    <a:pt x="5624" y="1137"/>
                    <a:pt x="5638" y="1140"/>
                    <a:pt x="5667" y="1052"/>
                  </a:cubicBezTo>
                  <a:cubicBezTo>
                    <a:pt x="5673" y="1001"/>
                    <a:pt x="5771" y="988"/>
                    <a:pt x="5771" y="937"/>
                  </a:cubicBezTo>
                  <a:lnTo>
                    <a:pt x="5774" y="2158"/>
                  </a:lnTo>
                  <a:lnTo>
                    <a:pt x="11" y="2153"/>
                  </a:lnTo>
                  <a:lnTo>
                    <a:pt x="0" y="758"/>
                  </a:lnTo>
                  <a:lnTo>
                    <a:pt x="89" y="814"/>
                  </a:lnTo>
                  <a:close/>
                </a:path>
              </a:pathLst>
            </a:custGeom>
            <a:solidFill>
              <a:srgbClr val="993366"/>
            </a:solidFill>
            <a:ln w="9525">
              <a:solidFill>
                <a:srgbClr val="993366"/>
              </a:solidFill>
              <a:round/>
              <a:headEnd/>
              <a:tailEnd/>
            </a:ln>
          </p:spPr>
          <p:txBody>
            <a:bodyPr/>
            <a:lstStyle/>
            <a:p>
              <a:endParaRPr lang="zh-CN" altLang="en-US"/>
            </a:p>
          </p:txBody>
        </p:sp>
        <p:sp>
          <p:nvSpPr>
            <p:cNvPr id="10" name="Line 10"/>
            <p:cNvSpPr>
              <a:spLocks noChangeShapeType="1"/>
            </p:cNvSpPr>
            <p:nvPr/>
          </p:nvSpPr>
          <p:spPr bwMode="auto">
            <a:xfrm>
              <a:off x="8494" y="12263"/>
              <a:ext cx="4608" cy="1"/>
            </a:xfrm>
            <a:prstGeom prst="line">
              <a:avLst/>
            </a:prstGeom>
            <a:noFill/>
            <a:ln w="12700">
              <a:solidFill>
                <a:srgbClr val="FF99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Line 11"/>
            <p:cNvSpPr>
              <a:spLocks noChangeShapeType="1"/>
            </p:cNvSpPr>
            <p:nvPr/>
          </p:nvSpPr>
          <p:spPr bwMode="auto">
            <a:xfrm>
              <a:off x="8494" y="11975"/>
              <a:ext cx="1" cy="288"/>
            </a:xfrm>
            <a:prstGeom prst="line">
              <a:avLst/>
            </a:prstGeom>
            <a:noFill/>
            <a:ln w="12700">
              <a:solidFill>
                <a:srgbClr val="FF99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Line 12"/>
            <p:cNvSpPr>
              <a:spLocks noChangeShapeType="1"/>
            </p:cNvSpPr>
            <p:nvPr/>
          </p:nvSpPr>
          <p:spPr bwMode="auto">
            <a:xfrm>
              <a:off x="10078" y="11687"/>
              <a:ext cx="1" cy="576"/>
            </a:xfrm>
            <a:prstGeom prst="line">
              <a:avLst/>
            </a:prstGeom>
            <a:noFill/>
            <a:ln w="12700">
              <a:solidFill>
                <a:srgbClr val="FF99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Line 13"/>
            <p:cNvSpPr>
              <a:spLocks noChangeShapeType="1"/>
            </p:cNvSpPr>
            <p:nvPr/>
          </p:nvSpPr>
          <p:spPr bwMode="auto">
            <a:xfrm flipH="1">
              <a:off x="11518" y="11543"/>
              <a:ext cx="1" cy="720"/>
            </a:xfrm>
            <a:prstGeom prst="line">
              <a:avLst/>
            </a:prstGeom>
            <a:noFill/>
            <a:ln w="12700">
              <a:solidFill>
                <a:srgbClr val="FF99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 name="Line 14"/>
            <p:cNvSpPr>
              <a:spLocks noChangeShapeType="1"/>
            </p:cNvSpPr>
            <p:nvPr/>
          </p:nvSpPr>
          <p:spPr bwMode="auto">
            <a:xfrm flipH="1">
              <a:off x="13102" y="11831"/>
              <a:ext cx="1" cy="432"/>
            </a:xfrm>
            <a:prstGeom prst="line">
              <a:avLst/>
            </a:prstGeom>
            <a:noFill/>
            <a:ln w="12700">
              <a:solidFill>
                <a:srgbClr val="FF99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Line 15"/>
            <p:cNvSpPr>
              <a:spLocks noChangeShapeType="1"/>
            </p:cNvSpPr>
            <p:nvPr/>
          </p:nvSpPr>
          <p:spPr bwMode="auto">
            <a:xfrm>
              <a:off x="9502" y="9815"/>
              <a:ext cx="2880"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Line 16"/>
            <p:cNvSpPr>
              <a:spLocks noChangeShapeType="1"/>
            </p:cNvSpPr>
            <p:nvPr/>
          </p:nvSpPr>
          <p:spPr bwMode="auto">
            <a:xfrm>
              <a:off x="9502" y="9815"/>
              <a:ext cx="1" cy="5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Line 17"/>
            <p:cNvSpPr>
              <a:spLocks noChangeShapeType="1"/>
            </p:cNvSpPr>
            <p:nvPr/>
          </p:nvSpPr>
          <p:spPr bwMode="auto">
            <a:xfrm>
              <a:off x="10802" y="9815"/>
              <a:ext cx="1" cy="115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Line 18"/>
            <p:cNvSpPr>
              <a:spLocks noChangeShapeType="1"/>
            </p:cNvSpPr>
            <p:nvPr/>
          </p:nvSpPr>
          <p:spPr bwMode="auto">
            <a:xfrm>
              <a:off x="12382" y="9815"/>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391650884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分水岭算法过程演示</a:t>
            </a:r>
          </a:p>
        </p:txBody>
      </p:sp>
      <p:pic>
        <p:nvPicPr>
          <p:cNvPr id="4" name="Picture 4" descr="im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143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p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789363"/>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lp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89363"/>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555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分水岭算法</a:t>
            </a:r>
            <a:r>
              <a:rPr lang="en-US" altLang="zh-CN" dirty="0"/>
              <a:t>-</a:t>
            </a:r>
            <a:r>
              <a:rPr lang="zh-CN" altLang="en-US" dirty="0"/>
              <a:t>构筑水坝</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304122"/>
            <a:ext cx="3405215" cy="550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79600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基本原理和步骤</a:t>
            </a:r>
          </a:p>
        </p:txBody>
      </p:sp>
      <p:sp>
        <p:nvSpPr>
          <p:cNvPr id="3" name="内容占位符 2"/>
          <p:cNvSpPr>
            <a:spLocks noGrp="1"/>
          </p:cNvSpPr>
          <p:nvPr>
            <p:ph idx="1"/>
          </p:nvPr>
        </p:nvSpPr>
        <p:spPr/>
        <p:txBody>
          <a:bodyPr/>
          <a:lstStyle/>
          <a:p>
            <a:pPr>
              <a:spcAft>
                <a:spcPts val="600"/>
              </a:spcAft>
            </a:pPr>
            <a:r>
              <a:rPr lang="zh-CN" altLang="en-US" dirty="0"/>
              <a:t>分水岭计算步骤</a:t>
            </a:r>
            <a:endParaRPr lang="en-US" altLang="zh-CN" dirty="0"/>
          </a:p>
          <a:p>
            <a:pPr marL="928687" lvl="1" indent="-457200">
              <a:spcAft>
                <a:spcPts val="600"/>
              </a:spcAft>
              <a:buFont typeface="+mj-lt"/>
              <a:buAutoNum type="arabicPeriod"/>
            </a:pPr>
            <a:r>
              <a:rPr lang="zh-CN" altLang="en-US" dirty="0"/>
              <a:t>待分割图像</a:t>
            </a:r>
            <a:r>
              <a:rPr kumimoji="0" lang="en-US" altLang="zh-CN" i="1" dirty="0">
                <a:solidFill>
                  <a:srgbClr val="000000"/>
                </a:solidFill>
                <a:latin typeface="Times New Roman"/>
              </a:rPr>
              <a:t>f </a:t>
            </a:r>
            <a:r>
              <a:rPr kumimoji="0" lang="en-US" altLang="zh-CN" dirty="0">
                <a:solidFill>
                  <a:srgbClr val="000000"/>
                </a:solidFill>
                <a:latin typeface="Times New Roman"/>
              </a:rPr>
              <a:t>(</a:t>
            </a:r>
            <a:r>
              <a:rPr kumimoji="0" lang="en-US" altLang="zh-CN" i="1" dirty="0">
                <a:solidFill>
                  <a:srgbClr val="000000"/>
                </a:solidFill>
                <a:latin typeface="Times New Roman"/>
              </a:rPr>
              <a:t>x</a:t>
            </a:r>
            <a:r>
              <a:rPr kumimoji="0" lang="en-US" altLang="zh-CN" dirty="0">
                <a:solidFill>
                  <a:srgbClr val="000000"/>
                </a:solidFill>
                <a:latin typeface="Times New Roman"/>
              </a:rPr>
              <a:t>, </a:t>
            </a:r>
            <a:r>
              <a:rPr kumimoji="0" lang="en-US" altLang="zh-CN" i="1" dirty="0">
                <a:solidFill>
                  <a:srgbClr val="000000"/>
                </a:solidFill>
                <a:latin typeface="Times New Roman"/>
              </a:rPr>
              <a:t>y</a:t>
            </a:r>
            <a:r>
              <a:rPr kumimoji="0" lang="en-US" altLang="zh-CN" dirty="0">
                <a:solidFill>
                  <a:srgbClr val="000000"/>
                </a:solidFill>
                <a:latin typeface="Times New Roman"/>
              </a:rPr>
              <a:t>) </a:t>
            </a:r>
            <a:r>
              <a:rPr lang="zh-CN" altLang="en-US" dirty="0"/>
              <a:t>，其</a:t>
            </a:r>
            <a:r>
              <a:rPr lang="zh-CN" altLang="en-US" dirty="0">
                <a:solidFill>
                  <a:srgbClr val="FF0000"/>
                </a:solidFill>
              </a:rPr>
              <a:t>梯度图像</a:t>
            </a:r>
            <a:r>
              <a:rPr lang="zh-CN" altLang="en-US" dirty="0"/>
              <a:t>为</a:t>
            </a:r>
            <a:r>
              <a:rPr kumimoji="0" lang="en-US" altLang="zh-CN" i="1" dirty="0">
                <a:solidFill>
                  <a:srgbClr val="000000"/>
                </a:solidFill>
                <a:latin typeface="Times New Roman"/>
              </a:rPr>
              <a:t>g</a:t>
            </a:r>
            <a:r>
              <a:rPr kumimoji="0" lang="en-US" altLang="zh-CN" dirty="0">
                <a:solidFill>
                  <a:srgbClr val="000000"/>
                </a:solidFill>
                <a:latin typeface="Times New Roman"/>
              </a:rPr>
              <a:t>(</a:t>
            </a:r>
            <a:r>
              <a:rPr kumimoji="0" lang="en-US" altLang="zh-CN" i="1" dirty="0">
                <a:solidFill>
                  <a:srgbClr val="000000"/>
                </a:solidFill>
                <a:latin typeface="Times New Roman"/>
              </a:rPr>
              <a:t>x</a:t>
            </a:r>
            <a:r>
              <a:rPr kumimoji="0" lang="en-US" altLang="zh-CN" dirty="0">
                <a:solidFill>
                  <a:srgbClr val="000000"/>
                </a:solidFill>
                <a:latin typeface="Times New Roman"/>
              </a:rPr>
              <a:t>, </a:t>
            </a:r>
            <a:r>
              <a:rPr kumimoji="0" lang="en-US" altLang="zh-CN" i="1" dirty="0">
                <a:solidFill>
                  <a:srgbClr val="000000"/>
                </a:solidFill>
                <a:latin typeface="Times New Roman"/>
              </a:rPr>
              <a:t>y</a:t>
            </a:r>
            <a:r>
              <a:rPr kumimoji="0" lang="en-US" altLang="zh-CN" dirty="0">
                <a:solidFill>
                  <a:srgbClr val="000000"/>
                </a:solidFill>
                <a:latin typeface="Times New Roman"/>
              </a:rPr>
              <a:t>)</a:t>
            </a:r>
          </a:p>
          <a:p>
            <a:pPr marL="928687" lvl="1" indent="-457200">
              <a:spcAft>
                <a:spcPts val="600"/>
              </a:spcAft>
              <a:buFont typeface="+mj-lt"/>
              <a:buAutoNum type="arabicPeriod"/>
            </a:pPr>
            <a:r>
              <a:rPr lang="zh-CN" altLang="en-US" dirty="0"/>
              <a:t>用</a:t>
            </a:r>
            <a:r>
              <a:rPr kumimoji="0" lang="en-US" altLang="zh-CN" sz="2400" i="1" dirty="0">
                <a:solidFill>
                  <a:srgbClr val="000000"/>
                </a:solidFill>
                <a:latin typeface="Times New Roman"/>
              </a:rPr>
              <a:t>M</a:t>
            </a:r>
            <a:r>
              <a:rPr kumimoji="0" lang="en-US" altLang="zh-CN" sz="2400" baseline="-20000" dirty="0">
                <a:solidFill>
                  <a:srgbClr val="000000"/>
                </a:solidFill>
                <a:latin typeface="Times New Roman"/>
              </a:rPr>
              <a:t>1</a:t>
            </a:r>
            <a:r>
              <a:rPr kumimoji="0" lang="en-US" altLang="zh-CN" sz="2400" dirty="0">
                <a:solidFill>
                  <a:srgbClr val="000000"/>
                </a:solidFill>
                <a:latin typeface="Times New Roman"/>
              </a:rPr>
              <a:t>, </a:t>
            </a:r>
            <a:r>
              <a:rPr kumimoji="0" lang="en-US" altLang="zh-CN" sz="2400" i="1" dirty="0">
                <a:solidFill>
                  <a:srgbClr val="000000"/>
                </a:solidFill>
                <a:latin typeface="Times New Roman"/>
              </a:rPr>
              <a:t>M</a:t>
            </a:r>
            <a:r>
              <a:rPr kumimoji="0" lang="en-US" altLang="zh-CN" sz="2400" baseline="-20000" dirty="0">
                <a:solidFill>
                  <a:srgbClr val="000000"/>
                </a:solidFill>
                <a:latin typeface="Times New Roman"/>
              </a:rPr>
              <a:t>2</a:t>
            </a:r>
            <a:r>
              <a:rPr kumimoji="0" lang="en-US" altLang="zh-CN" sz="2400" dirty="0">
                <a:solidFill>
                  <a:srgbClr val="000000"/>
                </a:solidFill>
                <a:latin typeface="Times New Roman"/>
              </a:rPr>
              <a:t>, …, </a:t>
            </a:r>
            <a:r>
              <a:rPr kumimoji="0" lang="en-US" altLang="zh-CN" sz="2400" i="1" dirty="0">
                <a:solidFill>
                  <a:srgbClr val="000000"/>
                </a:solidFill>
                <a:latin typeface="Times New Roman"/>
              </a:rPr>
              <a:t>M</a:t>
            </a:r>
            <a:r>
              <a:rPr kumimoji="0" lang="en-US" altLang="zh-CN" sz="2400" i="1" baseline="-20000" dirty="0">
                <a:solidFill>
                  <a:srgbClr val="000000"/>
                </a:solidFill>
                <a:latin typeface="Times New Roman"/>
              </a:rPr>
              <a:t>R</a:t>
            </a:r>
            <a:r>
              <a:rPr lang="zh-CN" altLang="en-US" dirty="0"/>
              <a:t>表示</a:t>
            </a:r>
            <a:r>
              <a:rPr kumimoji="0" lang="en-US" altLang="zh-CN" sz="2400" i="1" dirty="0">
                <a:solidFill>
                  <a:srgbClr val="000000"/>
                </a:solidFill>
                <a:latin typeface="Times New Roman"/>
              </a:rPr>
              <a:t>g</a:t>
            </a:r>
            <a:r>
              <a:rPr kumimoji="0" lang="en-US" altLang="zh-CN" sz="2400" dirty="0">
                <a:solidFill>
                  <a:srgbClr val="000000"/>
                </a:solidFill>
                <a:latin typeface="Times New Roman"/>
              </a:rPr>
              <a:t>(</a:t>
            </a:r>
            <a:r>
              <a:rPr kumimoji="0" lang="en-US" altLang="zh-CN" sz="2400" i="1" dirty="0">
                <a:solidFill>
                  <a:srgbClr val="000000"/>
                </a:solidFill>
                <a:latin typeface="Times New Roman"/>
              </a:rPr>
              <a:t>x</a:t>
            </a:r>
            <a:r>
              <a:rPr kumimoji="0" lang="en-US" altLang="zh-CN" sz="2400" dirty="0">
                <a:solidFill>
                  <a:srgbClr val="000000"/>
                </a:solidFill>
                <a:latin typeface="Times New Roman"/>
              </a:rPr>
              <a:t>, </a:t>
            </a:r>
            <a:r>
              <a:rPr kumimoji="0" lang="en-US" altLang="zh-CN" sz="2400" i="1" dirty="0">
                <a:solidFill>
                  <a:srgbClr val="000000"/>
                </a:solidFill>
                <a:latin typeface="Times New Roman"/>
              </a:rPr>
              <a:t>y</a:t>
            </a:r>
            <a:r>
              <a:rPr kumimoji="0" lang="en-US" altLang="zh-CN" sz="2400" dirty="0">
                <a:solidFill>
                  <a:srgbClr val="000000"/>
                </a:solidFill>
                <a:latin typeface="Times New Roman"/>
              </a:rPr>
              <a:t>)</a:t>
            </a:r>
            <a:r>
              <a:rPr lang="zh-CN" altLang="en-US" dirty="0"/>
              <a:t>中各</a:t>
            </a:r>
            <a:r>
              <a:rPr lang="zh-CN" altLang="en-US" b="1" dirty="0">
                <a:solidFill>
                  <a:srgbClr val="C00000"/>
                </a:solidFill>
              </a:rPr>
              <a:t>局部极小值</a:t>
            </a:r>
            <a:r>
              <a:rPr lang="zh-CN" altLang="en-US" dirty="0"/>
              <a:t>的像素位置，</a:t>
            </a:r>
            <a:r>
              <a:rPr kumimoji="0" lang="en-US" altLang="zh-CN" sz="2400" i="1" dirty="0">
                <a:solidFill>
                  <a:srgbClr val="000000"/>
                </a:solidFill>
                <a:latin typeface="Times New Roman"/>
              </a:rPr>
              <a:t> 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M</a:t>
            </a:r>
            <a:r>
              <a:rPr kumimoji="0" lang="en-US" altLang="zh-CN" sz="2400" i="1" baseline="-20000" dirty="0">
                <a:solidFill>
                  <a:srgbClr val="000000"/>
                </a:solidFill>
                <a:latin typeface="Times New Roman"/>
              </a:rPr>
              <a:t>i</a:t>
            </a:r>
            <a:r>
              <a:rPr kumimoji="0" lang="en-US" altLang="zh-CN" sz="2400" dirty="0">
                <a:solidFill>
                  <a:srgbClr val="000000"/>
                </a:solidFill>
                <a:latin typeface="Times New Roman"/>
              </a:rPr>
              <a:t>)</a:t>
            </a:r>
            <a:r>
              <a:rPr lang="zh-CN" altLang="en-US" dirty="0"/>
              <a:t>为与</a:t>
            </a:r>
            <a:r>
              <a:rPr kumimoji="0" lang="en-US" altLang="zh-CN" sz="2400" i="1" dirty="0">
                <a:solidFill>
                  <a:srgbClr val="000000"/>
                </a:solidFill>
                <a:latin typeface="Times New Roman"/>
              </a:rPr>
              <a:t>M</a:t>
            </a:r>
            <a:r>
              <a:rPr kumimoji="0" lang="en-US" altLang="zh-CN" sz="2400" i="1" baseline="-20000" dirty="0">
                <a:solidFill>
                  <a:srgbClr val="000000"/>
                </a:solidFill>
                <a:latin typeface="Times New Roman"/>
              </a:rPr>
              <a:t>i</a:t>
            </a:r>
            <a:r>
              <a:rPr lang="zh-CN" altLang="en-US" dirty="0"/>
              <a:t>对应的区域中的像素坐标集合（</a:t>
            </a:r>
            <a:r>
              <a:rPr lang="zh-CN" altLang="en-US" dirty="0">
                <a:solidFill>
                  <a:srgbClr val="00B050"/>
                </a:solidFill>
              </a:rPr>
              <a:t>即期望的最终分割结果</a:t>
            </a:r>
            <a:r>
              <a:rPr lang="zh-CN" altLang="en-US" dirty="0"/>
              <a:t>）。</a:t>
            </a:r>
          </a:p>
          <a:p>
            <a:pPr marL="928687" lvl="1" indent="-457200">
              <a:spcAft>
                <a:spcPts val="600"/>
              </a:spcAft>
              <a:buFont typeface="+mj-lt"/>
              <a:buAutoNum type="arabicPeriod"/>
            </a:pPr>
            <a:r>
              <a:rPr lang="zh-CN" altLang="en-US" dirty="0"/>
              <a:t>用</a:t>
            </a:r>
            <a:r>
              <a:rPr lang="en-US" altLang="zh-CN" dirty="0"/>
              <a:t>n</a:t>
            </a:r>
            <a:r>
              <a:rPr lang="zh-CN" altLang="en-US" dirty="0"/>
              <a:t>表示当前梯度阈值，</a:t>
            </a:r>
            <a:r>
              <a:rPr kumimoji="0" lang="en-US" altLang="zh-CN" sz="2400" i="1" dirty="0">
                <a:solidFill>
                  <a:srgbClr val="000000"/>
                </a:solidFill>
                <a:latin typeface="Times New Roman"/>
              </a:rPr>
              <a:t> T</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a:t>
            </a:r>
            <a:r>
              <a:rPr lang="zh-CN" altLang="en-US" dirty="0"/>
              <a:t>代表记为</a:t>
            </a:r>
            <a:r>
              <a:rPr kumimoji="0" lang="en-US" altLang="zh-CN" sz="2400" dirty="0">
                <a:solidFill>
                  <a:srgbClr val="000000"/>
                </a:solidFill>
                <a:latin typeface="Times New Roman"/>
              </a:rPr>
              <a:t>(</a:t>
            </a:r>
            <a:r>
              <a:rPr kumimoji="0" lang="en-US" altLang="zh-CN" sz="2400" i="1" dirty="0">
                <a:solidFill>
                  <a:srgbClr val="000000"/>
                </a:solidFill>
                <a:latin typeface="Times New Roman"/>
              </a:rPr>
              <a:t>u</a:t>
            </a:r>
            <a:r>
              <a:rPr kumimoji="0" lang="en-US" altLang="zh-CN" sz="2400" dirty="0">
                <a:solidFill>
                  <a:srgbClr val="000000"/>
                </a:solidFill>
                <a:latin typeface="Times New Roman"/>
              </a:rPr>
              <a:t>, </a:t>
            </a:r>
            <a:r>
              <a:rPr kumimoji="0" lang="en-US" altLang="zh-CN" sz="2400" i="1" dirty="0">
                <a:solidFill>
                  <a:srgbClr val="000000"/>
                </a:solidFill>
                <a:latin typeface="Times New Roman"/>
              </a:rPr>
              <a:t>v</a:t>
            </a:r>
            <a:r>
              <a:rPr kumimoji="0" lang="en-US" altLang="zh-CN" sz="2400" dirty="0">
                <a:solidFill>
                  <a:srgbClr val="000000"/>
                </a:solidFill>
                <a:latin typeface="Times New Roman"/>
              </a:rPr>
              <a:t>)</a:t>
            </a:r>
            <a:r>
              <a:rPr lang="zh-CN" altLang="en-US" dirty="0"/>
              <a:t>的像素集合，</a:t>
            </a:r>
            <a:r>
              <a:rPr lang="en-US" altLang="zh-CN" dirty="0"/>
              <a:t> </a:t>
            </a:r>
            <a:r>
              <a:rPr lang="zh-CN" altLang="en-US" dirty="0"/>
              <a:t>要求</a:t>
            </a:r>
            <a:r>
              <a:rPr kumimoji="0" lang="en-US" altLang="zh-CN" sz="2400" i="1" dirty="0">
                <a:solidFill>
                  <a:srgbClr val="000000"/>
                </a:solidFill>
                <a:latin typeface="Times New Roman"/>
              </a:rPr>
              <a:t>g</a:t>
            </a:r>
            <a:r>
              <a:rPr kumimoji="0" lang="en-US" altLang="zh-CN" sz="2400" dirty="0">
                <a:solidFill>
                  <a:srgbClr val="000000"/>
                </a:solidFill>
                <a:latin typeface="Times New Roman"/>
              </a:rPr>
              <a:t>(</a:t>
            </a:r>
            <a:r>
              <a:rPr kumimoji="0" lang="en-US" altLang="zh-CN" sz="2400" i="1" dirty="0">
                <a:solidFill>
                  <a:srgbClr val="000000"/>
                </a:solidFill>
                <a:latin typeface="Times New Roman"/>
              </a:rPr>
              <a:t>u</a:t>
            </a:r>
            <a:r>
              <a:rPr kumimoji="0" lang="en-US" altLang="zh-CN" sz="2400" dirty="0">
                <a:solidFill>
                  <a:srgbClr val="000000"/>
                </a:solidFill>
                <a:latin typeface="Times New Roman"/>
              </a:rPr>
              <a:t>, </a:t>
            </a:r>
            <a:r>
              <a:rPr kumimoji="0" lang="en-US" altLang="zh-CN" sz="2400" i="1" dirty="0">
                <a:solidFill>
                  <a:srgbClr val="000000"/>
                </a:solidFill>
                <a:latin typeface="Times New Roman"/>
              </a:rPr>
              <a:t>v</a:t>
            </a:r>
            <a:r>
              <a:rPr kumimoji="0" lang="en-US" altLang="zh-CN" sz="2400" dirty="0">
                <a:solidFill>
                  <a:srgbClr val="000000"/>
                </a:solidFill>
                <a:latin typeface="Times New Roman"/>
              </a:rPr>
              <a:t>) &lt; </a:t>
            </a:r>
            <a:r>
              <a:rPr kumimoji="0" lang="en-US" altLang="zh-CN" sz="2400" i="1" dirty="0">
                <a:solidFill>
                  <a:srgbClr val="000000"/>
                </a:solidFill>
                <a:latin typeface="Times New Roman"/>
              </a:rPr>
              <a:t>n </a:t>
            </a:r>
            <a:r>
              <a:rPr lang="zh-CN" altLang="en-US" dirty="0"/>
              <a:t>；</a:t>
            </a:r>
            <a:r>
              <a:rPr kumimoji="0" lang="en-US" altLang="zh-CN" i="1" dirty="0">
                <a:solidFill>
                  <a:srgbClr val="000000"/>
                </a:solidFill>
                <a:latin typeface="Times New Roman"/>
              </a:rPr>
              <a:t> T</a:t>
            </a:r>
            <a:r>
              <a:rPr kumimoji="0" lang="en-US" altLang="zh-CN" dirty="0">
                <a:solidFill>
                  <a:srgbClr val="000000"/>
                </a:solidFill>
                <a:latin typeface="Times New Roman"/>
              </a:rPr>
              <a:t>[</a:t>
            </a:r>
            <a:r>
              <a:rPr kumimoji="0" lang="en-US" altLang="zh-CN" i="1" dirty="0">
                <a:solidFill>
                  <a:srgbClr val="000000"/>
                </a:solidFill>
                <a:latin typeface="Times New Roman"/>
              </a:rPr>
              <a:t>n</a:t>
            </a:r>
            <a:r>
              <a:rPr kumimoji="0" lang="en-US" altLang="zh-CN" dirty="0">
                <a:solidFill>
                  <a:srgbClr val="000000"/>
                </a:solidFill>
                <a:latin typeface="Times New Roman"/>
              </a:rPr>
              <a:t>]</a:t>
            </a:r>
            <a:r>
              <a:rPr kumimoji="0" lang="zh-CN" altLang="en-US" dirty="0">
                <a:solidFill>
                  <a:srgbClr val="000000"/>
                </a:solidFill>
                <a:latin typeface="Times New Roman"/>
              </a:rPr>
              <a:t>可对应多个联通体：</a:t>
            </a:r>
            <a:endParaRPr lang="zh-CN" altLang="en-US" dirty="0"/>
          </a:p>
          <a:p>
            <a:pPr marL="928687" lvl="1" indent="-457200">
              <a:spcAft>
                <a:spcPts val="600"/>
              </a:spcAft>
              <a:buFont typeface="+mj-lt"/>
              <a:buAutoNum type="arabicPeriod"/>
            </a:pPr>
            <a:endParaRPr lang="zh-CN" altLang="en-US" dirty="0"/>
          </a:p>
          <a:p>
            <a:pPr marL="928687" lvl="1" indent="-457200">
              <a:spcAft>
                <a:spcPts val="600"/>
              </a:spcAft>
              <a:buFont typeface="+mj-lt"/>
              <a:buAutoNum type="arabicPeriod"/>
            </a:pPr>
            <a:r>
              <a:rPr lang="zh-CN" altLang="en-US" dirty="0"/>
              <a:t>对</a:t>
            </a:r>
            <a:r>
              <a:rPr kumimoji="0" lang="en-US" altLang="zh-CN" sz="2400" i="1" dirty="0">
                <a:solidFill>
                  <a:srgbClr val="000000"/>
                </a:solidFill>
                <a:latin typeface="Times New Roman"/>
              </a:rPr>
              <a:t>M</a:t>
            </a:r>
            <a:r>
              <a:rPr kumimoji="0" lang="en-US" altLang="zh-CN" sz="2400" i="1" baseline="-20000" dirty="0">
                <a:solidFill>
                  <a:srgbClr val="000000"/>
                </a:solidFill>
                <a:latin typeface="Times New Roman"/>
              </a:rPr>
              <a:t>i</a:t>
            </a:r>
            <a:r>
              <a:rPr lang="zh-CN" altLang="en-US" dirty="0"/>
              <a:t>所在的区域，其中满足条件的坐标集合</a:t>
            </a:r>
            <a:r>
              <a:rPr kumimoji="0" lang="en-US" altLang="zh-CN" sz="2400" i="1" dirty="0">
                <a:solidFill>
                  <a:srgbClr val="000000"/>
                </a:solidFill>
                <a:latin typeface="Times New Roman"/>
              </a:rPr>
              <a:t>C</a:t>
            </a:r>
            <a:r>
              <a:rPr kumimoji="0" lang="en-US" altLang="zh-CN" sz="2400" i="1" baseline="-20000" dirty="0">
                <a:solidFill>
                  <a:srgbClr val="000000"/>
                </a:solidFill>
                <a:latin typeface="Times New Roman"/>
              </a:rPr>
              <a:t>n</a:t>
            </a:r>
            <a:r>
              <a:rPr kumimoji="0" lang="en-US" altLang="zh-CN" sz="2400" dirty="0">
                <a:solidFill>
                  <a:srgbClr val="000000"/>
                </a:solidFill>
                <a:latin typeface="Times New Roman"/>
              </a:rPr>
              <a:t>(</a:t>
            </a:r>
            <a:r>
              <a:rPr kumimoji="0" lang="en-US" altLang="zh-CN" sz="2400" i="1" dirty="0">
                <a:solidFill>
                  <a:srgbClr val="000000"/>
                </a:solidFill>
                <a:latin typeface="Times New Roman"/>
              </a:rPr>
              <a:t>M</a:t>
            </a:r>
            <a:r>
              <a:rPr kumimoji="0" lang="en-US" altLang="zh-CN" sz="2400" i="1" baseline="-20000" dirty="0">
                <a:solidFill>
                  <a:srgbClr val="000000"/>
                </a:solidFill>
                <a:latin typeface="Times New Roman"/>
              </a:rPr>
              <a:t>i</a:t>
            </a:r>
            <a:r>
              <a:rPr kumimoji="0" lang="en-US" altLang="zh-CN" sz="2400" dirty="0">
                <a:solidFill>
                  <a:srgbClr val="000000"/>
                </a:solidFill>
                <a:latin typeface="Times New Roman"/>
              </a:rPr>
              <a:t>)</a:t>
            </a:r>
            <a:r>
              <a:rPr lang="zh-CN" altLang="en-US" dirty="0"/>
              <a:t>可看作一幅二值图像： </a:t>
            </a:r>
          </a:p>
        </p:txBody>
      </p:sp>
      <p:graphicFrame>
        <p:nvGraphicFramePr>
          <p:cNvPr id="4" name="Object 4"/>
          <p:cNvGraphicFramePr>
            <a:graphicFrameLocks noChangeAspect="1"/>
          </p:cNvGraphicFramePr>
          <p:nvPr/>
        </p:nvGraphicFramePr>
        <p:xfrm>
          <a:off x="3460337" y="4349740"/>
          <a:ext cx="2759964" cy="373790"/>
        </p:xfrm>
        <a:graphic>
          <a:graphicData uri="http://schemas.openxmlformats.org/presentationml/2006/ole">
            <mc:AlternateContent xmlns:mc="http://schemas.openxmlformats.org/markup-compatibility/2006">
              <mc:Choice xmlns:v="urn:schemas-microsoft-com:vml" Requires="v">
                <p:oleObj spid="_x0000_s8216" name="公式" r:id="rId3" imgW="1409088" imgH="190417" progId="Equation.3">
                  <p:embed/>
                </p:oleObj>
              </mc:Choice>
              <mc:Fallback>
                <p:oleObj name="公式" r:id="rId3" imgW="1409088" imgH="190417" progId="Equation.3">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337" y="4349740"/>
                        <a:ext cx="2759964" cy="373790"/>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6" name="文本框 5"/>
              <p:cNvSpPr txBox="1"/>
              <p:nvPr/>
            </p:nvSpPr>
            <p:spPr>
              <a:xfrm>
                <a:off x="3460337" y="5682707"/>
                <a:ext cx="26095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𝑛</m:t>
                          </m:r>
                        </m:sub>
                      </m:sSub>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𝑖</m:t>
                              </m:r>
                            </m:sub>
                          </m:sSub>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𝐶</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𝑇</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𝑛</m:t>
                      </m:r>
                      <m:r>
                        <a:rPr lang="en-US" altLang="zh-CN" sz="2000" b="0" i="1" smtClean="0">
                          <a:latin typeface="Cambria Math" panose="02040503050406030204" pitchFamily="18" charset="0"/>
                          <a:ea typeface="Cambria Math" panose="02040503050406030204" pitchFamily="18" charset="0"/>
                        </a:rPr>
                        <m:t>]</m:t>
                      </m:r>
                    </m:oMath>
                  </m:oMathPara>
                </a14:m>
                <a:endParaRPr lang="zh-CN" altLang="en-US" sz="2000" dirty="0"/>
              </a:p>
            </p:txBody>
          </p:sp>
        </mc:Choice>
        <mc:Fallback xmlns="">
          <p:sp>
            <p:nvSpPr>
              <p:cNvPr id="6" name="文本框 5"/>
              <p:cNvSpPr txBox="1">
                <a:spLocks noRot="1" noChangeAspect="1" noMove="1" noResize="1" noEditPoints="1" noAdjustHandles="1" noChangeArrowheads="1" noChangeShapeType="1" noTextEdit="1"/>
              </p:cNvSpPr>
              <p:nvPr/>
            </p:nvSpPr>
            <p:spPr>
              <a:xfrm>
                <a:off x="3460337" y="5682707"/>
                <a:ext cx="2609561" cy="307777"/>
              </a:xfrm>
              <a:prstGeom prst="rect">
                <a:avLst/>
              </a:prstGeom>
              <a:blipFill>
                <a:blip r:embed="rId5"/>
                <a:stretch>
                  <a:fillRect l="-1869" r="-3037" b="-3529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89279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基本原理和步骤</a:t>
            </a:r>
          </a:p>
        </p:txBody>
      </p:sp>
      <p:sp>
        <p:nvSpPr>
          <p:cNvPr id="3" name="内容占位符 2"/>
          <p:cNvSpPr>
            <a:spLocks noGrp="1"/>
          </p:cNvSpPr>
          <p:nvPr>
            <p:ph idx="1"/>
          </p:nvPr>
        </p:nvSpPr>
        <p:spPr/>
        <p:txBody>
          <a:bodyPr/>
          <a:lstStyle/>
          <a:p>
            <a:r>
              <a:rPr lang="zh-CN" altLang="en-US" dirty="0"/>
              <a:t>分水岭计算步骤</a:t>
            </a:r>
          </a:p>
          <a:p>
            <a:endParaRPr lang="zh-CN" alt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51" y="2343898"/>
            <a:ext cx="74168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本框 5"/>
              <p:cNvSpPr txBox="1"/>
              <p:nvPr/>
            </p:nvSpPr>
            <p:spPr>
              <a:xfrm>
                <a:off x="3095279" y="1856178"/>
                <a:ext cx="26095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𝑛</m:t>
                          </m:r>
                        </m:sub>
                      </m:sSub>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𝑖</m:t>
                              </m:r>
                            </m:sub>
                          </m:sSub>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𝐶</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𝑀</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𝑇</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𝑛</m:t>
                      </m:r>
                      <m:r>
                        <a:rPr lang="en-US" altLang="zh-CN" sz="2000" b="0" i="1" smtClean="0">
                          <a:latin typeface="Cambria Math" panose="02040503050406030204" pitchFamily="18" charset="0"/>
                          <a:ea typeface="Cambria Math" panose="02040503050406030204" pitchFamily="18" charset="0"/>
                        </a:rPr>
                        <m:t>]</m:t>
                      </m:r>
                    </m:oMath>
                  </m:oMathPara>
                </a14:m>
                <a:endParaRPr lang="zh-CN" altLang="en-US" sz="2000" dirty="0"/>
              </a:p>
            </p:txBody>
          </p:sp>
        </mc:Choice>
        <mc:Fallback xmlns="">
          <p:sp>
            <p:nvSpPr>
              <p:cNvPr id="6" name="文本框 5"/>
              <p:cNvSpPr txBox="1">
                <a:spLocks noRot="1" noChangeAspect="1" noMove="1" noResize="1" noEditPoints="1" noAdjustHandles="1" noChangeArrowheads="1" noChangeShapeType="1" noTextEdit="1"/>
              </p:cNvSpPr>
              <p:nvPr/>
            </p:nvSpPr>
            <p:spPr>
              <a:xfrm>
                <a:off x="3095279" y="1856178"/>
                <a:ext cx="2609561" cy="307777"/>
              </a:xfrm>
              <a:prstGeom prst="rect">
                <a:avLst/>
              </a:prstGeom>
              <a:blipFill>
                <a:blip r:embed="rId3"/>
                <a:stretch>
                  <a:fillRect l="-1869" r="-3037" b="-35294"/>
                </a:stretch>
              </a:blipFill>
            </p:spPr>
            <p:txBody>
              <a:bodyPr/>
              <a:lstStyle/>
              <a:p>
                <a:r>
                  <a:rPr lang="zh-CN" altLang="en-US">
                    <a:noFill/>
                  </a:rPr>
                  <a:t> </a:t>
                </a:r>
              </a:p>
            </p:txBody>
          </p:sp>
        </mc:Fallback>
      </mc:AlternateContent>
      <p:sp>
        <p:nvSpPr>
          <p:cNvPr id="4" name="矩形 3"/>
          <p:cNvSpPr/>
          <p:nvPr/>
        </p:nvSpPr>
        <p:spPr>
          <a:xfrm>
            <a:off x="3733096" y="6244893"/>
            <a:ext cx="226215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dirty="0"/>
              <a:t>期望的最终分割结果</a:t>
            </a:r>
          </a:p>
        </p:txBody>
      </p:sp>
      <p:cxnSp>
        <p:nvCxnSpPr>
          <p:cNvPr id="8" name="直接箭头连接符 7"/>
          <p:cNvCxnSpPr/>
          <p:nvPr/>
        </p:nvCxnSpPr>
        <p:spPr bwMode="auto">
          <a:xfrm>
            <a:off x="3933543" y="5817838"/>
            <a:ext cx="438262" cy="387883"/>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直接箭头连接符 10"/>
          <p:cNvCxnSpPr/>
          <p:nvPr/>
        </p:nvCxnSpPr>
        <p:spPr bwMode="auto">
          <a:xfrm flipH="1">
            <a:off x="5318669" y="5817838"/>
            <a:ext cx="357104" cy="387883"/>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2325414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基本原理和步骤</a:t>
            </a:r>
          </a:p>
        </p:txBody>
      </p:sp>
      <p:sp>
        <p:nvSpPr>
          <p:cNvPr id="3" name="内容占位符 2"/>
          <p:cNvSpPr>
            <a:spLocks noGrp="1"/>
          </p:cNvSpPr>
          <p:nvPr>
            <p:ph idx="1"/>
          </p:nvPr>
        </p:nvSpPr>
        <p:spPr/>
        <p:txBody>
          <a:bodyPr/>
          <a:lstStyle/>
          <a:p>
            <a:r>
              <a:rPr lang="zh-CN" altLang="en-US" dirty="0"/>
              <a:t>分水岭计算步骤</a:t>
            </a:r>
          </a:p>
          <a:p>
            <a:pPr lvl="1"/>
            <a:r>
              <a:rPr lang="zh-CN" altLang="en-US" dirty="0"/>
              <a:t>用</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a:t>
            </a:r>
            <a:r>
              <a:rPr lang="zh-CN" altLang="en-US" dirty="0"/>
              <a:t>代表：在梯度阈值为</a:t>
            </a:r>
            <a:r>
              <a:rPr kumimoji="0" lang="en-US" altLang="zh-CN" sz="2400" i="1" dirty="0">
                <a:solidFill>
                  <a:srgbClr val="000000"/>
                </a:solidFill>
                <a:latin typeface="Times New Roman"/>
              </a:rPr>
              <a:t>n</a:t>
            </a:r>
            <a:r>
              <a:rPr lang="zh-CN" altLang="en-US" dirty="0"/>
              <a:t>时，图象中所有满足条件的象素 </a:t>
            </a:r>
          </a:p>
          <a:p>
            <a:pPr lvl="1"/>
            <a:endParaRPr lang="en-US" altLang="zh-CN" dirty="0"/>
          </a:p>
          <a:p>
            <a:pPr lvl="1"/>
            <a:endParaRPr lang="zh-CN" altLang="en-US" dirty="0"/>
          </a:p>
          <a:p>
            <a:pPr lvl="1"/>
            <a:endParaRPr kumimoji="0" lang="en-US" altLang="zh-CN" sz="2400" i="1" dirty="0">
              <a:solidFill>
                <a:srgbClr val="000000"/>
              </a:solidFill>
              <a:latin typeface="Times New Roman"/>
            </a:endParaRPr>
          </a:p>
          <a:p>
            <a:pPr lvl="1"/>
            <a:r>
              <a:rPr kumimoji="0" lang="en-US" altLang="zh-CN" sz="2400" i="1" dirty="0">
                <a:solidFill>
                  <a:srgbClr val="000000"/>
                </a:solidFill>
                <a:latin typeface="Times New Roman"/>
              </a:rPr>
              <a:t>C</a:t>
            </a:r>
            <a:r>
              <a:rPr kumimoji="0" lang="en-US" altLang="zh-CN" sz="2400" dirty="0">
                <a:solidFill>
                  <a:srgbClr val="000000"/>
                </a:solidFill>
                <a:latin typeface="Times New Roman"/>
              </a:rPr>
              <a:t>[max + 1]</a:t>
            </a:r>
            <a:r>
              <a:rPr lang="zh-CN" altLang="en-US" dirty="0"/>
              <a:t>将是所有区域的并集</a:t>
            </a:r>
          </a:p>
          <a:p>
            <a:pPr lvl="1"/>
            <a:endParaRPr lang="en-US" altLang="zh-CN" dirty="0"/>
          </a:p>
          <a:p>
            <a:pPr lvl="1"/>
            <a:endParaRPr lang="en-US" altLang="zh-CN" dirty="0"/>
          </a:p>
          <a:p>
            <a:pPr lvl="1"/>
            <a:endParaRPr lang="zh-CN" altLang="en-US" dirty="0"/>
          </a:p>
          <a:p>
            <a:pPr lvl="1"/>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 1]</a:t>
            </a:r>
            <a:r>
              <a:rPr lang="zh-CN" altLang="en-US" dirty="0"/>
              <a:t>是</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a:t>
            </a:r>
            <a:r>
              <a:rPr lang="zh-CN" altLang="en-US" dirty="0"/>
              <a:t>的子集，</a:t>
            </a:r>
            <a:r>
              <a:rPr kumimoji="0" lang="en-US" altLang="zh-CN" sz="2400" i="1" dirty="0">
                <a:solidFill>
                  <a:srgbClr val="000000"/>
                </a:solidFill>
                <a:latin typeface="Times New Roman"/>
              </a:rPr>
              <a:t> </a:t>
            </a:r>
            <a:r>
              <a:rPr lang="zh-CN" altLang="en-US" dirty="0"/>
              <a:t>也是</a:t>
            </a:r>
            <a:r>
              <a:rPr kumimoji="0" lang="en-US" altLang="zh-CN" sz="2400" i="1" dirty="0">
                <a:solidFill>
                  <a:srgbClr val="000000"/>
                </a:solidFill>
                <a:latin typeface="Times New Roman"/>
              </a:rPr>
              <a:t>T</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a:t>
            </a:r>
            <a:r>
              <a:rPr lang="zh-CN" altLang="en-US" dirty="0"/>
              <a:t>的子集 </a:t>
            </a:r>
          </a:p>
          <a:p>
            <a:endParaRPr lang="zh-CN" altLang="en-US" dirty="0"/>
          </a:p>
        </p:txBody>
      </p:sp>
      <mc:AlternateContent xmlns:mc="http://schemas.openxmlformats.org/markup-compatibility/2006" xmlns:a14="http://schemas.microsoft.com/office/drawing/2010/main">
        <mc:Choice Requires="a14">
          <p:sp>
            <p:nvSpPr>
              <p:cNvPr id="6" name="文本框 5"/>
              <p:cNvSpPr txBox="1"/>
              <p:nvPr/>
            </p:nvSpPr>
            <p:spPr>
              <a:xfrm>
                <a:off x="3040904" y="2366706"/>
                <a:ext cx="1861920" cy="783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𝐶</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𝑛</m:t>
                          </m:r>
                        </m:e>
                      </m:d>
                      <m:r>
                        <a:rPr lang="en-US" altLang="zh-CN" b="0" i="1" smtClean="0">
                          <a:latin typeface="Cambria Math" panose="02040503050406030204" pitchFamily="18" charset="0"/>
                        </a:rPr>
                        <m:t>=</m:t>
                      </m:r>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𝑅</m:t>
                          </m:r>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e>
                      </m:nary>
                    </m:oMath>
                  </m:oMathPara>
                </a14:m>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3040904" y="2366706"/>
                <a:ext cx="1861920" cy="783356"/>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3040904" y="3866358"/>
                <a:ext cx="3055965" cy="783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𝐶</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𝑚𝑎𝑥</m:t>
                          </m:r>
                          <m:r>
                            <a:rPr lang="en-US" altLang="zh-CN" b="0" i="1" smtClean="0">
                              <a:latin typeface="Cambria Math" panose="02040503050406030204" pitchFamily="18" charset="0"/>
                            </a:rPr>
                            <m:t>+1</m:t>
                          </m:r>
                        </m:e>
                      </m:d>
                      <m:r>
                        <a:rPr lang="en-US" altLang="zh-CN" b="0" i="1" smtClean="0">
                          <a:latin typeface="Cambria Math" panose="02040503050406030204" pitchFamily="18" charset="0"/>
                        </a:rPr>
                        <m:t>=</m:t>
                      </m:r>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𝑅</m:t>
                          </m:r>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𝑚𝑎𝑥</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e>
                      </m:nary>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3040904" y="3866358"/>
                <a:ext cx="3055965" cy="783356"/>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055161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基本原理和步骤</a:t>
            </a:r>
          </a:p>
        </p:txBody>
      </p:sp>
      <p:sp>
        <p:nvSpPr>
          <p:cNvPr id="3" name="内容占位符 2"/>
          <p:cNvSpPr>
            <a:spLocks noGrp="1"/>
          </p:cNvSpPr>
          <p:nvPr>
            <p:ph idx="1"/>
          </p:nvPr>
        </p:nvSpPr>
        <p:spPr/>
        <p:txBody>
          <a:bodyPr/>
          <a:lstStyle/>
          <a:p>
            <a:r>
              <a:rPr lang="zh-CN" altLang="en-US" dirty="0"/>
              <a:t>分水岭计算步骤</a:t>
            </a:r>
          </a:p>
          <a:p>
            <a:pPr lvl="1"/>
            <a:r>
              <a:rPr lang="zh-CN" altLang="en-US" dirty="0"/>
              <a:t>令 </a:t>
            </a:r>
            <a:r>
              <a:rPr kumimoji="0" lang="en-US" altLang="zh-CN" sz="2400" i="1" dirty="0">
                <a:solidFill>
                  <a:srgbClr val="000000"/>
                </a:solidFill>
                <a:latin typeface="Times New Roman"/>
              </a:rPr>
              <a:t>S</a:t>
            </a:r>
            <a:r>
              <a:rPr lang="en-US" altLang="zh-CN" dirty="0"/>
              <a:t> </a:t>
            </a:r>
            <a:r>
              <a:rPr lang="zh-CN" altLang="en-US" dirty="0"/>
              <a:t>代表</a:t>
            </a:r>
            <a:r>
              <a:rPr kumimoji="0" lang="en-US" altLang="zh-CN" sz="2400" i="1" dirty="0">
                <a:solidFill>
                  <a:srgbClr val="000000"/>
                </a:solidFill>
                <a:latin typeface="Times New Roman"/>
              </a:rPr>
              <a:t>T</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a:t>
            </a:r>
            <a:r>
              <a:rPr lang="zh-CN" altLang="en-US" dirty="0"/>
              <a:t>中的连通组元集合，对每个连通组元</a:t>
            </a:r>
            <a:r>
              <a:rPr kumimoji="0" lang="en-US" altLang="zh-CN" sz="2400" i="1" dirty="0">
                <a:solidFill>
                  <a:srgbClr val="000000"/>
                </a:solidFill>
                <a:latin typeface="Times New Roman"/>
              </a:rPr>
              <a:t>s</a:t>
            </a:r>
            <a:r>
              <a:rPr kumimoji="0" lang="en-US" altLang="zh-CN" sz="2400" dirty="0">
                <a:solidFill>
                  <a:srgbClr val="000000"/>
                </a:solidFill>
                <a:latin typeface="Times New Roman"/>
              </a:rPr>
              <a:t> </a:t>
            </a:r>
            <a:r>
              <a:rPr kumimoji="0" lang="en-US" altLang="zh-CN" sz="2400" dirty="0">
                <a:solidFill>
                  <a:srgbClr val="000000"/>
                </a:solidFill>
                <a:latin typeface="Times New Roman"/>
                <a:sym typeface="Symbol" panose="05050102010706020507" pitchFamily="18" charset="2"/>
              </a:rPr>
              <a:t></a:t>
            </a:r>
            <a:r>
              <a:rPr kumimoji="0" lang="en-US" altLang="zh-CN" sz="2400" dirty="0">
                <a:solidFill>
                  <a:srgbClr val="000000"/>
                </a:solidFill>
                <a:latin typeface="Times New Roman"/>
              </a:rPr>
              <a:t> </a:t>
            </a:r>
            <a:r>
              <a:rPr kumimoji="0" lang="en-US" altLang="zh-CN" sz="2400" i="1" dirty="0">
                <a:solidFill>
                  <a:srgbClr val="000000"/>
                </a:solidFill>
                <a:latin typeface="Times New Roman"/>
              </a:rPr>
              <a:t>S</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a:t>
            </a:r>
            <a:r>
              <a:rPr lang="zh-CN" altLang="en-US" dirty="0"/>
              <a:t>，有</a:t>
            </a:r>
            <a:r>
              <a:rPr lang="en-US" altLang="zh-CN" dirty="0"/>
              <a:t>3</a:t>
            </a:r>
            <a:r>
              <a:rPr lang="zh-CN" altLang="en-US" dirty="0"/>
              <a:t>种可能性：</a:t>
            </a:r>
          </a:p>
          <a:p>
            <a:pPr lvl="2">
              <a:buFont typeface="+mj-lt"/>
              <a:buAutoNum type="arabicPeriod"/>
            </a:pPr>
            <a:r>
              <a:rPr lang="zh-CN" altLang="en-US" dirty="0"/>
              <a:t> </a:t>
            </a:r>
            <a:r>
              <a:rPr kumimoji="0" lang="en-US" altLang="zh-CN" sz="2400" i="1" dirty="0">
                <a:solidFill>
                  <a:srgbClr val="000000"/>
                </a:solidFill>
                <a:latin typeface="Times New Roman"/>
              </a:rPr>
              <a:t>s</a:t>
            </a:r>
            <a:r>
              <a:rPr kumimoji="0" lang="en-US" altLang="zh-CN" sz="2400" dirty="0">
                <a:solidFill>
                  <a:srgbClr val="000000"/>
                </a:solidFill>
                <a:latin typeface="Times New Roman"/>
              </a:rPr>
              <a:t> ∩ </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 1]</a:t>
            </a:r>
            <a:r>
              <a:rPr lang="zh-CN" altLang="en-US" dirty="0"/>
              <a:t>是</a:t>
            </a:r>
            <a:r>
              <a:rPr lang="en-US" altLang="zh-CN" dirty="0"/>
              <a:t>1</a:t>
            </a:r>
            <a:r>
              <a:rPr lang="zh-CN" altLang="en-US" dirty="0"/>
              <a:t>个空集</a:t>
            </a:r>
            <a:endParaRPr lang="en-US" altLang="zh-CN" dirty="0"/>
          </a:p>
          <a:p>
            <a:pPr lvl="3">
              <a:buFont typeface="Wingdings" panose="05000000000000000000" pitchFamily="2" charset="2"/>
              <a:buChar char="ü"/>
            </a:pPr>
            <a:r>
              <a:rPr lang="en-US" altLang="zh-CN" dirty="0"/>
              <a:t> </a:t>
            </a:r>
            <a:r>
              <a:rPr kumimoji="0" lang="en-US" altLang="zh-CN" sz="1800" i="1" dirty="0">
                <a:solidFill>
                  <a:srgbClr val="000000"/>
                </a:solidFill>
                <a:latin typeface="Times New Roman"/>
              </a:rPr>
              <a:t>C</a:t>
            </a:r>
            <a:r>
              <a:rPr kumimoji="0" lang="en-US" altLang="zh-CN" sz="1800" dirty="0">
                <a:solidFill>
                  <a:srgbClr val="000000"/>
                </a:solidFill>
                <a:latin typeface="Times New Roman"/>
              </a:rPr>
              <a:t>[</a:t>
            </a:r>
            <a:r>
              <a:rPr kumimoji="0" lang="en-US" altLang="zh-CN" sz="1800" i="1" dirty="0">
                <a:solidFill>
                  <a:srgbClr val="000000"/>
                </a:solidFill>
                <a:latin typeface="Times New Roman"/>
              </a:rPr>
              <a:t>n</a:t>
            </a:r>
            <a:r>
              <a:rPr kumimoji="0" lang="en-US" altLang="zh-CN" sz="1800" dirty="0">
                <a:solidFill>
                  <a:srgbClr val="000000"/>
                </a:solidFill>
                <a:latin typeface="Times New Roman"/>
              </a:rPr>
              <a:t>]</a:t>
            </a:r>
            <a:r>
              <a:rPr lang="zh-CN" altLang="en-US" sz="1800" dirty="0"/>
              <a:t>可由把连通组元 </a:t>
            </a:r>
            <a:r>
              <a:rPr kumimoji="0" lang="en-US" altLang="zh-CN" sz="1800" i="1" dirty="0">
                <a:solidFill>
                  <a:srgbClr val="000000"/>
                </a:solidFill>
                <a:latin typeface="Times New Roman"/>
              </a:rPr>
              <a:t>s</a:t>
            </a:r>
            <a:r>
              <a:rPr lang="en-US" altLang="zh-CN" sz="1800" dirty="0"/>
              <a:t> </a:t>
            </a:r>
            <a:r>
              <a:rPr lang="zh-CN" altLang="en-US" sz="1800" dirty="0"/>
              <a:t>加到</a:t>
            </a:r>
            <a:r>
              <a:rPr kumimoji="0" lang="en-US" altLang="zh-CN" sz="1800" i="1" dirty="0">
                <a:solidFill>
                  <a:srgbClr val="000000"/>
                </a:solidFill>
                <a:latin typeface="Times New Roman"/>
              </a:rPr>
              <a:t>C</a:t>
            </a:r>
            <a:r>
              <a:rPr kumimoji="0" lang="en-US" altLang="zh-CN" sz="1800" dirty="0">
                <a:solidFill>
                  <a:srgbClr val="000000"/>
                </a:solidFill>
                <a:latin typeface="Times New Roman"/>
              </a:rPr>
              <a:t>[</a:t>
            </a:r>
            <a:r>
              <a:rPr kumimoji="0" lang="en-US" altLang="zh-CN" sz="1800" i="1" dirty="0">
                <a:solidFill>
                  <a:srgbClr val="000000"/>
                </a:solidFill>
                <a:latin typeface="Times New Roman"/>
              </a:rPr>
              <a:t>n</a:t>
            </a:r>
            <a:r>
              <a:rPr kumimoji="0" lang="en-US" altLang="zh-CN" sz="1800" dirty="0">
                <a:solidFill>
                  <a:srgbClr val="000000"/>
                </a:solidFill>
                <a:latin typeface="Times New Roman"/>
              </a:rPr>
              <a:t> – 1]</a:t>
            </a:r>
            <a:r>
              <a:rPr lang="zh-CN" altLang="en-US" sz="1800" dirty="0"/>
              <a:t>中得到</a:t>
            </a:r>
          </a:p>
          <a:p>
            <a:pPr lvl="2">
              <a:buFont typeface="+mj-lt"/>
              <a:buAutoNum type="arabicPeriod"/>
            </a:pPr>
            <a:r>
              <a:rPr lang="en-US" altLang="zh-CN" dirty="0"/>
              <a:t> </a:t>
            </a:r>
            <a:r>
              <a:rPr kumimoji="0" lang="en-US" altLang="zh-CN" sz="2400" i="1" dirty="0">
                <a:solidFill>
                  <a:srgbClr val="000000"/>
                </a:solidFill>
                <a:latin typeface="Times New Roman"/>
              </a:rPr>
              <a:t>s</a:t>
            </a:r>
            <a:r>
              <a:rPr kumimoji="0" lang="en-US" altLang="zh-CN" sz="2400" dirty="0">
                <a:solidFill>
                  <a:srgbClr val="000000"/>
                </a:solidFill>
                <a:latin typeface="Times New Roman"/>
              </a:rPr>
              <a:t> ∩ </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 1]</a:t>
            </a:r>
            <a:r>
              <a:rPr lang="zh-CN" altLang="en-US" dirty="0"/>
              <a:t>里包含</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 1]</a:t>
            </a:r>
            <a:r>
              <a:rPr lang="zh-CN" altLang="en-US" dirty="0"/>
              <a:t>中的一个连通组元</a:t>
            </a:r>
            <a:endParaRPr lang="en-US" altLang="zh-CN" dirty="0"/>
          </a:p>
          <a:p>
            <a:pPr lvl="3">
              <a:buFont typeface="Wingdings" panose="05000000000000000000" pitchFamily="2" charset="2"/>
              <a:buChar char="ü"/>
            </a:pPr>
            <a:r>
              <a:rPr lang="en-US" altLang="zh-CN" sz="1800" dirty="0"/>
              <a:t> </a:t>
            </a:r>
            <a:r>
              <a:rPr kumimoji="0" lang="en-US" altLang="zh-CN" sz="1800" i="1" dirty="0">
                <a:solidFill>
                  <a:srgbClr val="000000"/>
                </a:solidFill>
                <a:latin typeface="Times New Roman"/>
              </a:rPr>
              <a:t>C</a:t>
            </a:r>
            <a:r>
              <a:rPr kumimoji="0" lang="en-US" altLang="zh-CN" sz="1800" dirty="0">
                <a:solidFill>
                  <a:srgbClr val="000000"/>
                </a:solidFill>
                <a:latin typeface="Times New Roman"/>
              </a:rPr>
              <a:t>[</a:t>
            </a:r>
            <a:r>
              <a:rPr kumimoji="0" lang="en-US" altLang="zh-CN" sz="1800" i="1" dirty="0">
                <a:solidFill>
                  <a:srgbClr val="000000"/>
                </a:solidFill>
                <a:latin typeface="Times New Roman"/>
              </a:rPr>
              <a:t>n</a:t>
            </a:r>
            <a:r>
              <a:rPr kumimoji="0" lang="en-US" altLang="zh-CN" sz="1800" dirty="0">
                <a:solidFill>
                  <a:srgbClr val="000000"/>
                </a:solidFill>
                <a:latin typeface="Times New Roman"/>
              </a:rPr>
              <a:t>]</a:t>
            </a:r>
            <a:r>
              <a:rPr lang="zh-CN" altLang="en-US" sz="1800" dirty="0"/>
              <a:t>可由把连通组元 </a:t>
            </a:r>
            <a:r>
              <a:rPr kumimoji="0" lang="en-US" altLang="zh-CN" sz="1800" i="1" dirty="0">
                <a:solidFill>
                  <a:srgbClr val="000000"/>
                </a:solidFill>
                <a:latin typeface="Times New Roman"/>
              </a:rPr>
              <a:t>s</a:t>
            </a:r>
            <a:r>
              <a:rPr lang="en-US" altLang="zh-CN" sz="1800" dirty="0"/>
              <a:t> </a:t>
            </a:r>
            <a:r>
              <a:rPr lang="zh-CN" altLang="en-US" sz="1800" dirty="0"/>
              <a:t>加到</a:t>
            </a:r>
            <a:r>
              <a:rPr kumimoji="0" lang="en-US" altLang="zh-CN" sz="1800" i="1" dirty="0">
                <a:solidFill>
                  <a:srgbClr val="000000"/>
                </a:solidFill>
                <a:latin typeface="Times New Roman"/>
              </a:rPr>
              <a:t>C</a:t>
            </a:r>
            <a:r>
              <a:rPr kumimoji="0" lang="en-US" altLang="zh-CN" sz="1800" dirty="0">
                <a:solidFill>
                  <a:srgbClr val="000000"/>
                </a:solidFill>
                <a:latin typeface="Times New Roman"/>
              </a:rPr>
              <a:t>[</a:t>
            </a:r>
            <a:r>
              <a:rPr kumimoji="0" lang="en-US" altLang="zh-CN" sz="1800" i="1" dirty="0">
                <a:solidFill>
                  <a:srgbClr val="000000"/>
                </a:solidFill>
                <a:latin typeface="Times New Roman"/>
              </a:rPr>
              <a:t>n</a:t>
            </a:r>
            <a:r>
              <a:rPr kumimoji="0" lang="en-US" altLang="zh-CN" sz="1800" dirty="0">
                <a:solidFill>
                  <a:srgbClr val="000000"/>
                </a:solidFill>
                <a:latin typeface="Times New Roman"/>
              </a:rPr>
              <a:t> – 1]</a:t>
            </a:r>
            <a:r>
              <a:rPr lang="zh-CN" altLang="en-US" sz="1800" dirty="0"/>
              <a:t>中得到</a:t>
            </a:r>
          </a:p>
          <a:p>
            <a:pPr lvl="2">
              <a:buFont typeface="+mj-lt"/>
              <a:buAutoNum type="arabicPeriod"/>
            </a:pPr>
            <a:r>
              <a:rPr lang="en-US" altLang="zh-CN" dirty="0"/>
              <a:t> </a:t>
            </a:r>
            <a:r>
              <a:rPr kumimoji="0" lang="en-US" altLang="zh-CN" sz="2400" i="1" dirty="0">
                <a:solidFill>
                  <a:srgbClr val="000000"/>
                </a:solidFill>
                <a:latin typeface="Times New Roman"/>
              </a:rPr>
              <a:t>s</a:t>
            </a:r>
            <a:r>
              <a:rPr kumimoji="0" lang="en-US" altLang="zh-CN" sz="2400" dirty="0">
                <a:solidFill>
                  <a:srgbClr val="000000"/>
                </a:solidFill>
                <a:latin typeface="Times New Roman"/>
              </a:rPr>
              <a:t> ∩ </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 1]</a:t>
            </a:r>
            <a:r>
              <a:rPr lang="zh-CN" altLang="en-US" dirty="0"/>
              <a:t>里包含</a:t>
            </a:r>
            <a:r>
              <a:rPr kumimoji="0" lang="en-US" altLang="zh-CN" sz="2400" i="1" dirty="0">
                <a:solidFill>
                  <a:srgbClr val="000000"/>
                </a:solidFill>
                <a:latin typeface="Times New Roman"/>
              </a:rPr>
              <a:t>C</a:t>
            </a:r>
            <a:r>
              <a:rPr kumimoji="0" lang="en-US" altLang="zh-CN" sz="2400" dirty="0">
                <a:solidFill>
                  <a:srgbClr val="000000"/>
                </a:solidFill>
                <a:latin typeface="Times New Roman"/>
              </a:rPr>
              <a:t>[</a:t>
            </a:r>
            <a:r>
              <a:rPr kumimoji="0" lang="en-US" altLang="zh-CN" sz="2400" i="1" dirty="0">
                <a:solidFill>
                  <a:srgbClr val="000000"/>
                </a:solidFill>
                <a:latin typeface="Times New Roman"/>
              </a:rPr>
              <a:t>n</a:t>
            </a:r>
            <a:r>
              <a:rPr kumimoji="0" lang="en-US" altLang="zh-CN" sz="2400" dirty="0">
                <a:solidFill>
                  <a:srgbClr val="000000"/>
                </a:solidFill>
                <a:latin typeface="Times New Roman"/>
              </a:rPr>
              <a:t> – 1]</a:t>
            </a:r>
            <a:r>
              <a:rPr lang="zh-CN" altLang="en-US" dirty="0"/>
              <a:t>中一个以上的连通组元</a:t>
            </a:r>
            <a:endParaRPr lang="en-US" altLang="zh-CN" dirty="0"/>
          </a:p>
          <a:p>
            <a:pPr lvl="3">
              <a:buFont typeface="Wingdings" panose="05000000000000000000" pitchFamily="2" charset="2"/>
              <a:buChar char="ü"/>
            </a:pPr>
            <a:r>
              <a:rPr lang="zh-CN" altLang="en-US" sz="1800" dirty="0"/>
              <a:t>需要在</a:t>
            </a:r>
            <a:r>
              <a:rPr kumimoji="0" lang="en-US" altLang="zh-CN" sz="1800" i="1" dirty="0">
                <a:solidFill>
                  <a:srgbClr val="000000"/>
                </a:solidFill>
                <a:latin typeface="Times New Roman"/>
              </a:rPr>
              <a:t>s</a:t>
            </a:r>
            <a:r>
              <a:rPr lang="zh-CN" altLang="en-US" sz="1800" dirty="0"/>
              <a:t>中建分水岭</a:t>
            </a:r>
          </a:p>
          <a:p>
            <a:endParaRPr lang="zh-CN" altLang="en-US"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3588"/>
          <a:stretch/>
        </p:blipFill>
        <p:spPr bwMode="auto">
          <a:xfrm>
            <a:off x="521092" y="4904876"/>
            <a:ext cx="8391525" cy="190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7430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60FF7B-0689-41B9-9F4F-FF936BBFB07A}"/>
              </a:ext>
            </a:extLst>
          </p:cNvPr>
          <p:cNvSpPr>
            <a:spLocks noGrp="1"/>
          </p:cNvSpPr>
          <p:nvPr>
            <p:ph type="title"/>
          </p:nvPr>
        </p:nvSpPr>
        <p:spPr>
          <a:xfrm>
            <a:off x="390191" y="118383"/>
            <a:ext cx="8185484" cy="764323"/>
          </a:xfrm>
        </p:spPr>
        <p:txBody>
          <a:bodyPr/>
          <a:lstStyle/>
          <a:p>
            <a:r>
              <a:rPr lang="zh-CN" altLang="en-US" dirty="0"/>
              <a:t>图像分割</a:t>
            </a:r>
          </a:p>
        </p:txBody>
      </p:sp>
      <p:sp>
        <p:nvSpPr>
          <p:cNvPr id="3" name="内容占位符 2">
            <a:extLst>
              <a:ext uri="{FF2B5EF4-FFF2-40B4-BE49-F238E27FC236}">
                <a16:creationId xmlns:a16="http://schemas.microsoft.com/office/drawing/2014/main" id="{375CA17B-C1CC-45A2-91D3-0ED479333F0F}"/>
              </a:ext>
            </a:extLst>
          </p:cNvPr>
          <p:cNvSpPr>
            <a:spLocks noGrp="1"/>
          </p:cNvSpPr>
          <p:nvPr>
            <p:ph idx="1"/>
          </p:nvPr>
        </p:nvSpPr>
        <p:spPr>
          <a:xfrm>
            <a:off x="311369" y="1123292"/>
            <a:ext cx="8410902" cy="5185435"/>
          </a:xfrm>
        </p:spPr>
        <p:txBody>
          <a:bodyPr/>
          <a:lstStyle/>
          <a:p>
            <a:r>
              <a:rPr lang="zh-CN" altLang="en-US" dirty="0"/>
              <a:t>阈值分割</a:t>
            </a:r>
            <a:endParaRPr lang="en-US" altLang="zh-CN" dirty="0"/>
          </a:p>
          <a:p>
            <a:r>
              <a:rPr lang="zh-CN" altLang="en-US" dirty="0"/>
              <a:t>区域生长法</a:t>
            </a:r>
          </a:p>
          <a:p>
            <a:r>
              <a:rPr lang="zh-CN" altLang="en-US" dirty="0"/>
              <a:t>分裂合并方法</a:t>
            </a:r>
          </a:p>
          <a:p>
            <a:r>
              <a:rPr lang="zh-CN" altLang="en-US" dirty="0"/>
              <a:t>分水岭算法</a:t>
            </a:r>
          </a:p>
          <a:p>
            <a:r>
              <a:rPr lang="zh-CN" altLang="en-US" dirty="0"/>
              <a:t>聚类分割算法</a:t>
            </a:r>
          </a:p>
          <a:p>
            <a:r>
              <a:rPr lang="zh-CN" altLang="en-US" dirty="0"/>
              <a:t>主动轮廓分割</a:t>
            </a:r>
          </a:p>
          <a:p>
            <a:r>
              <a:rPr lang="en-US" altLang="zh-CN" dirty="0"/>
              <a:t>Graph Cut</a:t>
            </a:r>
          </a:p>
          <a:p>
            <a:r>
              <a:rPr lang="en-US" altLang="zh-CN" dirty="0"/>
              <a:t>Normalized Cut</a:t>
            </a:r>
          </a:p>
          <a:p>
            <a:r>
              <a:rPr lang="en-US" altLang="zh-CN" dirty="0"/>
              <a:t>Mean Shift</a:t>
            </a:r>
          </a:p>
          <a:p>
            <a:endParaRPr lang="en-US" altLang="zh-CN" dirty="0"/>
          </a:p>
          <a:p>
            <a:endParaRPr lang="zh-CN" altLang="en-US" dirty="0"/>
          </a:p>
        </p:txBody>
      </p:sp>
      <p:sp>
        <p:nvSpPr>
          <p:cNvPr id="4" name="日期占位符 3">
            <a:extLst>
              <a:ext uri="{FF2B5EF4-FFF2-40B4-BE49-F238E27FC236}">
                <a16:creationId xmlns:a16="http://schemas.microsoft.com/office/drawing/2014/main" id="{19132186-F438-4AC6-98DF-C3D2C5AFD8BD}"/>
              </a:ext>
            </a:extLst>
          </p:cNvPr>
          <p:cNvSpPr>
            <a:spLocks noGrp="1"/>
          </p:cNvSpPr>
          <p:nvPr>
            <p:ph type="dt" sz="half" idx="10"/>
          </p:nvPr>
        </p:nvSpPr>
        <p:spPr>
          <a:xfrm>
            <a:off x="311369" y="6549312"/>
            <a:ext cx="1981200" cy="270534"/>
          </a:xfrm>
        </p:spPr>
        <p:txBody>
          <a:bodyPr/>
          <a:lstStyle/>
          <a:p>
            <a:fld id="{8A699AAD-5249-4E7B-9A1D-136757D2BCD0}" type="datetime1">
              <a:rPr lang="zh-CN" altLang="en-US" smtClean="0"/>
              <a:pPr/>
              <a:t>2025/4/23</a:t>
            </a:fld>
            <a:endParaRPr lang="zh-CN" altLang="en-US"/>
          </a:p>
        </p:txBody>
      </p:sp>
      <p:sp>
        <p:nvSpPr>
          <p:cNvPr id="5" name="灯片编号占位符 4">
            <a:extLst>
              <a:ext uri="{FF2B5EF4-FFF2-40B4-BE49-F238E27FC236}">
                <a16:creationId xmlns:a16="http://schemas.microsoft.com/office/drawing/2014/main" id="{382419F3-7C13-469A-BEDE-802A7DD17417}"/>
              </a:ext>
            </a:extLst>
          </p:cNvPr>
          <p:cNvSpPr>
            <a:spLocks noGrp="1"/>
          </p:cNvSpPr>
          <p:nvPr>
            <p:ph type="sldNum" sz="quarter" idx="12"/>
          </p:nvPr>
        </p:nvSpPr>
        <p:spPr>
          <a:xfrm>
            <a:off x="8371489" y="6549312"/>
            <a:ext cx="626680" cy="270535"/>
          </a:xfrm>
        </p:spPr>
        <p:txBody>
          <a:bodyPr/>
          <a:lstStyle/>
          <a:p>
            <a:fld id="{49A43EB3-6765-450E-B01A-6DEBCE0BE374}" type="slidenum">
              <a:rPr lang="zh-CN" altLang="en-US" smtClean="0"/>
              <a:pPr/>
              <a:t>3</a:t>
            </a:fld>
            <a:endParaRPr lang="zh-CN" altLang="en-US" dirty="0"/>
          </a:p>
        </p:txBody>
      </p:sp>
    </p:spTree>
    <p:extLst>
      <p:ext uri="{BB962C8B-B14F-4D97-AF65-F5344CB8AC3E}">
        <p14:creationId xmlns:p14="http://schemas.microsoft.com/office/powerpoint/2010/main" val="18439579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分水岭分割算法实例</a:t>
            </a:r>
          </a:p>
        </p:txBody>
      </p:sp>
      <p:pic>
        <p:nvPicPr>
          <p:cNvPr id="4" name="Picture 7"/>
          <p:cNvPicPr>
            <a:picLocks noChangeAspect="1" noChangeArrowheads="1"/>
          </p:cNvPicPr>
          <p:nvPr/>
        </p:nvPicPr>
        <p:blipFill rotWithShape="1">
          <a:blip r:embed="rId2"/>
          <a:srcRect b="24770"/>
          <a:stretch/>
        </p:blipFill>
        <p:spPr bwMode="auto">
          <a:xfrm>
            <a:off x="691352" y="4150918"/>
            <a:ext cx="8001000" cy="191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grpSp>
        <p:nvGrpSpPr>
          <p:cNvPr id="9" name="组合 8"/>
          <p:cNvGrpSpPr/>
          <p:nvPr/>
        </p:nvGrpSpPr>
        <p:grpSpPr>
          <a:xfrm>
            <a:off x="755757" y="1383393"/>
            <a:ext cx="7841853" cy="1951946"/>
            <a:chOff x="1735654" y="4347487"/>
            <a:chExt cx="7841853" cy="1951946"/>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269"/>
            <a:stretch/>
          </p:blipFill>
          <p:spPr bwMode="auto">
            <a:xfrm>
              <a:off x="1735654" y="4352625"/>
              <a:ext cx="3936095" cy="193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564"/>
            <a:stretch/>
          </p:blipFill>
          <p:spPr bwMode="auto">
            <a:xfrm>
              <a:off x="5689507" y="4347487"/>
              <a:ext cx="3888000" cy="195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矩形 9"/>
          <p:cNvSpPr/>
          <p:nvPr/>
        </p:nvSpPr>
        <p:spPr>
          <a:xfrm>
            <a:off x="1238074" y="3266731"/>
            <a:ext cx="934871" cy="369332"/>
          </a:xfrm>
          <a:prstGeom prst="rect">
            <a:avLst/>
          </a:prstGeom>
        </p:spPr>
        <p:txBody>
          <a:bodyPr wrap="none">
            <a:spAutoFit/>
          </a:bodyPr>
          <a:lstStyle/>
          <a:p>
            <a:r>
              <a:rPr lang="zh-CN" altLang="en-US" dirty="0"/>
              <a:t>原始图 </a:t>
            </a:r>
          </a:p>
        </p:txBody>
      </p:sp>
      <p:sp>
        <p:nvSpPr>
          <p:cNvPr id="11" name="矩形 10"/>
          <p:cNvSpPr/>
          <p:nvPr/>
        </p:nvSpPr>
        <p:spPr>
          <a:xfrm>
            <a:off x="3193588" y="3285307"/>
            <a:ext cx="934871" cy="369332"/>
          </a:xfrm>
          <a:prstGeom prst="rect">
            <a:avLst/>
          </a:prstGeom>
        </p:spPr>
        <p:txBody>
          <a:bodyPr wrap="none">
            <a:spAutoFit/>
          </a:bodyPr>
          <a:lstStyle/>
          <a:p>
            <a:r>
              <a:rPr lang="zh-CN" altLang="en-US" b="1" dirty="0">
                <a:solidFill>
                  <a:srgbClr val="FF0000"/>
                </a:solidFill>
              </a:rPr>
              <a:t>梯度图</a:t>
            </a:r>
            <a:r>
              <a:rPr lang="zh-CN" altLang="en-US" dirty="0"/>
              <a:t> </a:t>
            </a:r>
          </a:p>
        </p:txBody>
      </p:sp>
      <p:sp>
        <p:nvSpPr>
          <p:cNvPr id="12" name="矩形 11"/>
          <p:cNvSpPr/>
          <p:nvPr/>
        </p:nvSpPr>
        <p:spPr>
          <a:xfrm>
            <a:off x="4709610" y="3270879"/>
            <a:ext cx="2089033" cy="369332"/>
          </a:xfrm>
          <a:prstGeom prst="rect">
            <a:avLst/>
          </a:prstGeom>
        </p:spPr>
        <p:txBody>
          <a:bodyPr wrap="none">
            <a:spAutoFit/>
          </a:bodyPr>
          <a:lstStyle/>
          <a:p>
            <a:r>
              <a:rPr lang="zh-CN" altLang="en-US" dirty="0"/>
              <a:t>梯度图上的分水岭 </a:t>
            </a:r>
          </a:p>
        </p:txBody>
      </p:sp>
      <p:sp>
        <p:nvSpPr>
          <p:cNvPr id="13" name="矩形 12"/>
          <p:cNvSpPr/>
          <p:nvPr/>
        </p:nvSpPr>
        <p:spPr>
          <a:xfrm>
            <a:off x="6769026" y="3266731"/>
            <a:ext cx="1858201" cy="369332"/>
          </a:xfrm>
          <a:prstGeom prst="rect">
            <a:avLst/>
          </a:prstGeom>
        </p:spPr>
        <p:txBody>
          <a:bodyPr wrap="none">
            <a:spAutoFit/>
          </a:bodyPr>
          <a:lstStyle/>
          <a:p>
            <a:r>
              <a:rPr lang="zh-CN" altLang="en-US" dirty="0"/>
              <a:t>原图上的分水岭 </a:t>
            </a:r>
          </a:p>
        </p:txBody>
      </p:sp>
      <p:sp>
        <p:nvSpPr>
          <p:cNvPr id="14" name="矩形 13"/>
          <p:cNvSpPr/>
          <p:nvPr/>
        </p:nvSpPr>
        <p:spPr>
          <a:xfrm>
            <a:off x="1189872" y="6008082"/>
            <a:ext cx="877163" cy="369332"/>
          </a:xfrm>
          <a:prstGeom prst="rect">
            <a:avLst/>
          </a:prstGeom>
        </p:spPr>
        <p:txBody>
          <a:bodyPr wrap="none">
            <a:spAutoFit/>
          </a:bodyPr>
          <a:lstStyle/>
          <a:p>
            <a:r>
              <a:rPr lang="zh-CN" altLang="en-US" dirty="0"/>
              <a:t>原始图</a:t>
            </a:r>
          </a:p>
        </p:txBody>
      </p:sp>
      <p:sp>
        <p:nvSpPr>
          <p:cNvPr id="15" name="矩形 14"/>
          <p:cNvSpPr/>
          <p:nvPr/>
        </p:nvSpPr>
        <p:spPr>
          <a:xfrm>
            <a:off x="3146667" y="6008082"/>
            <a:ext cx="1165704" cy="369332"/>
          </a:xfrm>
          <a:prstGeom prst="rect">
            <a:avLst/>
          </a:prstGeom>
        </p:spPr>
        <p:txBody>
          <a:bodyPr wrap="none">
            <a:spAutoFit/>
          </a:bodyPr>
          <a:lstStyle/>
          <a:p>
            <a:r>
              <a:rPr lang="zh-CN" altLang="en-US" dirty="0"/>
              <a:t>阈值分割 </a:t>
            </a:r>
          </a:p>
        </p:txBody>
      </p:sp>
      <p:sp>
        <p:nvSpPr>
          <p:cNvPr id="16" name="矩形 15"/>
          <p:cNvSpPr/>
          <p:nvPr/>
        </p:nvSpPr>
        <p:spPr>
          <a:xfrm>
            <a:off x="5186617" y="6025004"/>
            <a:ext cx="877163" cy="369332"/>
          </a:xfrm>
          <a:prstGeom prst="rect">
            <a:avLst/>
          </a:prstGeom>
        </p:spPr>
        <p:txBody>
          <a:bodyPr wrap="none">
            <a:spAutoFit/>
          </a:bodyPr>
          <a:lstStyle/>
          <a:p>
            <a:r>
              <a:rPr lang="zh-CN" altLang="en-US" dirty="0"/>
              <a:t>分水岭</a:t>
            </a:r>
          </a:p>
        </p:txBody>
      </p:sp>
      <p:sp>
        <p:nvSpPr>
          <p:cNvPr id="17" name="矩形 16"/>
          <p:cNvSpPr/>
          <p:nvPr/>
        </p:nvSpPr>
        <p:spPr>
          <a:xfrm>
            <a:off x="7144128" y="6008082"/>
            <a:ext cx="1107996" cy="369332"/>
          </a:xfrm>
          <a:prstGeom prst="rect">
            <a:avLst/>
          </a:prstGeom>
        </p:spPr>
        <p:txBody>
          <a:bodyPr wrap="none">
            <a:spAutoFit/>
          </a:bodyPr>
          <a:lstStyle/>
          <a:p>
            <a:r>
              <a:rPr lang="zh-CN" altLang="en-US" dirty="0"/>
              <a:t>叠加轮廓</a:t>
            </a:r>
          </a:p>
        </p:txBody>
      </p:sp>
    </p:spTree>
    <p:extLst>
      <p:ext uri="{BB962C8B-B14F-4D97-AF65-F5344CB8AC3E}">
        <p14:creationId xmlns:p14="http://schemas.microsoft.com/office/powerpoint/2010/main" val="36602286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算法改进 </a:t>
            </a:r>
          </a:p>
        </p:txBody>
      </p:sp>
      <p:sp>
        <p:nvSpPr>
          <p:cNvPr id="3" name="内容占位符 2"/>
          <p:cNvSpPr>
            <a:spLocks noGrp="1"/>
          </p:cNvSpPr>
          <p:nvPr>
            <p:ph idx="1"/>
          </p:nvPr>
        </p:nvSpPr>
        <p:spPr/>
        <p:txBody>
          <a:bodyPr/>
          <a:lstStyle/>
          <a:p>
            <a:r>
              <a:rPr lang="zh-CN" altLang="en-US" dirty="0"/>
              <a:t>过分割 </a:t>
            </a:r>
            <a:r>
              <a:rPr lang="en-US" altLang="zh-CN" dirty="0"/>
              <a:t>(over-segmentation)</a:t>
            </a:r>
          </a:p>
          <a:p>
            <a:pPr lvl="1"/>
            <a:r>
              <a:rPr lang="zh-CN" altLang="en-US" dirty="0"/>
              <a:t>分水岭算法依赖局部极小值的种子点</a:t>
            </a:r>
            <a:endParaRPr lang="en-US" altLang="zh-CN" dirty="0"/>
          </a:p>
          <a:p>
            <a:endParaRPr lang="zh-CN" alt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2490907"/>
            <a:ext cx="8346686" cy="333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9680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算法改进 </a:t>
            </a:r>
          </a:p>
        </p:txBody>
      </p:sp>
      <p:sp>
        <p:nvSpPr>
          <p:cNvPr id="3" name="内容占位符 2"/>
          <p:cNvSpPr>
            <a:spLocks noGrp="1"/>
          </p:cNvSpPr>
          <p:nvPr>
            <p:ph idx="1"/>
          </p:nvPr>
        </p:nvSpPr>
        <p:spPr/>
        <p:txBody>
          <a:bodyPr/>
          <a:lstStyle/>
          <a:p>
            <a:pPr>
              <a:spcAft>
                <a:spcPts val="600"/>
              </a:spcAft>
            </a:pPr>
            <a:r>
              <a:rPr lang="zh-CN" altLang="en-US" dirty="0"/>
              <a:t>利用标记控制分割</a:t>
            </a:r>
          </a:p>
          <a:p>
            <a:pPr lvl="1">
              <a:spcAft>
                <a:spcPts val="600"/>
              </a:spcAft>
            </a:pPr>
            <a:r>
              <a:rPr lang="zh-CN" altLang="en-US" dirty="0"/>
              <a:t>过分割（</a:t>
            </a:r>
            <a:r>
              <a:rPr lang="en-US" altLang="zh-CN" dirty="0"/>
              <a:t>over-segmentation</a:t>
            </a:r>
            <a:r>
              <a:rPr lang="zh-CN" altLang="en-US" dirty="0"/>
              <a:t>）</a:t>
            </a:r>
          </a:p>
          <a:p>
            <a:pPr lvl="2">
              <a:spcAft>
                <a:spcPts val="600"/>
              </a:spcAft>
            </a:pPr>
            <a:r>
              <a:rPr lang="zh-CN" altLang="en-US" dirty="0"/>
              <a:t>受图像中</a:t>
            </a:r>
            <a:r>
              <a:rPr lang="zh-CN" altLang="en-US" dirty="0">
                <a:solidFill>
                  <a:srgbClr val="FF0000"/>
                </a:solidFill>
              </a:rPr>
              <a:t>噪声</a:t>
            </a:r>
            <a:r>
              <a:rPr lang="zh-CN" altLang="en-US" dirty="0"/>
              <a:t>和其它</a:t>
            </a:r>
            <a:r>
              <a:rPr lang="zh-CN" altLang="en-US" dirty="0">
                <a:solidFill>
                  <a:srgbClr val="FF0000"/>
                </a:solidFill>
              </a:rPr>
              <a:t>不规则结构</a:t>
            </a:r>
            <a:r>
              <a:rPr lang="zh-CN" altLang="en-US" dirty="0"/>
              <a:t>影响</a:t>
            </a:r>
          </a:p>
          <a:p>
            <a:pPr lvl="1">
              <a:spcAft>
                <a:spcPts val="600"/>
              </a:spcAft>
            </a:pPr>
            <a:r>
              <a:rPr lang="zh-CN" altLang="en-US" dirty="0"/>
              <a:t>利用标记（</a:t>
            </a:r>
            <a:r>
              <a:rPr lang="en-US" altLang="zh-CN" dirty="0"/>
              <a:t>marker</a:t>
            </a:r>
            <a:r>
              <a:rPr lang="zh-CN" altLang="en-US" dirty="0"/>
              <a:t>） </a:t>
            </a:r>
          </a:p>
          <a:p>
            <a:pPr lvl="2">
              <a:spcAft>
                <a:spcPts val="600"/>
              </a:spcAft>
            </a:pPr>
            <a:r>
              <a:rPr lang="zh-CN" altLang="en-US" dirty="0"/>
              <a:t>图象中的一个连通组元（基于灰度和连通性）</a:t>
            </a:r>
          </a:p>
          <a:p>
            <a:pPr lvl="3">
              <a:spcAft>
                <a:spcPts val="600"/>
              </a:spcAft>
            </a:pPr>
            <a:r>
              <a:rPr lang="zh-CN" altLang="en-US" sz="1800" dirty="0"/>
              <a:t>内部标记：对应目标</a:t>
            </a:r>
          </a:p>
          <a:p>
            <a:pPr lvl="3">
              <a:spcAft>
                <a:spcPts val="600"/>
              </a:spcAft>
            </a:pPr>
            <a:r>
              <a:rPr lang="zh-CN" altLang="en-US" sz="1800" dirty="0"/>
              <a:t>外部标记：对应背景（分水岭） </a:t>
            </a:r>
          </a:p>
          <a:p>
            <a:endParaRPr lang="zh-CN" altLang="en-US" dirty="0"/>
          </a:p>
        </p:txBody>
      </p:sp>
    </p:spTree>
    <p:extLst>
      <p:ext uri="{BB962C8B-B14F-4D97-AF65-F5344CB8AC3E}">
        <p14:creationId xmlns:p14="http://schemas.microsoft.com/office/powerpoint/2010/main" val="1315506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算法改进 </a:t>
            </a:r>
          </a:p>
        </p:txBody>
      </p:sp>
      <p:sp>
        <p:nvSpPr>
          <p:cNvPr id="3" name="内容占位符 2"/>
          <p:cNvSpPr>
            <a:spLocks noGrp="1"/>
          </p:cNvSpPr>
          <p:nvPr>
            <p:ph idx="1"/>
          </p:nvPr>
        </p:nvSpPr>
        <p:spPr/>
        <p:txBody>
          <a:bodyPr/>
          <a:lstStyle/>
          <a:p>
            <a:r>
              <a:rPr lang="zh-CN" altLang="en-US" dirty="0"/>
              <a:t>利用标记控制分割</a:t>
            </a:r>
          </a:p>
          <a:p>
            <a:pPr lvl="1"/>
            <a:r>
              <a:rPr lang="zh-CN" altLang="en-US" dirty="0"/>
              <a:t>限定允许的分割区域数目</a:t>
            </a:r>
          </a:p>
          <a:p>
            <a:endParaRPr lang="zh-CN" alt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91" y="2471969"/>
            <a:ext cx="8085137"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1222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聚类分割方法 </a:t>
            </a:r>
          </a:p>
        </p:txBody>
      </p:sp>
      <p:sp>
        <p:nvSpPr>
          <p:cNvPr id="3" name="内容占位符 2"/>
          <p:cNvSpPr>
            <a:spLocks noGrp="1"/>
          </p:cNvSpPr>
          <p:nvPr>
            <p:ph idx="1"/>
          </p:nvPr>
        </p:nvSpPr>
        <p:spPr>
          <a:xfrm>
            <a:off x="311369" y="1123292"/>
            <a:ext cx="8410902" cy="5185435"/>
          </a:xfrm>
        </p:spPr>
        <p:txBody>
          <a:bodyPr/>
          <a:lstStyle/>
          <a:p>
            <a:r>
              <a:rPr lang="zh-CN" altLang="en-US" dirty="0"/>
              <a:t>聚类分割：</a:t>
            </a:r>
            <a:endParaRPr lang="en-US" altLang="zh-CN" dirty="0"/>
          </a:p>
          <a:p>
            <a:pPr lvl="1"/>
            <a:r>
              <a:rPr lang="zh-CN" altLang="en-US" dirty="0"/>
              <a:t>利用图像特征的分布特性，通过将像素分簇聚类，实现图像分割</a:t>
            </a:r>
            <a:endParaRPr lang="en-US" altLang="zh-CN" dirty="0"/>
          </a:p>
          <a:p>
            <a:pPr lvl="1"/>
            <a:r>
              <a:rPr lang="zh-CN" altLang="en-US" dirty="0"/>
              <a:t>视每个像素为一个样本，其表达信息可包括灰度、坐标位置、颜色、纹理，或其他特征</a:t>
            </a:r>
          </a:p>
          <a:p>
            <a:pPr lvl="1"/>
            <a:r>
              <a:rPr lang="zh-CN" altLang="en-US" dirty="0"/>
              <a:t>灰度聚类</a:t>
            </a:r>
            <a:endParaRPr lang="en-US" altLang="zh-CN" dirty="0"/>
          </a:p>
          <a:p>
            <a:pPr lvl="2"/>
            <a:r>
              <a:rPr lang="zh-CN" altLang="en-US" dirty="0"/>
              <a:t>取阈值，</a:t>
            </a:r>
            <a:r>
              <a:rPr lang="en-US" altLang="zh-CN" dirty="0"/>
              <a:t>1-D</a:t>
            </a:r>
            <a:r>
              <a:rPr lang="zh-CN" altLang="en-US" dirty="0"/>
              <a:t>聚类</a:t>
            </a:r>
          </a:p>
          <a:p>
            <a:pPr lvl="1"/>
            <a:r>
              <a:rPr lang="zh-CN" altLang="en-US" dirty="0"/>
              <a:t>高维特征空间聚类</a:t>
            </a:r>
            <a:endParaRPr lang="en-US" altLang="zh-CN" dirty="0"/>
          </a:p>
          <a:p>
            <a:pPr lvl="2"/>
            <a:r>
              <a:rPr lang="zh-CN" altLang="en-US" dirty="0"/>
              <a:t>区分能力较强</a:t>
            </a:r>
          </a:p>
          <a:p>
            <a:endParaRPr lang="zh-CN" alt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65" y="4552848"/>
            <a:ext cx="8850069" cy="22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69630821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en-US" altLang="zh-CN" dirty="0"/>
              <a:t>K-means </a:t>
            </a:r>
            <a:r>
              <a:rPr lang="zh-CN" altLang="en-US" dirty="0"/>
              <a:t>聚类算法</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11369" y="1123292"/>
                <a:ext cx="8410902" cy="5185435"/>
              </a:xfrm>
            </p:spPr>
            <p:txBody>
              <a:bodyPr/>
              <a:lstStyle/>
              <a:p>
                <a:r>
                  <a:rPr lang="zh-CN" altLang="en-US" dirty="0"/>
                  <a:t>基本步骤：</a:t>
                </a:r>
                <a:endParaRPr lang="en-US" altLang="zh-CN" dirty="0"/>
              </a:p>
              <a:p>
                <a:pPr marL="853200" lvl="1" indent="-457200">
                  <a:buFont typeface="+mj-lt"/>
                  <a:buAutoNum type="arabicPeriod"/>
                </a:pPr>
                <a:r>
                  <a:rPr lang="zh-CN" altLang="en-US" dirty="0"/>
                  <a:t>选择</a:t>
                </a:r>
                <a:r>
                  <a:rPr lang="en-US" altLang="zh-CN" dirty="0"/>
                  <a:t>K</a:t>
                </a:r>
                <a:r>
                  <a:rPr lang="zh-CN" altLang="en-US" dirty="0"/>
                  <a:t>个初始分类中心 </a:t>
                </a:r>
                <a14:m>
                  <m:oMath xmlns:m="http://schemas.openxmlformats.org/officeDocument/2006/math">
                    <m:d>
                      <m:dPr>
                        <m:begChr m:val="{"/>
                        <m:endChr m:val="}"/>
                        <m:ctrlPr>
                          <a:rPr lang="en-US" altLang="zh-CN" i="1" smtClean="0">
                            <a:latin typeface="Cambria Math" panose="02040503050406030204" pitchFamily="18" charset="0"/>
                          </a:rPr>
                        </m:ctrlPr>
                      </m:dPr>
                      <m:e>
                        <m:sSub>
                          <m:sSubPr>
                            <m:ctrlPr>
                              <a:rPr lang="en-US" altLang="zh-CN" i="1" smtClean="0">
                                <a:latin typeface="Cambria Math" panose="02040503050406030204" pitchFamily="18" charset="0"/>
                              </a:rPr>
                            </m:ctrlPr>
                          </m:sSubPr>
                          <m:e>
                            <m:r>
                              <a:rPr lang="zh-CN" altLang="en-US" smtClean="0">
                                <a:latin typeface="Cambria Math" panose="02040503050406030204" pitchFamily="18" charset="0"/>
                              </a:rPr>
                              <m:t>𝜇</m:t>
                            </m:r>
                          </m:e>
                          <m:sub>
                            <m:r>
                              <a:rPr lang="en-US" altLang="zh-CN">
                                <a:latin typeface="Cambria Math" panose="02040503050406030204" pitchFamily="18" charset="0"/>
                              </a:rPr>
                              <m:t>1</m:t>
                            </m:r>
                          </m:sub>
                        </m:sSub>
                        <m:r>
                          <a:rPr lang="en-US" altLang="zh-CN" smtClean="0">
                            <a:latin typeface="Cambria Math" panose="02040503050406030204" pitchFamily="18" charset="0"/>
                          </a:rPr>
                          <m:t>,</m:t>
                        </m:r>
                        <m:r>
                          <a:rPr lang="zh-CN" altLang="en-US" smtClean="0">
                            <a:latin typeface="Cambria Math" panose="02040503050406030204" pitchFamily="18" charset="0"/>
                          </a:rPr>
                          <m:t>⋯</m:t>
                        </m:r>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a:latin typeface="Cambria Math" panose="02040503050406030204" pitchFamily="18" charset="0"/>
                              </a:rPr>
                              <m:t>𝜇</m:t>
                            </m:r>
                          </m:e>
                          <m:sub>
                            <m:r>
                              <a:rPr lang="en-US" altLang="zh-CN" smtClean="0">
                                <a:latin typeface="Cambria Math" panose="02040503050406030204" pitchFamily="18" charset="0"/>
                              </a:rPr>
                              <m:t>𝐾</m:t>
                            </m:r>
                          </m:sub>
                        </m:sSub>
                      </m:e>
                    </m:d>
                  </m:oMath>
                </a14:m>
                <a:r>
                  <a:rPr lang="zh-CN" altLang="en-US" dirty="0"/>
                  <a:t>，每个分类中心代表一个类簇；</a:t>
                </a:r>
                <a:endParaRPr lang="en-US" altLang="zh-CN" dirty="0"/>
              </a:p>
              <a:p>
                <a:pPr marL="853200" lvl="1" indent="-457200">
                  <a:buFont typeface="+mj-lt"/>
                  <a:buAutoNum type="arabicPeriod"/>
                </a:pPr>
                <a:r>
                  <a:rPr lang="zh-CN" altLang="en-US" dirty="0"/>
                  <a:t>使用最小距离法将所有样本分类，即若</a:t>
                </a:r>
                <a14:m>
                  <m:oMath xmlns:m="http://schemas.openxmlformats.org/officeDocument/2006/math">
                    <m:r>
                      <a:rPr lang="zh-CN" altLang="en-US">
                        <a:latin typeface="Cambria Math" panose="02040503050406030204" pitchFamily="18" charset="0"/>
                      </a:rPr>
                      <m:t>∀</m:t>
                    </m:r>
                    <m:r>
                      <a:rPr lang="en-US" altLang="zh-CN">
                        <a:latin typeface="Cambria Math" panose="02040503050406030204" pitchFamily="18" charset="0"/>
                      </a:rPr>
                      <m:t>𝑗</m:t>
                    </m:r>
                    <m:r>
                      <a:rPr lang="en-US" altLang="zh-CN">
                        <a:latin typeface="Cambria Math" panose="02040503050406030204" pitchFamily="18" charset="0"/>
                      </a:rPr>
                      <m:t>≠</m:t>
                    </m:r>
                    <m:r>
                      <a:rPr lang="en-US" altLang="zh-CN">
                        <a:latin typeface="Cambria Math" panose="02040503050406030204" pitchFamily="18" charset="0"/>
                      </a:rPr>
                      <m:t>𝑖</m:t>
                    </m:r>
                    <m:r>
                      <a:rPr lang="en-US" altLang="zh-CN">
                        <a:latin typeface="Cambria Math" panose="02040503050406030204" pitchFamily="18" charset="0"/>
                      </a:rPr>
                      <m:t>, </m:t>
                    </m:r>
                    <m:r>
                      <a:rPr lang="en-US" altLang="zh-CN">
                        <a:latin typeface="Cambria Math" panose="02040503050406030204" pitchFamily="18" charset="0"/>
                      </a:rPr>
                      <m:t>𝐷𝑖𝑠𝑡</m:t>
                    </m:r>
                    <m:d>
                      <m:dPr>
                        <m:ctrlPr>
                          <a:rPr lang="en-US" altLang="zh-CN" i="1">
                            <a:latin typeface="Cambria Math" panose="02040503050406030204" pitchFamily="18" charset="0"/>
                          </a:rPr>
                        </m:ctrlPr>
                      </m:dPr>
                      <m:e>
                        <m:r>
                          <a:rPr lang="en-US" altLang="zh-CN">
                            <a:latin typeface="Cambria Math" panose="02040503050406030204" pitchFamily="18" charset="0"/>
                          </a:rPr>
                          <m:t>𝒙</m:t>
                        </m:r>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a:latin typeface="Cambria Math" panose="02040503050406030204" pitchFamily="18" charset="0"/>
                              </a:rPr>
                              <m:t>𝝁</m:t>
                            </m:r>
                          </m:e>
                          <m:sub>
                            <m:r>
                              <a:rPr lang="en-US" altLang="zh-CN">
                                <a:latin typeface="Cambria Math" panose="02040503050406030204" pitchFamily="18" charset="0"/>
                              </a:rPr>
                              <m:t>𝑖</m:t>
                            </m:r>
                          </m:sub>
                        </m:sSub>
                      </m:e>
                    </m:d>
                    <m:r>
                      <a:rPr lang="en-US" altLang="zh-CN">
                        <a:latin typeface="Cambria Math" panose="02040503050406030204" pitchFamily="18" charset="0"/>
                      </a:rPr>
                      <m:t>&lt;</m:t>
                    </m:r>
                    <m:r>
                      <a:rPr lang="en-US" altLang="zh-CN">
                        <a:latin typeface="Cambria Math" panose="02040503050406030204" pitchFamily="18" charset="0"/>
                      </a:rPr>
                      <m:t>𝐷𝑖𝑠𝑡</m:t>
                    </m:r>
                    <m:d>
                      <m:dPr>
                        <m:ctrlPr>
                          <a:rPr lang="en-US" altLang="zh-CN" i="1">
                            <a:latin typeface="Cambria Math" panose="02040503050406030204" pitchFamily="18" charset="0"/>
                          </a:rPr>
                        </m:ctrlPr>
                      </m:dPr>
                      <m:e>
                        <m:r>
                          <a:rPr lang="en-US" altLang="zh-CN">
                            <a:latin typeface="Cambria Math" panose="02040503050406030204" pitchFamily="18" charset="0"/>
                          </a:rPr>
                          <m:t>𝒙</m:t>
                        </m:r>
                        <m:r>
                          <a:rPr lang="en-US" altLang="zh-CN"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a:latin typeface="Cambria Math" panose="02040503050406030204" pitchFamily="18" charset="0"/>
                              </a:rPr>
                              <m:t>𝝁</m:t>
                            </m:r>
                          </m:e>
                          <m:sub>
                            <m:r>
                              <a:rPr lang="en-US" altLang="zh-CN">
                                <a:latin typeface="Cambria Math" panose="02040503050406030204" pitchFamily="18" charset="0"/>
                              </a:rPr>
                              <m:t>𝑗</m:t>
                            </m:r>
                          </m:sub>
                        </m:sSub>
                      </m:e>
                    </m:d>
                  </m:oMath>
                </a14:m>
                <a:r>
                  <a:rPr lang="zh-CN" altLang="en-US" dirty="0"/>
                  <a:t>，则将</a:t>
                </a:r>
                <a14:m>
                  <m:oMath xmlns:m="http://schemas.openxmlformats.org/officeDocument/2006/math">
                    <m:r>
                      <a:rPr lang="en-US" altLang="zh-CN">
                        <a:latin typeface="Cambria Math" panose="02040503050406030204" pitchFamily="18" charset="0"/>
                      </a:rPr>
                      <m:t>𝒙</m:t>
                    </m:r>
                  </m:oMath>
                </a14:m>
                <a:r>
                  <a:rPr lang="zh-CN" altLang="en-US" dirty="0"/>
                  <a:t>分为第</a:t>
                </a:r>
                <a14:m>
                  <m:oMath xmlns:m="http://schemas.openxmlformats.org/officeDocument/2006/math">
                    <m:r>
                      <a:rPr lang="en-US" altLang="zh-CN">
                        <a:latin typeface="Cambria Math" panose="02040503050406030204" pitchFamily="18" charset="0"/>
                      </a:rPr>
                      <m:t>𝑖</m:t>
                    </m:r>
                  </m:oMath>
                </a14:m>
                <a:r>
                  <a:rPr lang="zh-CN" altLang="en-US" dirty="0"/>
                  <a:t>类；</a:t>
                </a:r>
                <a:endParaRPr lang="en-US" altLang="zh-CN" dirty="0"/>
              </a:p>
              <a:p>
                <a:pPr marL="853200" lvl="1" indent="-457200">
                  <a:buFont typeface="+mj-lt"/>
                  <a:buAutoNum type="arabicPeriod"/>
                </a:pPr>
                <a:r>
                  <a:rPr lang="zh-CN" altLang="en-US" dirty="0"/>
                  <a:t>根据第</a:t>
                </a:r>
                <a:r>
                  <a:rPr lang="en-US" altLang="zh-CN" dirty="0"/>
                  <a:t>2</a:t>
                </a:r>
                <a:r>
                  <a:rPr lang="zh-CN" altLang="en-US" dirty="0"/>
                  <a:t>步的分类结果，重新计算各类中心，并将此作为各类新的中心；</a:t>
                </a:r>
                <a:endParaRPr lang="en-US" altLang="zh-CN" dirty="0"/>
              </a:p>
              <a:p>
                <a:pPr marL="853200" lvl="1" indent="-457200">
                  <a:buFont typeface="+mj-lt"/>
                  <a:buAutoNum type="arabicPeriod"/>
                </a:pPr>
                <a:r>
                  <a:rPr lang="zh-CN" altLang="en-US" dirty="0"/>
                  <a:t>反复进行</a:t>
                </a:r>
                <a:r>
                  <a:rPr lang="en-US" altLang="zh-CN" dirty="0"/>
                  <a:t>2</a:t>
                </a:r>
                <a:r>
                  <a:rPr lang="zh-CN" altLang="en-US" dirty="0"/>
                  <a:t>、</a:t>
                </a:r>
                <a:r>
                  <a:rPr lang="en-US" altLang="zh-CN" dirty="0"/>
                  <a:t>3</a:t>
                </a:r>
                <a:r>
                  <a:rPr lang="zh-CN" altLang="en-US" dirty="0"/>
                  <a:t>步，直到各类中心趋于稳定。</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11369" y="1123292"/>
                <a:ext cx="8410902" cy="5185435"/>
              </a:xfrm>
              <a:blipFill>
                <a:blip r:embed="rId2"/>
                <a:stretch>
                  <a:fillRect l="-942" t="-1293"/>
                </a:stretch>
              </a:blipFill>
            </p:spPr>
            <p:txBody>
              <a:bodyPr/>
              <a:lstStyle/>
              <a:p>
                <a:r>
                  <a:rPr lang="zh-CN" altLang="en-US">
                    <a:noFill/>
                  </a:rPr>
                  <a:t> </a:t>
                </a:r>
              </a:p>
            </p:txBody>
          </p:sp>
        </mc:Fallback>
      </mc:AlternateContent>
      <p:sp>
        <p:nvSpPr>
          <p:cNvPr id="5" name="文本框 4"/>
          <p:cNvSpPr txBox="1"/>
          <p:nvPr/>
        </p:nvSpPr>
        <p:spPr>
          <a:xfrm>
            <a:off x="1815245" y="4177023"/>
            <a:ext cx="6159684" cy="2323713"/>
          </a:xfrm>
          <a:prstGeom prst="rect">
            <a:avLst/>
          </a:prstGeom>
          <a:noFill/>
          <a:ln>
            <a:solidFill>
              <a:srgbClr val="FF0000"/>
            </a:solidFill>
          </a:ln>
        </p:spPr>
        <p:txBody>
          <a:bodyPr wrap="square">
            <a:spAutoFit/>
          </a:bodyPr>
          <a:lstStyle/>
          <a:p>
            <a:pPr marL="457200" indent="-457200">
              <a:spcAft>
                <a:spcPts val="600"/>
              </a:spcAft>
              <a:buFontTx/>
              <a:buAutoNum type="arabicPeriod"/>
              <a:defRPr/>
            </a:pPr>
            <a:r>
              <a:rPr lang="zh-CN" altLang="en-US" sz="2000" b="1" dirty="0">
                <a:solidFill>
                  <a:schemeClr val="tx2"/>
                </a:solidFill>
                <a:latin typeface="黑体" panose="02010609060101010101" pitchFamily="49" charset="-122"/>
                <a:ea typeface="黑体" panose="02010609060101010101" pitchFamily="49" charset="-122"/>
              </a:rPr>
              <a:t>如何确定</a:t>
            </a:r>
            <a:r>
              <a:rPr lang="en-US" altLang="zh-CN" sz="2000" b="1" i="1" dirty="0">
                <a:solidFill>
                  <a:schemeClr val="tx2"/>
                </a:solidFill>
                <a:latin typeface="黑体" panose="02010609060101010101" pitchFamily="49" charset="-122"/>
                <a:ea typeface="黑体" panose="02010609060101010101" pitchFamily="49" charset="-122"/>
              </a:rPr>
              <a:t>K </a:t>
            </a:r>
            <a:r>
              <a:rPr lang="zh-CN" altLang="en-US" sz="2000" b="1" dirty="0">
                <a:solidFill>
                  <a:schemeClr val="tx2"/>
                </a:solidFill>
                <a:latin typeface="黑体" panose="02010609060101010101" pitchFamily="49" charset="-122"/>
                <a:ea typeface="黑体" panose="02010609060101010101" pitchFamily="49" charset="-122"/>
              </a:rPr>
              <a:t>值？</a:t>
            </a:r>
            <a:endParaRPr lang="en-US" altLang="zh-CN" sz="2000" b="1" dirty="0">
              <a:solidFill>
                <a:schemeClr val="tx2"/>
              </a:solidFill>
              <a:latin typeface="黑体" panose="02010609060101010101" pitchFamily="49" charset="-122"/>
              <a:ea typeface="黑体" panose="02010609060101010101" pitchFamily="49" charset="-122"/>
            </a:endParaRPr>
          </a:p>
          <a:p>
            <a:pPr marL="914400" lvl="1" indent="-457200">
              <a:spcAft>
                <a:spcPts val="600"/>
              </a:spcAft>
              <a:buFont typeface="Wingdings" panose="05000000000000000000" pitchFamily="2" charset="2"/>
              <a:buChar char="ü"/>
              <a:defRPr/>
            </a:pPr>
            <a:r>
              <a:rPr lang="zh-CN" altLang="en-US" sz="2000" b="1" dirty="0">
                <a:latin typeface="黑体" panose="02010609060101010101" pitchFamily="49" charset="-122"/>
                <a:ea typeface="黑体" panose="02010609060101010101" pitchFamily="49" charset="-122"/>
              </a:rPr>
              <a:t>人为指定？自适应确定？</a:t>
            </a:r>
            <a:endParaRPr lang="en-US" altLang="zh-CN" sz="2000" b="1" dirty="0">
              <a:latin typeface="黑体" panose="02010609060101010101" pitchFamily="49" charset="-122"/>
              <a:ea typeface="黑体" panose="02010609060101010101" pitchFamily="49" charset="-122"/>
            </a:endParaRPr>
          </a:p>
          <a:p>
            <a:pPr marL="457200" indent="-457200">
              <a:spcAft>
                <a:spcPts val="600"/>
              </a:spcAft>
              <a:buFontTx/>
              <a:buAutoNum type="arabicPeriod"/>
              <a:defRPr/>
            </a:pPr>
            <a:r>
              <a:rPr lang="zh-CN" altLang="en-US" sz="2000" b="1" dirty="0">
                <a:solidFill>
                  <a:schemeClr val="tx2"/>
                </a:solidFill>
                <a:latin typeface="黑体" panose="02010609060101010101" pitchFamily="49" charset="-122"/>
                <a:ea typeface="黑体" panose="02010609060101010101" pitchFamily="49" charset="-122"/>
              </a:rPr>
              <a:t>如何初始化聚类中心？</a:t>
            </a:r>
            <a:endParaRPr lang="en-US" altLang="zh-CN" sz="2000" b="1" dirty="0">
              <a:solidFill>
                <a:schemeClr val="tx2"/>
              </a:solidFill>
              <a:latin typeface="黑体" panose="02010609060101010101" pitchFamily="49" charset="-122"/>
              <a:ea typeface="黑体" panose="02010609060101010101" pitchFamily="49" charset="-122"/>
            </a:endParaRPr>
          </a:p>
          <a:p>
            <a:pPr marL="914400" lvl="1" indent="-457200">
              <a:spcAft>
                <a:spcPts val="600"/>
              </a:spcAft>
              <a:buFont typeface="Wingdings" panose="05000000000000000000" pitchFamily="2" charset="2"/>
              <a:buChar char="ü"/>
              <a:defRPr/>
            </a:pPr>
            <a:r>
              <a:rPr lang="zh-CN" altLang="en-US" sz="2000" b="1" dirty="0">
                <a:latin typeface="黑体" panose="02010609060101010101" pitchFamily="49" charset="-122"/>
                <a:ea typeface="黑体" panose="02010609060101010101" pitchFamily="49" charset="-122"/>
              </a:rPr>
              <a:t>随机选样本作为聚类中心</a:t>
            </a:r>
            <a:endParaRPr lang="en-US" altLang="zh-CN" sz="2000" b="1" dirty="0">
              <a:latin typeface="黑体" panose="02010609060101010101" pitchFamily="49" charset="-122"/>
              <a:ea typeface="黑体" panose="02010609060101010101" pitchFamily="49" charset="-122"/>
            </a:endParaRPr>
          </a:p>
          <a:p>
            <a:pPr marL="457200" indent="-457200">
              <a:spcAft>
                <a:spcPts val="600"/>
              </a:spcAft>
              <a:buFontTx/>
              <a:buAutoNum type="arabicPeriod"/>
              <a:defRPr/>
            </a:pPr>
            <a:r>
              <a:rPr lang="zh-CN" altLang="en-US" sz="2000" b="1" dirty="0">
                <a:solidFill>
                  <a:schemeClr val="tx2"/>
                </a:solidFill>
                <a:latin typeface="黑体" panose="02010609060101010101" pitchFamily="49" charset="-122"/>
                <a:ea typeface="黑体" panose="02010609060101010101" pitchFamily="49" charset="-122"/>
              </a:rPr>
              <a:t>如何定义距离测度？</a:t>
            </a:r>
            <a:endParaRPr lang="en-US" altLang="zh-CN" sz="2000" b="1" dirty="0">
              <a:solidFill>
                <a:schemeClr val="tx2"/>
              </a:solidFill>
              <a:latin typeface="黑体" panose="02010609060101010101" pitchFamily="49" charset="-122"/>
              <a:ea typeface="黑体" panose="02010609060101010101" pitchFamily="49" charset="-122"/>
            </a:endParaRPr>
          </a:p>
          <a:p>
            <a:pPr marL="800100" lvl="1" indent="-342900">
              <a:spcAft>
                <a:spcPts val="600"/>
              </a:spcAft>
              <a:buFont typeface="Wingdings" panose="05000000000000000000" pitchFamily="2" charset="2"/>
              <a:buChar char="ü"/>
              <a:defRPr/>
            </a:pPr>
            <a:r>
              <a:rPr lang="zh-CN" altLang="en-US" sz="2000" b="1" dirty="0">
                <a:latin typeface="黑体" panose="02010609060101010101" pitchFamily="49" charset="-122"/>
                <a:ea typeface="黑体" panose="02010609060101010101" pitchFamily="49" charset="-122"/>
              </a:rPr>
              <a:t>欧式距离、汉明距离、</a:t>
            </a:r>
            <a:r>
              <a:rPr lang="en-US" altLang="zh-CN" sz="2000" b="1" dirty="0">
                <a:latin typeface="黑体" panose="02010609060101010101" pitchFamily="49" charset="-122"/>
                <a:ea typeface="黑体" panose="02010609060101010101" pitchFamily="49" charset="-122"/>
              </a:rPr>
              <a:t>……</a:t>
            </a:r>
            <a:endParaRPr lang="zh-CN" altLang="en-US" sz="2000" b="1" dirty="0">
              <a:latin typeface="黑体" panose="02010609060101010101" pitchFamily="49" charset="-122"/>
              <a:ea typeface="黑体" panose="02010609060101010101" pitchFamily="49" charset="-122"/>
            </a:endParaRPr>
          </a:p>
        </p:txBody>
      </p:sp>
      <p:sp>
        <p:nvSpPr>
          <p:cNvPr id="6" name="矩形 5"/>
          <p:cNvSpPr/>
          <p:nvPr/>
        </p:nvSpPr>
        <p:spPr>
          <a:xfrm>
            <a:off x="1145782" y="4793838"/>
            <a:ext cx="410332" cy="830997"/>
          </a:xfrm>
          <a:prstGeom prst="rect">
            <a:avLst/>
          </a:prstGeom>
        </p:spPr>
        <p:txBody>
          <a:bodyPr wrap="square">
            <a:spAutoFit/>
          </a:bodyPr>
          <a:lstStyle/>
          <a:p>
            <a:pPr>
              <a:spcAft>
                <a:spcPts val="600"/>
              </a:spcAft>
              <a:defRPr/>
            </a:pPr>
            <a:r>
              <a:rPr lang="zh-CN" altLang="en-US" sz="2400" b="1" dirty="0">
                <a:solidFill>
                  <a:srgbClr val="FF0000"/>
                </a:solidFill>
                <a:latin typeface="黑体" panose="02010609060101010101" pitchFamily="49" charset="-122"/>
                <a:ea typeface="黑体" panose="02010609060101010101" pitchFamily="49" charset="-122"/>
              </a:rPr>
              <a:t>问题</a:t>
            </a:r>
            <a:endParaRPr lang="en-US" altLang="zh-CN" sz="2400" b="1"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311959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聚类形式化分析</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给定一个样本集</a:t>
                </a:r>
                <a14:m>
                  <m:oMath xmlns:m="http://schemas.openxmlformats.org/officeDocument/2006/math">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i="1">
                                <a:latin typeface="Cambria Math" panose="02040503050406030204" pitchFamily="18" charset="0"/>
                              </a:rPr>
                              <m:t>1</m:t>
                            </m:r>
                          </m:sub>
                        </m:sSub>
                        <m:r>
                          <a:rPr lang="en-US" altLang="zh-CN" i="1">
                            <a:latin typeface="Cambria Math" panose="02040503050406030204" pitchFamily="18" charset="0"/>
                          </a:rPr>
                          <m:t>,</m:t>
                        </m:r>
                        <m:r>
                          <a:rPr lang="zh-CN" altLang="en-US" i="1">
                            <a:latin typeface="Cambria Math" panose="02040503050406030204" pitchFamily="18" charset="0"/>
                          </a:rPr>
                          <m:t>⋯</m:t>
                        </m:r>
                        <m:r>
                          <a:rPr lang="en-US" altLang="zh-CN" i="1">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𝑁</m:t>
                            </m:r>
                          </m:sub>
                        </m:sSub>
                      </m:e>
                    </m:d>
                    <m:r>
                      <a:rPr lang="zh-CN" altLang="en-US" i="1" smtClean="0">
                        <a:latin typeface="Cambria Math" panose="02040503050406030204" pitchFamily="18" charset="0"/>
                      </a:rPr>
                      <m:t>，</m:t>
                    </m:r>
                  </m:oMath>
                </a14:m>
                <a:r>
                  <a:rPr lang="zh-CN" altLang="en-US" dirty="0"/>
                  <a:t>其中</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𝑖</m:t>
                        </m:r>
                      </m:sub>
                    </m:sSub>
                    <m:r>
                      <a:rPr lang="en-US" altLang="zh-CN" i="1" smtClean="0">
                        <a:latin typeface="Cambria Math" panose="02040503050406030204" pitchFamily="18" charset="0"/>
                        <a:ea typeface="Cambria Math" panose="02040503050406030204" pitchFamily="18" charset="0"/>
                      </a:rPr>
                      <m:t>∈</m:t>
                    </m:r>
                    <m:sSup>
                      <m:sSupPr>
                        <m:ctrlPr>
                          <a:rPr lang="en-US" altLang="zh-CN"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𝑅</m:t>
                        </m:r>
                      </m:e>
                      <m:sup>
                        <m:r>
                          <a:rPr lang="en-US" altLang="zh-CN" b="0" i="1" smtClean="0">
                            <a:latin typeface="Cambria Math" panose="02040503050406030204" pitchFamily="18" charset="0"/>
                            <a:ea typeface="Cambria Math" panose="02040503050406030204" pitchFamily="18" charset="0"/>
                          </a:rPr>
                          <m:t>𝐷</m:t>
                        </m:r>
                      </m:sup>
                    </m:sSup>
                  </m:oMath>
                </a14:m>
                <a:endParaRPr lang="en-US" altLang="zh-CN" dirty="0"/>
              </a:p>
              <a:p>
                <a:r>
                  <a:rPr lang="zh-CN" altLang="en-US" dirty="0"/>
                  <a:t>目标：将样本集划分为</a:t>
                </a:r>
                <a:r>
                  <a:rPr lang="en-US" altLang="zh-CN" i="1" dirty="0"/>
                  <a:t>K</a:t>
                </a:r>
                <a:r>
                  <a:rPr lang="zh-CN" altLang="en-US" dirty="0"/>
                  <a:t>个簇，表示为</a:t>
                </a:r>
                <a14:m>
                  <m:oMath xmlns:m="http://schemas.openxmlformats.org/officeDocument/2006/math">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1</m:t>
                            </m:r>
                          </m:sub>
                        </m:sSub>
                        <m:r>
                          <a:rPr lang="en-US" altLang="zh-CN" i="1">
                            <a:latin typeface="Cambria Math" panose="02040503050406030204" pitchFamily="18" charset="0"/>
                          </a:rPr>
                          <m:t>,</m:t>
                        </m:r>
                        <m:r>
                          <a:rPr lang="zh-CN" altLang="en-US" i="1">
                            <a:latin typeface="Cambria Math" panose="02040503050406030204" pitchFamily="18" charset="0"/>
                          </a:rPr>
                          <m:t>⋯</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𝐾</m:t>
                            </m:r>
                          </m:sub>
                        </m:sSub>
                      </m:e>
                    </m:d>
                  </m:oMath>
                </a14:m>
                <a:endParaRPr lang="en-US" altLang="zh-CN" dirty="0"/>
              </a:p>
              <a:p>
                <a:pPr lvl="1"/>
                <a:r>
                  <a:rPr lang="zh-CN" altLang="en-US" dirty="0"/>
                  <a:t>划分关系</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b="0" i="1" smtClean="0">
                            <a:latin typeface="Cambria Math" panose="02040503050406030204" pitchFamily="18" charset="0"/>
                          </a:rPr>
                          <m:t>𝑛</m:t>
                        </m:r>
                        <m:r>
                          <a:rPr lang="en-US" altLang="zh-CN" i="1">
                            <a:latin typeface="Cambria Math" panose="02040503050406030204" pitchFamily="18" charset="0"/>
                          </a:rPr>
                          <m:t>,</m:t>
                        </m:r>
                        <m:r>
                          <a:rPr lang="en-US" altLang="zh-CN" b="0" i="1" smtClean="0">
                            <a:latin typeface="Cambria Math" panose="02040503050406030204" pitchFamily="18" charset="0"/>
                          </a:rPr>
                          <m:t>𝑘</m:t>
                        </m:r>
                      </m:sub>
                    </m:sSub>
                    <m:r>
                      <a:rPr lang="en-US" altLang="zh-CN" i="1" smtClean="0">
                        <a:latin typeface="Cambria Math" panose="02040503050406030204" pitchFamily="18" charset="0"/>
                      </a:rPr>
                      <m:t>=</m:t>
                    </m:r>
                    <m:r>
                      <a:rPr lang="en-US" altLang="zh-CN" i="1">
                        <a:latin typeface="Cambria Math" panose="02040503050406030204" pitchFamily="18" charset="0"/>
                      </a:rPr>
                      <m:t>1</m:t>
                    </m:r>
                    <m:r>
                      <a:rPr lang="zh-CN" altLang="en-US" i="1" smtClean="0">
                        <a:latin typeface="Cambria Math" panose="02040503050406030204" pitchFamily="18" charset="0"/>
                      </a:rPr>
                      <m:t>：</m:t>
                    </m:r>
                    <m:r>
                      <a:rPr lang="zh-CN" altLang="en-US" i="1">
                        <a:latin typeface="Cambria Math" panose="02040503050406030204" pitchFamily="18" charset="0"/>
                      </a:rPr>
                      <m:t>第</m:t>
                    </m:r>
                  </m:oMath>
                </a14:m>
                <a:r>
                  <a:rPr lang="en-US" altLang="zh-CN" i="1" dirty="0">
                    <a:latin typeface="+mn-lt"/>
                  </a:rPr>
                  <a:t>n</a:t>
                </a:r>
                <a:r>
                  <a:rPr lang="zh-CN" altLang="en-US" dirty="0"/>
                  <a:t>个样本被划分到第</a:t>
                </a:r>
                <a:r>
                  <a:rPr lang="en-US" altLang="zh-CN" i="1" dirty="0">
                    <a:latin typeface="+mn-lt"/>
                  </a:rPr>
                  <a:t>k</a:t>
                </a:r>
                <a:r>
                  <a:rPr lang="zh-CN" altLang="en-US" dirty="0"/>
                  <a:t>簇</a:t>
                </a:r>
                <a:r>
                  <a:rPr lang="en-US" altLang="zh-CN" dirty="0"/>
                  <a:t>(</a:t>
                </a:r>
                <a:r>
                  <a:rPr lang="zh-CN" altLang="en-US" dirty="0"/>
                  <a:t>类</a:t>
                </a:r>
                <a:r>
                  <a:rPr lang="en-US" altLang="zh-CN" dirty="0"/>
                  <a:t>)</a:t>
                </a:r>
              </a:p>
              <a:p>
                <a:r>
                  <a:rPr lang="zh-CN" altLang="en-US" dirty="0"/>
                  <a:t>优化目标：</a:t>
                </a:r>
                <a:endParaRPr lang="en-US" altLang="zh-CN" dirty="0"/>
              </a:p>
              <a:p>
                <a:pPr marL="0" indent="0">
                  <a:buNone/>
                </a:pPr>
                <a:endParaRPr lang="en-US" altLang="zh-CN" dirty="0"/>
              </a:p>
              <a:p>
                <a:pPr marL="0" indent="0">
                  <a:buNone/>
                </a:pPr>
                <a:endParaRPr lang="en-US" altLang="zh-CN" dirty="0"/>
              </a:p>
              <a:p>
                <a:r>
                  <a:rPr lang="zh-CN" altLang="en-US" dirty="0"/>
                  <a:t>方法</a:t>
                </a:r>
                <a:endParaRPr lang="en-US" altLang="zh-CN" dirty="0"/>
              </a:p>
              <a:p>
                <a:pPr lvl="1"/>
                <a:r>
                  <a:rPr lang="zh-CN" altLang="en-US" dirty="0"/>
                  <a:t>固定        ，解       ：</a:t>
                </a:r>
                <a:endParaRPr lang="en-US" altLang="zh-CN" dirty="0"/>
              </a:p>
              <a:p>
                <a:pPr lvl="1"/>
                <a:endParaRPr lang="en-US" altLang="zh-CN" dirty="0"/>
              </a:p>
              <a:p>
                <a:pPr lvl="1"/>
                <a:endParaRPr lang="en-US" altLang="zh-CN" dirty="0"/>
              </a:p>
              <a:p>
                <a:pPr lvl="1"/>
                <a:r>
                  <a:rPr lang="zh-CN" altLang="en-US" dirty="0"/>
                  <a:t>固定        ，解       ：</a:t>
                </a:r>
                <a:endParaRPr lang="en-US" altLang="zh-CN" dirty="0"/>
              </a:p>
              <a:p>
                <a:pPr lvl="1"/>
                <a:endParaRPr lang="en-US" altLang="zh-CN" dirty="0"/>
              </a:p>
              <a:p>
                <a:pPr lvl="1"/>
                <a:r>
                  <a:rPr lang="zh-CN" altLang="en-US" dirty="0"/>
                  <a:t>迭代进行上面两步，直至收敛</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4"/>
                <a:stretch>
                  <a:fillRect l="-1067" t="-1350" b="-7485"/>
                </a:stretch>
              </a:blipFill>
            </p:spPr>
            <p:txBody>
              <a:bodyPr/>
              <a:lstStyle/>
              <a:p>
                <a:r>
                  <a:rPr lang="zh-CN" altLang="en-US">
                    <a:noFill/>
                  </a:rPr>
                  <a:t> </a:t>
                </a:r>
              </a:p>
            </p:txBody>
          </p:sp>
        </mc:Fallback>
      </mc:AlternateContent>
      <p:graphicFrame>
        <p:nvGraphicFramePr>
          <p:cNvPr id="7" name="Object 8"/>
          <p:cNvGraphicFramePr>
            <a:graphicFrameLocks noChangeAspect="1"/>
          </p:cNvGraphicFramePr>
          <p:nvPr/>
        </p:nvGraphicFramePr>
        <p:xfrm>
          <a:off x="2059623" y="4393139"/>
          <a:ext cx="490537" cy="357187"/>
        </p:xfrm>
        <a:graphic>
          <a:graphicData uri="http://schemas.openxmlformats.org/presentationml/2006/ole">
            <mc:AlternateContent xmlns:mc="http://schemas.openxmlformats.org/markup-compatibility/2006">
              <mc:Choice xmlns:v="urn:schemas-microsoft-com:vml" Requires="v">
                <p:oleObj spid="_x0000_s9372" name="Equation" r:id="rId5" imgW="279279" imgH="203112" progId="Equation.3">
                  <p:embed/>
                </p:oleObj>
              </mc:Choice>
              <mc:Fallback>
                <p:oleObj name="Equation" r:id="rId5" imgW="279279" imgH="203112" progId="Equation.3">
                  <p:embed/>
                  <p:pic>
                    <p:nvPicPr>
                      <p:cNvPr id="7"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9623" y="4393139"/>
                        <a:ext cx="49053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0"/>
          <p:cNvGraphicFramePr>
            <a:graphicFrameLocks noChangeAspect="1"/>
          </p:cNvGraphicFramePr>
          <p:nvPr/>
        </p:nvGraphicFramePr>
        <p:xfrm>
          <a:off x="2032731" y="5512325"/>
          <a:ext cx="512762" cy="357187"/>
        </p:xfrm>
        <a:graphic>
          <a:graphicData uri="http://schemas.openxmlformats.org/presentationml/2006/ole">
            <mc:AlternateContent xmlns:mc="http://schemas.openxmlformats.org/markup-compatibility/2006">
              <mc:Choice xmlns:v="urn:schemas-microsoft-com:vml" Requires="v">
                <p:oleObj spid="_x0000_s9373" name="Equation" r:id="rId7" imgW="291973" imgH="203112" progId="Equation.3">
                  <p:embed/>
                </p:oleObj>
              </mc:Choice>
              <mc:Fallback>
                <p:oleObj name="Equation" r:id="rId7" imgW="291973" imgH="203112" progId="Equation.3">
                  <p:embed/>
                  <p:pic>
                    <p:nvPicPr>
                      <p:cNvPr id="8"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2731" y="5512325"/>
                        <a:ext cx="512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0"/>
          <p:cNvGraphicFramePr>
            <a:graphicFrameLocks noChangeAspect="1"/>
          </p:cNvGraphicFramePr>
          <p:nvPr/>
        </p:nvGraphicFramePr>
        <p:xfrm>
          <a:off x="3123755" y="4373391"/>
          <a:ext cx="512762" cy="357187"/>
        </p:xfrm>
        <a:graphic>
          <a:graphicData uri="http://schemas.openxmlformats.org/presentationml/2006/ole">
            <mc:AlternateContent xmlns:mc="http://schemas.openxmlformats.org/markup-compatibility/2006">
              <mc:Choice xmlns:v="urn:schemas-microsoft-com:vml" Requires="v">
                <p:oleObj spid="_x0000_s9374" name="Equation" r:id="rId7" imgW="291973" imgH="203112" progId="Equation.3">
                  <p:embed/>
                </p:oleObj>
              </mc:Choice>
              <mc:Fallback>
                <p:oleObj name="Equation" r:id="rId7" imgW="291973" imgH="203112" progId="Equation.3">
                  <p:embed/>
                  <p:pic>
                    <p:nvPicPr>
                      <p:cNvPr id="9"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3755" y="4373391"/>
                        <a:ext cx="512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8"/>
          <p:cNvGraphicFramePr>
            <a:graphicFrameLocks noChangeAspect="1"/>
          </p:cNvGraphicFramePr>
          <p:nvPr/>
        </p:nvGraphicFramePr>
        <p:xfrm>
          <a:off x="3134867" y="5512324"/>
          <a:ext cx="490537" cy="357187"/>
        </p:xfrm>
        <a:graphic>
          <a:graphicData uri="http://schemas.openxmlformats.org/presentationml/2006/ole">
            <mc:AlternateContent xmlns:mc="http://schemas.openxmlformats.org/markup-compatibility/2006">
              <mc:Choice xmlns:v="urn:schemas-microsoft-com:vml" Requires="v">
                <p:oleObj spid="_x0000_s9375" name="Equation" r:id="rId9" imgW="279279" imgH="203112" progId="Equation.3">
                  <p:embed/>
                </p:oleObj>
              </mc:Choice>
              <mc:Fallback>
                <p:oleObj name="Equation" r:id="rId9" imgW="279279" imgH="203112" progId="Equation.3">
                  <p:embed/>
                  <p:pic>
                    <p:nvPicPr>
                      <p:cNvPr id="1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4867" y="5512324"/>
                        <a:ext cx="49053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7"/>
          <p:cNvGraphicFramePr>
            <a:graphicFrameLocks noChangeAspect="1"/>
          </p:cNvGraphicFramePr>
          <p:nvPr/>
        </p:nvGraphicFramePr>
        <p:xfrm>
          <a:off x="3935905" y="4150346"/>
          <a:ext cx="2933700" cy="803275"/>
        </p:xfrm>
        <a:graphic>
          <a:graphicData uri="http://schemas.openxmlformats.org/presentationml/2006/ole">
            <mc:AlternateContent xmlns:mc="http://schemas.openxmlformats.org/markup-compatibility/2006">
              <mc:Choice xmlns:v="urn:schemas-microsoft-com:vml" Requires="v">
                <p:oleObj spid="_x0000_s9376" name="Equation" r:id="rId10" imgW="1955800" imgH="469900" progId="Equation.3">
                  <p:embed/>
                </p:oleObj>
              </mc:Choice>
              <mc:Fallback>
                <p:oleObj name="Equation" r:id="rId10" imgW="1955800" imgH="469900" progId="Equation.3">
                  <p:embed/>
                  <p:pic>
                    <p:nvPicPr>
                      <p:cNvPr id="12"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905" y="4150346"/>
                        <a:ext cx="29337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nvGraphicFramePr>
        <p:xfrm>
          <a:off x="3935905" y="5267848"/>
          <a:ext cx="1314450" cy="846137"/>
        </p:xfrm>
        <a:graphic>
          <a:graphicData uri="http://schemas.openxmlformats.org/presentationml/2006/ole">
            <mc:AlternateContent xmlns:mc="http://schemas.openxmlformats.org/markup-compatibility/2006">
              <mc:Choice xmlns:v="urn:schemas-microsoft-com:vml" Requires="v">
                <p:oleObj spid="_x0000_s9377" name="Equation" r:id="rId12" imgW="875920" imgH="495085" progId="Equation.3">
                  <p:embed/>
                </p:oleObj>
              </mc:Choice>
              <mc:Fallback>
                <p:oleObj name="Equation" r:id="rId12" imgW="875920" imgH="495085" progId="Equation.3">
                  <p:embed/>
                  <p:pic>
                    <p:nvPicPr>
                      <p:cNvPr id="13"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905" y="5267848"/>
                        <a:ext cx="13144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文本框 26"/>
          <p:cNvSpPr txBox="1">
            <a:spLocks noChangeArrowheads="1"/>
          </p:cNvSpPr>
          <p:nvPr/>
        </p:nvSpPr>
        <p:spPr bwMode="auto">
          <a:xfrm>
            <a:off x="7145575" y="3556157"/>
            <a:ext cx="173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zh-CN" altLang="en-US" sz="2000" b="1" dirty="0">
                <a:solidFill>
                  <a:srgbClr val="FF0000"/>
                </a:solidFill>
              </a:rPr>
              <a:t>计算复杂度？</a:t>
            </a:r>
          </a:p>
        </p:txBody>
      </p:sp>
      <mc:AlternateContent xmlns:mc="http://schemas.openxmlformats.org/markup-compatibility/2006" xmlns:a14="http://schemas.microsoft.com/office/drawing/2010/main">
        <mc:Choice Requires="a14">
          <p:sp>
            <p:nvSpPr>
              <p:cNvPr id="28" name="文本框 27"/>
              <p:cNvSpPr txBox="1"/>
              <p:nvPr/>
            </p:nvSpPr>
            <p:spPr>
              <a:xfrm>
                <a:off x="7343690" y="4403149"/>
                <a:ext cx="11076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ea typeface="Cambria Math" panose="02040503050406030204" pitchFamily="18" charset="0"/>
                        </a:rPr>
                        <m:t>~</m:t>
                      </m:r>
                      <m:r>
                        <a:rPr lang="en-US" altLang="zh-CN" b="0" i="1">
                          <a:solidFill>
                            <a:srgbClr val="FF0000"/>
                          </a:solidFill>
                          <a:latin typeface="Cambria Math" panose="02040503050406030204" pitchFamily="18" charset="0"/>
                          <a:ea typeface="Cambria Math" panose="02040503050406030204" pitchFamily="18" charset="0"/>
                        </a:rPr>
                        <m:t>𝑂</m:t>
                      </m:r>
                      <m:r>
                        <a:rPr lang="en-US" altLang="zh-CN" b="0" i="1">
                          <a:solidFill>
                            <a:srgbClr val="FF0000"/>
                          </a:solidFill>
                          <a:latin typeface="Cambria Math" panose="02040503050406030204" pitchFamily="18" charset="0"/>
                          <a:ea typeface="Cambria Math" panose="02040503050406030204" pitchFamily="18" charset="0"/>
                        </a:rPr>
                        <m:t>(</m:t>
                      </m:r>
                      <m:r>
                        <a:rPr lang="en-US" altLang="zh-CN" b="0" i="1" smtClean="0">
                          <a:solidFill>
                            <a:srgbClr val="FF0000"/>
                          </a:solidFill>
                          <a:latin typeface="Cambria Math" panose="02040503050406030204" pitchFamily="18" charset="0"/>
                          <a:ea typeface="Cambria Math" panose="02040503050406030204" pitchFamily="18" charset="0"/>
                        </a:rPr>
                        <m:t>𝑁𝐾𝐷</m:t>
                      </m:r>
                      <m:r>
                        <a:rPr lang="en-US" altLang="zh-CN" b="0" i="1">
                          <a:solidFill>
                            <a:srgbClr val="FF0000"/>
                          </a:solidFill>
                          <a:latin typeface="Cambria Math" panose="02040503050406030204" pitchFamily="18" charset="0"/>
                          <a:ea typeface="Cambria Math" panose="02040503050406030204" pitchFamily="18" charset="0"/>
                        </a:rPr>
                        <m:t>)</m:t>
                      </m:r>
                    </m:oMath>
                  </m:oMathPara>
                </a14:m>
                <a:endParaRPr lang="zh-CN" altLang="en-US" dirty="0">
                  <a:solidFill>
                    <a:srgbClr val="FF0000"/>
                  </a:solidFill>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7343690" y="4403149"/>
                <a:ext cx="1107675" cy="276999"/>
              </a:xfrm>
              <a:prstGeom prst="rect">
                <a:avLst/>
              </a:prstGeom>
              <a:blipFill>
                <a:blip r:embed="rId14"/>
                <a:stretch>
                  <a:fillRect r="-6077"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7343690" y="5556559"/>
                <a:ext cx="9116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ea typeface="Cambria Math" panose="02040503050406030204" pitchFamily="18" charset="0"/>
                        </a:rPr>
                        <m:t>~</m:t>
                      </m:r>
                      <m:r>
                        <a:rPr lang="en-US" altLang="zh-CN" b="0" i="1">
                          <a:solidFill>
                            <a:srgbClr val="FF0000"/>
                          </a:solidFill>
                          <a:latin typeface="Cambria Math" panose="02040503050406030204" pitchFamily="18" charset="0"/>
                          <a:ea typeface="Cambria Math" panose="02040503050406030204" pitchFamily="18" charset="0"/>
                        </a:rPr>
                        <m:t>𝑂</m:t>
                      </m:r>
                      <m:r>
                        <a:rPr lang="en-US" altLang="zh-CN" b="0" i="1">
                          <a:solidFill>
                            <a:srgbClr val="FF0000"/>
                          </a:solidFill>
                          <a:latin typeface="Cambria Math" panose="02040503050406030204" pitchFamily="18" charset="0"/>
                          <a:ea typeface="Cambria Math" panose="02040503050406030204" pitchFamily="18" charset="0"/>
                        </a:rPr>
                        <m:t>(</m:t>
                      </m:r>
                      <m:r>
                        <a:rPr lang="en-US" altLang="zh-CN" b="0" i="1" smtClean="0">
                          <a:solidFill>
                            <a:srgbClr val="FF0000"/>
                          </a:solidFill>
                          <a:latin typeface="Cambria Math" panose="02040503050406030204" pitchFamily="18" charset="0"/>
                          <a:ea typeface="Cambria Math" panose="02040503050406030204" pitchFamily="18" charset="0"/>
                        </a:rPr>
                        <m:t>𝑁𝐷</m:t>
                      </m:r>
                      <m:r>
                        <a:rPr lang="en-US" altLang="zh-CN" b="0" i="1">
                          <a:solidFill>
                            <a:srgbClr val="FF0000"/>
                          </a:solidFill>
                          <a:latin typeface="Cambria Math" panose="02040503050406030204" pitchFamily="18" charset="0"/>
                          <a:ea typeface="Cambria Math" panose="02040503050406030204" pitchFamily="18" charset="0"/>
                        </a:rPr>
                        <m:t>)</m:t>
                      </m:r>
                    </m:oMath>
                  </m:oMathPara>
                </a14:m>
                <a:endParaRPr lang="zh-CN" altLang="en-US" dirty="0">
                  <a:solidFill>
                    <a:srgbClr val="FF0000"/>
                  </a:solidFill>
                </a:endParaRPr>
              </a:p>
            </p:txBody>
          </p:sp>
        </mc:Choice>
        <mc:Fallback xmlns="">
          <p:sp>
            <p:nvSpPr>
              <p:cNvPr id="29" name="文本框 28"/>
              <p:cNvSpPr txBox="1">
                <a:spLocks noRot="1" noChangeAspect="1" noMove="1" noResize="1" noEditPoints="1" noAdjustHandles="1" noChangeArrowheads="1" noChangeShapeType="1" noTextEdit="1"/>
              </p:cNvSpPr>
              <p:nvPr/>
            </p:nvSpPr>
            <p:spPr>
              <a:xfrm>
                <a:off x="7343690" y="5556559"/>
                <a:ext cx="911660" cy="276999"/>
              </a:xfrm>
              <a:prstGeom prst="rect">
                <a:avLst/>
              </a:prstGeom>
              <a:blipFill>
                <a:blip r:embed="rId15"/>
                <a:stretch>
                  <a:fillRect l="-2013" t="-2222" r="-8725" b="-37778"/>
                </a:stretch>
              </a:blipFill>
            </p:spPr>
            <p:txBody>
              <a:bodyPr/>
              <a:lstStyle/>
              <a:p>
                <a:r>
                  <a:rPr lang="zh-CN" altLang="en-US">
                    <a:noFill/>
                  </a:rPr>
                  <a:t> </a:t>
                </a:r>
              </a:p>
            </p:txBody>
          </p:sp>
        </mc:Fallback>
      </mc:AlternateContent>
      <p:grpSp>
        <p:nvGrpSpPr>
          <p:cNvPr id="14" name="组合 13"/>
          <p:cNvGrpSpPr/>
          <p:nvPr/>
        </p:nvGrpSpPr>
        <p:grpSpPr>
          <a:xfrm>
            <a:off x="2348821" y="2846666"/>
            <a:ext cx="3982339" cy="989453"/>
            <a:chOff x="2451481" y="2679569"/>
            <a:chExt cx="3982339" cy="989453"/>
          </a:xfrm>
        </p:grpSpPr>
        <mc:AlternateContent xmlns:mc="http://schemas.openxmlformats.org/markup-compatibility/2006" xmlns:a14="http://schemas.microsoft.com/office/drawing/2010/main">
          <mc:Choice Requires="a14">
            <p:graphicFrame>
              <p:nvGraphicFramePr>
                <p:cNvPr id="6" name="Object 6"/>
                <p:cNvGraphicFramePr>
                  <a:graphicFrameLocks noChangeAspect="1"/>
                </p:cNvGraphicFramePr>
                <p:nvPr/>
              </p:nvGraphicFramePr>
              <p:xfrm>
                <a:off x="2451481" y="2679569"/>
                <a:ext cx="3982339" cy="951571"/>
              </p:xfrm>
              <a:graphic>
                <a:graphicData uri="http://schemas.openxmlformats.org/presentationml/2006/ole">
                  <mc:AlternateContent>
                    <mc:Choice xmlns:v="urn:schemas-microsoft-com:vml" Requires="v">
                      <p:oleObj spid="_x0000_s9378" name="公式" r:id="rId16" imgW="2019300" imgH="482600" progId="Equation.3">
                        <p:embed/>
                      </p:oleObj>
                    </mc:Choice>
                    <mc:Fallback>
                      <p:oleObj name="公式" r:id="rId16" imgW="2019300" imgH="482600" progId="Equation.3">
                        <p:embed/>
                        <p:pic>
                          <p:nvPicPr>
                            <p:cNvPr id="6" name="Object 6"/>
                            <p:cNvPicPr>
                              <a:picLocks noChangeAspect="1" noChangeArrowheads="1"/>
                            </p:cNvPicPr>
                            <p:nvPr/>
                          </p:nvPicPr>
                          <p:blipFill>
                            <a:blip r:embed="rId17">
                              <a:extLst>
                                <a:ext uri="{28A0092B-C50C-407E-A947-70E740481C1C}">
                                  <a14:useLocalDpi val="0"/>
                                </a:ext>
                              </a:extLst>
                            </a:blip>
                            <a:srcRect/>
                            <a:stretch>
                              <a:fillRect/>
                            </a:stretch>
                          </p:blipFill>
                          <p:spPr bwMode="auto">
                            <a:xfrm>
                              <a:off x="2451481" y="2679569"/>
                              <a:ext cx="3982339" cy="951571"/>
                            </a:xfrm>
                            <a:prstGeom prst="rect">
                              <a:avLst/>
                            </a:prstGeom>
                            <a:noFill/>
                            <a:ln>
                              <a:noFill/>
                            </a:ln>
                          </p:spPr>
                        </p:pic>
                      </p:oleObj>
                    </mc:Fallback>
                  </mc:AlternateContent>
                </a:graphicData>
              </a:graphic>
            </p:graphicFrame>
          </mc:Choice>
          <mc:Fallback xmlns="">
            <p:graphicFrame>
              <p:nvGraphicFramePr>
                <p:cNvPr id="6" name="Object 6"/>
                <p:cNvGraphicFramePr>
                  <a:graphicFrameLocks noChangeAspect="1"/>
                </p:cNvGraphicFramePr>
                <p:nvPr>
                  <p:extLst>
                    <p:ext uri="{D42A27DB-BD31-4B8C-83A1-F6EECF244321}">
                      <p14:modId xmlns:p14="http://schemas.microsoft.com/office/powerpoint/2010/main" val="2419647594"/>
                    </p:ext>
                  </p:extLst>
                </p:nvPr>
              </p:nvGraphicFramePr>
              <p:xfrm>
                <a:off x="2451481" y="2679569"/>
                <a:ext cx="3982339" cy="951571"/>
              </p:xfrm>
              <a:graphic>
                <a:graphicData uri="http://schemas.openxmlformats.org/presentationml/2006/ole">
                  <mc:AlternateContent>
                    <mc:Choice xmlns:v="urn:schemas-microsoft-com:vml" Requires="v">
                      <p:oleObj spid="_x0000_s28258" name="公式" r:id="rId18" imgW="2019300" imgH="482600" progId="Equation.3">
                        <p:embed/>
                      </p:oleObj>
                    </mc:Choice>
                    <mc:Fallback>
                      <p:oleObj name="公式" r:id="rId18" imgW="2019300" imgH="482600" progId="Equation.3">
                        <p:embed/>
                        <p:pic>
                          <p:nvPicPr>
                            <p:cNvPr id="61448"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51481" y="2679569"/>
                              <a:ext cx="3982339" cy="951571"/>
                            </a:xfrm>
                            <a:prstGeom prst="rect">
                              <a:avLst/>
                            </a:prstGeom>
                            <a:noFill/>
                            <a:ln>
                              <a:noFill/>
                            </a:ln>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1" name="矩形 10"/>
                <p:cNvSpPr/>
                <p:nvPr/>
              </p:nvSpPr>
              <p:spPr>
                <a:xfrm>
                  <a:off x="2901715" y="3201022"/>
                  <a:ext cx="900000" cy="46800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200" i="1" smtClean="0">
                                <a:latin typeface="Cambria Math" panose="02040503050406030204" pitchFamily="18" charset="0"/>
                              </a:rPr>
                            </m:ctrlPr>
                          </m:dPr>
                          <m:e>
                            <m:sSub>
                              <m:sSubPr>
                                <m:ctrlPr>
                                  <a:rPr lang="en-US" altLang="zh-CN" sz="1200" i="1">
                                    <a:latin typeface="Cambria Math" panose="02040503050406030204" pitchFamily="18" charset="0"/>
                                  </a:rPr>
                                </m:ctrlPr>
                              </m:sSubPr>
                              <m:e>
                                <m:r>
                                  <a:rPr lang="zh-CN" altLang="en-US" sz="1200" i="1">
                                    <a:latin typeface="Cambria Math" panose="02040503050406030204" pitchFamily="18" charset="0"/>
                                  </a:rPr>
                                  <m:t>𝜇</m:t>
                                </m:r>
                              </m:e>
                              <m:sub>
                                <m:r>
                                  <a:rPr lang="en-US" altLang="zh-CN" sz="1200" i="1">
                                    <a:latin typeface="Cambria Math" panose="02040503050406030204" pitchFamily="18" charset="0"/>
                                  </a:rPr>
                                  <m:t>1</m:t>
                                </m:r>
                              </m:sub>
                            </m:sSub>
                            <m:r>
                              <a:rPr lang="en-US" altLang="zh-CN" sz="1200" i="1">
                                <a:latin typeface="Cambria Math" panose="02040503050406030204" pitchFamily="18" charset="0"/>
                              </a:rPr>
                              <m:t>,</m:t>
                            </m:r>
                            <m:r>
                              <a:rPr lang="zh-CN" altLang="en-US" sz="1200" i="1">
                                <a:latin typeface="Cambria Math" panose="02040503050406030204" pitchFamily="18" charset="0"/>
                              </a:rPr>
                              <m:t>⋯</m:t>
                            </m:r>
                            <m:r>
                              <a:rPr lang="en-US" altLang="zh-CN" sz="1200" i="1">
                                <a:latin typeface="Cambria Math" panose="02040503050406030204" pitchFamily="18" charset="0"/>
                              </a:rPr>
                              <m:t>,</m:t>
                            </m:r>
                            <m:sSub>
                              <m:sSubPr>
                                <m:ctrlPr>
                                  <a:rPr lang="en-US" altLang="zh-CN" sz="1200" i="1">
                                    <a:latin typeface="Cambria Math" panose="02040503050406030204" pitchFamily="18" charset="0"/>
                                  </a:rPr>
                                </m:ctrlPr>
                              </m:sSubPr>
                              <m:e>
                                <m:r>
                                  <a:rPr lang="zh-CN" altLang="en-US" sz="1200" i="1">
                                    <a:latin typeface="Cambria Math" panose="02040503050406030204" pitchFamily="18" charset="0"/>
                                  </a:rPr>
                                  <m:t>𝜇</m:t>
                                </m:r>
                              </m:e>
                              <m:sub>
                                <m:r>
                                  <a:rPr lang="en-US" altLang="zh-CN" sz="1200" i="1">
                                    <a:latin typeface="Cambria Math" panose="02040503050406030204" pitchFamily="18" charset="0"/>
                                  </a:rPr>
                                  <m:t>𝐾</m:t>
                                </m:r>
                              </m:sub>
                            </m:sSub>
                          </m:e>
                        </m:d>
                      </m:oMath>
                    </m:oMathPara>
                  </a14:m>
                  <a:endParaRPr lang="en-US" altLang="zh-CN" sz="1200" dirty="0"/>
                </a:p>
                <a:p>
                  <a:pPr/>
                  <a14:m>
                    <m:oMathPara xmlns:m="http://schemas.openxmlformats.org/officeDocument/2006/math">
                      <m:oMathParaPr>
                        <m:jc m:val="centerGroup"/>
                      </m:oMathParaPr>
                      <m:oMath xmlns:m="http://schemas.openxmlformats.org/officeDocument/2006/math">
                        <m:d>
                          <m:dPr>
                            <m:begChr m:val="{"/>
                            <m:endChr m:val="}"/>
                            <m:ctrlPr>
                              <a:rPr lang="en-US" altLang="zh-CN" sz="1200" i="1">
                                <a:latin typeface="Cambria Math" panose="02040503050406030204" pitchFamily="18" charset="0"/>
                              </a:rPr>
                            </m:ctrlPr>
                          </m:dPr>
                          <m:e>
                            <m:sSub>
                              <m:sSubPr>
                                <m:ctrlPr>
                                  <a:rPr lang="en-US" altLang="zh-CN" sz="1200" i="1" smtClean="0">
                                    <a:latin typeface="Cambria Math" panose="02040503050406030204" pitchFamily="18" charset="0"/>
                                  </a:rPr>
                                </m:ctrlPr>
                              </m:sSubPr>
                              <m:e>
                                <m:r>
                                  <a:rPr lang="en-US" altLang="zh-CN" sz="1200" b="0" i="1" smtClean="0">
                                    <a:latin typeface="Cambria Math" panose="02040503050406030204" pitchFamily="18" charset="0"/>
                                  </a:rPr>
                                  <m:t>𝑟</m:t>
                                </m:r>
                              </m:e>
                              <m:sub>
                                <m:r>
                                  <a:rPr lang="en-US" altLang="zh-CN" sz="1200" i="1">
                                    <a:latin typeface="Cambria Math" panose="02040503050406030204" pitchFamily="18" charset="0"/>
                                  </a:rPr>
                                  <m:t>1</m:t>
                                </m:r>
                                <m:r>
                                  <a:rPr lang="en-US" altLang="zh-CN" sz="1200" b="0" i="1" smtClean="0">
                                    <a:latin typeface="Cambria Math" panose="02040503050406030204" pitchFamily="18" charset="0"/>
                                  </a:rPr>
                                  <m:t>,1</m:t>
                                </m:r>
                              </m:sub>
                            </m:sSub>
                            <m:r>
                              <a:rPr lang="en-US" altLang="zh-CN" sz="1200" i="1">
                                <a:latin typeface="Cambria Math" panose="02040503050406030204" pitchFamily="18" charset="0"/>
                              </a:rPr>
                              <m:t>,</m:t>
                            </m:r>
                            <m:r>
                              <a:rPr lang="zh-CN" altLang="en-US" sz="1200" i="1">
                                <a:latin typeface="Cambria Math" panose="02040503050406030204" pitchFamily="18" charset="0"/>
                              </a:rPr>
                              <m:t>⋯</m:t>
                            </m:r>
                            <m:r>
                              <a:rPr lang="en-US" altLang="zh-CN" sz="1200" i="1">
                                <a:latin typeface="Cambria Math" panose="02040503050406030204" pitchFamily="18" charset="0"/>
                              </a:rPr>
                              <m:t>,</m:t>
                            </m:r>
                            <m:sSub>
                              <m:sSubPr>
                                <m:ctrlPr>
                                  <a:rPr lang="en-US" altLang="zh-CN" sz="1200" i="1">
                                    <a:latin typeface="Cambria Math" panose="02040503050406030204" pitchFamily="18" charset="0"/>
                                  </a:rPr>
                                </m:ctrlPr>
                              </m:sSubPr>
                              <m:e>
                                <m:r>
                                  <a:rPr lang="en-US" altLang="zh-CN" sz="1200" b="0" i="1" smtClean="0">
                                    <a:latin typeface="Cambria Math" panose="02040503050406030204" pitchFamily="18" charset="0"/>
                                  </a:rPr>
                                  <m:t>𝑟</m:t>
                                </m:r>
                              </m:e>
                              <m:sub>
                                <m:r>
                                  <a:rPr lang="en-US" altLang="zh-CN" sz="1200" b="0" i="1" smtClean="0">
                                    <a:latin typeface="Cambria Math" panose="02040503050406030204" pitchFamily="18" charset="0"/>
                                  </a:rPr>
                                  <m:t>𝑁</m:t>
                                </m:r>
                                <m:r>
                                  <a:rPr lang="en-US" altLang="zh-CN" sz="1200" i="1">
                                    <a:latin typeface="Cambria Math" panose="02040503050406030204" pitchFamily="18" charset="0"/>
                                  </a:rPr>
                                  <m:t>𝐾</m:t>
                                </m:r>
                              </m:sub>
                            </m:sSub>
                          </m:e>
                        </m:d>
                      </m:oMath>
                    </m:oMathPara>
                  </a14:m>
                  <a:endParaRPr lang="zh-CN" altLang="en-US" sz="1200" dirty="0"/>
                </a:p>
              </p:txBody>
            </p:sp>
          </mc:Choice>
          <mc:Fallback xmlns="">
            <p:sp>
              <p:nvSpPr>
                <p:cNvPr id="11" name="矩形 10"/>
                <p:cNvSpPr>
                  <a:spLocks noRot="1" noChangeAspect="1" noMove="1" noResize="1" noEditPoints="1" noAdjustHandles="1" noChangeArrowheads="1" noChangeShapeType="1" noTextEdit="1"/>
                </p:cNvSpPr>
                <p:nvPr/>
              </p:nvSpPr>
              <p:spPr>
                <a:xfrm>
                  <a:off x="2901715" y="3201022"/>
                  <a:ext cx="900000" cy="468000"/>
                </a:xfrm>
                <a:prstGeom prst="rect">
                  <a:avLst/>
                </a:prstGeom>
                <a:blipFill>
                  <a:blip r:embed="rId20"/>
                  <a:stretch>
                    <a:fillRect r="-2027"/>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683528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4" name="Group 2"/>
          <p:cNvGrpSpPr>
            <a:grpSpLocks/>
          </p:cNvGrpSpPr>
          <p:nvPr/>
        </p:nvGrpSpPr>
        <p:grpSpPr bwMode="auto">
          <a:xfrm>
            <a:off x="1524000" y="1828800"/>
            <a:ext cx="6096000" cy="4572000"/>
            <a:chOff x="1104" y="1104"/>
            <a:chExt cx="3840" cy="2880"/>
          </a:xfrm>
        </p:grpSpPr>
        <p:sp>
          <p:nvSpPr>
            <p:cNvPr id="5"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7" name="Oval 5"/>
          <p:cNvSpPr>
            <a:spLocks noChangeArrowheads="1"/>
          </p:cNvSpPr>
          <p:nvPr/>
        </p:nvSpPr>
        <p:spPr bwMode="auto">
          <a:xfrm>
            <a:off x="5257800" y="26670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6"/>
          <p:cNvSpPr>
            <a:spLocks noChangeArrowheads="1"/>
          </p:cNvSpPr>
          <p:nvPr/>
        </p:nvSpPr>
        <p:spPr bwMode="auto">
          <a:xfrm>
            <a:off x="5334000" y="31242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7"/>
          <p:cNvSpPr>
            <a:spLocks noChangeArrowheads="1"/>
          </p:cNvSpPr>
          <p:nvPr/>
        </p:nvSpPr>
        <p:spPr bwMode="auto">
          <a:xfrm>
            <a:off x="5562600" y="29718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8"/>
          <p:cNvSpPr>
            <a:spLocks noChangeArrowheads="1"/>
          </p:cNvSpPr>
          <p:nvPr/>
        </p:nvSpPr>
        <p:spPr bwMode="auto">
          <a:xfrm>
            <a:off x="5791200" y="25146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9"/>
          <p:cNvSpPr>
            <a:spLocks noChangeArrowheads="1"/>
          </p:cNvSpPr>
          <p:nvPr/>
        </p:nvSpPr>
        <p:spPr bwMode="auto">
          <a:xfrm>
            <a:off x="6096000" y="28956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0"/>
          <p:cNvSpPr>
            <a:spLocks noChangeArrowheads="1"/>
          </p:cNvSpPr>
          <p:nvPr/>
        </p:nvSpPr>
        <p:spPr bwMode="auto">
          <a:xfrm>
            <a:off x="5867400" y="31242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1"/>
          <p:cNvSpPr>
            <a:spLocks noChangeArrowheads="1"/>
          </p:cNvSpPr>
          <p:nvPr/>
        </p:nvSpPr>
        <p:spPr bwMode="auto">
          <a:xfrm>
            <a:off x="5486400" y="36576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2"/>
          <p:cNvSpPr>
            <a:spLocks noChangeArrowheads="1"/>
          </p:cNvSpPr>
          <p:nvPr/>
        </p:nvSpPr>
        <p:spPr bwMode="auto">
          <a:xfrm>
            <a:off x="6019800" y="35814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3"/>
          <p:cNvSpPr>
            <a:spLocks noChangeArrowheads="1"/>
          </p:cNvSpPr>
          <p:nvPr/>
        </p:nvSpPr>
        <p:spPr bwMode="auto">
          <a:xfrm>
            <a:off x="6400800" y="31242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4"/>
          <p:cNvSpPr>
            <a:spLocks noChangeArrowheads="1"/>
          </p:cNvSpPr>
          <p:nvPr/>
        </p:nvSpPr>
        <p:spPr bwMode="auto">
          <a:xfrm>
            <a:off x="3200400" y="39624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5"/>
          <p:cNvSpPr>
            <a:spLocks noChangeArrowheads="1"/>
          </p:cNvSpPr>
          <p:nvPr/>
        </p:nvSpPr>
        <p:spPr bwMode="auto">
          <a:xfrm>
            <a:off x="3657600" y="43434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6"/>
          <p:cNvSpPr>
            <a:spLocks noChangeArrowheads="1"/>
          </p:cNvSpPr>
          <p:nvPr/>
        </p:nvSpPr>
        <p:spPr bwMode="auto">
          <a:xfrm>
            <a:off x="3505200" y="48006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7"/>
          <p:cNvSpPr>
            <a:spLocks noChangeArrowheads="1"/>
          </p:cNvSpPr>
          <p:nvPr/>
        </p:nvSpPr>
        <p:spPr bwMode="auto">
          <a:xfrm>
            <a:off x="3352800" y="44196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8"/>
          <p:cNvSpPr>
            <a:spLocks noChangeArrowheads="1"/>
          </p:cNvSpPr>
          <p:nvPr/>
        </p:nvSpPr>
        <p:spPr bwMode="auto">
          <a:xfrm>
            <a:off x="2590800" y="41148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19"/>
          <p:cNvSpPr>
            <a:spLocks noChangeArrowheads="1"/>
          </p:cNvSpPr>
          <p:nvPr/>
        </p:nvSpPr>
        <p:spPr bwMode="auto">
          <a:xfrm>
            <a:off x="2667000" y="46482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0"/>
          <p:cNvSpPr>
            <a:spLocks noChangeArrowheads="1"/>
          </p:cNvSpPr>
          <p:nvPr/>
        </p:nvSpPr>
        <p:spPr bwMode="auto">
          <a:xfrm>
            <a:off x="3124200" y="46482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1"/>
          <p:cNvSpPr>
            <a:spLocks noChangeArrowheads="1"/>
          </p:cNvSpPr>
          <p:nvPr/>
        </p:nvSpPr>
        <p:spPr bwMode="auto">
          <a:xfrm>
            <a:off x="3352800" y="53340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2"/>
          <p:cNvSpPr>
            <a:spLocks noChangeArrowheads="1"/>
          </p:cNvSpPr>
          <p:nvPr/>
        </p:nvSpPr>
        <p:spPr bwMode="auto">
          <a:xfrm>
            <a:off x="2667000" y="52578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5" name="Oval 23"/>
          <p:cNvSpPr>
            <a:spLocks noChangeArrowheads="1"/>
          </p:cNvSpPr>
          <p:nvPr/>
        </p:nvSpPr>
        <p:spPr bwMode="auto">
          <a:xfrm>
            <a:off x="3886200" y="5334000"/>
            <a:ext cx="76200" cy="76200"/>
          </a:xfrm>
          <a:prstGeom prst="ellipse">
            <a:avLst/>
          </a:pr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Tree>
    <p:extLst>
      <p:ext uri="{BB962C8B-B14F-4D97-AF65-F5344CB8AC3E}">
        <p14:creationId xmlns:p14="http://schemas.microsoft.com/office/powerpoint/2010/main" val="7599635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26" name="Group 2"/>
          <p:cNvGrpSpPr>
            <a:grpSpLocks/>
          </p:cNvGrpSpPr>
          <p:nvPr/>
        </p:nvGrpSpPr>
        <p:grpSpPr bwMode="auto">
          <a:xfrm>
            <a:off x="1524000" y="1828800"/>
            <a:ext cx="6096000" cy="4572000"/>
            <a:chOff x="1104" y="1104"/>
            <a:chExt cx="3840" cy="2880"/>
          </a:xfrm>
        </p:grpSpPr>
        <p:sp>
          <p:nvSpPr>
            <p:cNvPr id="27"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8"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29" name="Oval 5"/>
          <p:cNvSpPr>
            <a:spLocks noChangeArrowheads="1"/>
          </p:cNvSpPr>
          <p:nvPr/>
        </p:nvSpPr>
        <p:spPr bwMode="auto">
          <a:xfrm>
            <a:off x="5257800" y="26670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0" name="Oval 6"/>
          <p:cNvSpPr>
            <a:spLocks noChangeArrowheads="1"/>
          </p:cNvSpPr>
          <p:nvPr/>
        </p:nvSpPr>
        <p:spPr bwMode="auto">
          <a:xfrm>
            <a:off x="5334000" y="31242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1" name="Oval 7"/>
          <p:cNvSpPr>
            <a:spLocks noChangeArrowheads="1"/>
          </p:cNvSpPr>
          <p:nvPr/>
        </p:nvSpPr>
        <p:spPr bwMode="auto">
          <a:xfrm>
            <a:off x="5562600" y="29718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2" name="Oval 8"/>
          <p:cNvSpPr>
            <a:spLocks noChangeArrowheads="1"/>
          </p:cNvSpPr>
          <p:nvPr/>
        </p:nvSpPr>
        <p:spPr bwMode="auto">
          <a:xfrm>
            <a:off x="5791200" y="25146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3" name="Oval 9"/>
          <p:cNvSpPr>
            <a:spLocks noChangeArrowheads="1"/>
          </p:cNvSpPr>
          <p:nvPr/>
        </p:nvSpPr>
        <p:spPr bwMode="auto">
          <a:xfrm>
            <a:off x="6096000" y="28956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4" name="Oval 10"/>
          <p:cNvSpPr>
            <a:spLocks noChangeArrowheads="1"/>
          </p:cNvSpPr>
          <p:nvPr/>
        </p:nvSpPr>
        <p:spPr bwMode="auto">
          <a:xfrm>
            <a:off x="5867400" y="31242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5" name="Oval 11"/>
          <p:cNvSpPr>
            <a:spLocks noChangeArrowheads="1"/>
          </p:cNvSpPr>
          <p:nvPr/>
        </p:nvSpPr>
        <p:spPr bwMode="auto">
          <a:xfrm>
            <a:off x="5486400" y="36576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6" name="Oval 12"/>
          <p:cNvSpPr>
            <a:spLocks noChangeArrowheads="1"/>
          </p:cNvSpPr>
          <p:nvPr/>
        </p:nvSpPr>
        <p:spPr bwMode="auto">
          <a:xfrm>
            <a:off x="6019800" y="35814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7" name="Oval 13"/>
          <p:cNvSpPr>
            <a:spLocks noChangeArrowheads="1"/>
          </p:cNvSpPr>
          <p:nvPr/>
        </p:nvSpPr>
        <p:spPr bwMode="auto">
          <a:xfrm>
            <a:off x="6400800" y="31242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8" name="Oval 14"/>
          <p:cNvSpPr>
            <a:spLocks noChangeArrowheads="1"/>
          </p:cNvSpPr>
          <p:nvPr/>
        </p:nvSpPr>
        <p:spPr bwMode="auto">
          <a:xfrm>
            <a:off x="3200400" y="39624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39" name="Oval 15"/>
          <p:cNvSpPr>
            <a:spLocks noChangeArrowheads="1"/>
          </p:cNvSpPr>
          <p:nvPr/>
        </p:nvSpPr>
        <p:spPr bwMode="auto">
          <a:xfrm>
            <a:off x="3657600" y="43434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0" name="Oval 16"/>
          <p:cNvSpPr>
            <a:spLocks noChangeArrowheads="1"/>
          </p:cNvSpPr>
          <p:nvPr/>
        </p:nvSpPr>
        <p:spPr bwMode="auto">
          <a:xfrm>
            <a:off x="3505200" y="48006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1" name="Oval 17"/>
          <p:cNvSpPr>
            <a:spLocks noChangeArrowheads="1"/>
          </p:cNvSpPr>
          <p:nvPr/>
        </p:nvSpPr>
        <p:spPr bwMode="auto">
          <a:xfrm>
            <a:off x="3352800" y="44196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2" name="Oval 18"/>
          <p:cNvSpPr>
            <a:spLocks noChangeArrowheads="1"/>
          </p:cNvSpPr>
          <p:nvPr/>
        </p:nvSpPr>
        <p:spPr bwMode="auto">
          <a:xfrm>
            <a:off x="2590800" y="41148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3" name="Oval 19"/>
          <p:cNvSpPr>
            <a:spLocks noChangeArrowheads="1"/>
          </p:cNvSpPr>
          <p:nvPr/>
        </p:nvSpPr>
        <p:spPr bwMode="auto">
          <a:xfrm>
            <a:off x="2667000" y="46482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4" name="Oval 20"/>
          <p:cNvSpPr>
            <a:spLocks noChangeArrowheads="1"/>
          </p:cNvSpPr>
          <p:nvPr/>
        </p:nvSpPr>
        <p:spPr bwMode="auto">
          <a:xfrm>
            <a:off x="3124200" y="46482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5" name="Oval 21"/>
          <p:cNvSpPr>
            <a:spLocks noChangeArrowheads="1"/>
          </p:cNvSpPr>
          <p:nvPr/>
        </p:nvSpPr>
        <p:spPr bwMode="auto">
          <a:xfrm>
            <a:off x="3352800" y="53340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6" name="Oval 22"/>
          <p:cNvSpPr>
            <a:spLocks noChangeArrowheads="1"/>
          </p:cNvSpPr>
          <p:nvPr/>
        </p:nvSpPr>
        <p:spPr bwMode="auto">
          <a:xfrm>
            <a:off x="2667000" y="52578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47" name="Oval 23"/>
          <p:cNvSpPr>
            <a:spLocks noChangeArrowheads="1"/>
          </p:cNvSpPr>
          <p:nvPr/>
        </p:nvSpPr>
        <p:spPr bwMode="auto">
          <a:xfrm>
            <a:off x="3886200" y="5334000"/>
            <a:ext cx="76200" cy="76200"/>
          </a:xfrm>
          <a:prstGeom prst="ellipse">
            <a:avLst/>
          </a:prstGeom>
          <a:solidFill>
            <a:schemeClr val="tx1"/>
          </a:solidFill>
          <a:ln w="2540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48" name="Group 24"/>
          <p:cNvGrpSpPr>
            <a:grpSpLocks noChangeAspect="1"/>
          </p:cNvGrpSpPr>
          <p:nvPr/>
        </p:nvGrpSpPr>
        <p:grpSpPr bwMode="auto">
          <a:xfrm>
            <a:off x="3505200" y="2286000"/>
            <a:ext cx="192088" cy="192088"/>
            <a:chOff x="4368" y="2688"/>
            <a:chExt cx="240" cy="240"/>
          </a:xfrm>
        </p:grpSpPr>
        <p:sp>
          <p:nvSpPr>
            <p:cNvPr id="49"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51" name="Group 27"/>
          <p:cNvGrpSpPr>
            <a:grpSpLocks noChangeAspect="1"/>
          </p:cNvGrpSpPr>
          <p:nvPr/>
        </p:nvGrpSpPr>
        <p:grpSpPr bwMode="auto">
          <a:xfrm>
            <a:off x="5410200" y="5257800"/>
            <a:ext cx="192088" cy="192088"/>
            <a:chOff x="4368" y="2688"/>
            <a:chExt cx="240" cy="240"/>
          </a:xfrm>
        </p:grpSpPr>
        <p:sp>
          <p:nvSpPr>
            <p:cNvPr id="52"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3"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218546571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3" name="Group 2"/>
          <p:cNvGrpSpPr>
            <a:grpSpLocks/>
          </p:cNvGrpSpPr>
          <p:nvPr/>
        </p:nvGrpSpPr>
        <p:grpSpPr bwMode="auto">
          <a:xfrm>
            <a:off x="1524000" y="1828800"/>
            <a:ext cx="6096000" cy="4572000"/>
            <a:chOff x="1104" y="1104"/>
            <a:chExt cx="3840" cy="2880"/>
          </a:xfrm>
        </p:grpSpPr>
        <p:sp>
          <p:nvSpPr>
            <p:cNvPr id="4"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Oval 5"/>
          <p:cNvSpPr>
            <a:spLocks noChangeArrowheads="1"/>
          </p:cNvSpPr>
          <p:nvPr/>
        </p:nvSpPr>
        <p:spPr bwMode="auto">
          <a:xfrm>
            <a:off x="5257800" y="2667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 name="Oval 6"/>
          <p:cNvSpPr>
            <a:spLocks noChangeArrowheads="1"/>
          </p:cNvSpPr>
          <p:nvPr/>
        </p:nvSpPr>
        <p:spPr bwMode="auto">
          <a:xfrm>
            <a:off x="5334000" y="3124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7"/>
          <p:cNvSpPr>
            <a:spLocks noChangeArrowheads="1"/>
          </p:cNvSpPr>
          <p:nvPr/>
        </p:nvSpPr>
        <p:spPr bwMode="auto">
          <a:xfrm>
            <a:off x="5562600" y="2971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8"/>
          <p:cNvSpPr>
            <a:spLocks noChangeArrowheads="1"/>
          </p:cNvSpPr>
          <p:nvPr/>
        </p:nvSpPr>
        <p:spPr bwMode="auto">
          <a:xfrm>
            <a:off x="5791200" y="2514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9"/>
          <p:cNvSpPr>
            <a:spLocks noChangeArrowheads="1"/>
          </p:cNvSpPr>
          <p:nvPr/>
        </p:nvSpPr>
        <p:spPr bwMode="auto">
          <a:xfrm>
            <a:off x="6096000" y="2895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10"/>
          <p:cNvSpPr>
            <a:spLocks noChangeArrowheads="1"/>
          </p:cNvSpPr>
          <p:nvPr/>
        </p:nvSpPr>
        <p:spPr bwMode="auto">
          <a:xfrm>
            <a:off x="58674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1"/>
          <p:cNvSpPr>
            <a:spLocks noChangeArrowheads="1"/>
          </p:cNvSpPr>
          <p:nvPr/>
        </p:nvSpPr>
        <p:spPr bwMode="auto">
          <a:xfrm>
            <a:off x="5486400" y="3657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2"/>
          <p:cNvSpPr>
            <a:spLocks noChangeArrowheads="1"/>
          </p:cNvSpPr>
          <p:nvPr/>
        </p:nvSpPr>
        <p:spPr bwMode="auto">
          <a:xfrm>
            <a:off x="6019800" y="35814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3"/>
          <p:cNvSpPr>
            <a:spLocks noChangeArrowheads="1"/>
          </p:cNvSpPr>
          <p:nvPr/>
        </p:nvSpPr>
        <p:spPr bwMode="auto">
          <a:xfrm>
            <a:off x="64008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4"/>
          <p:cNvSpPr>
            <a:spLocks noChangeArrowheads="1"/>
          </p:cNvSpPr>
          <p:nvPr/>
        </p:nvSpPr>
        <p:spPr bwMode="auto">
          <a:xfrm>
            <a:off x="3200400" y="3962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5"/>
          <p:cNvSpPr>
            <a:spLocks noChangeArrowheads="1"/>
          </p:cNvSpPr>
          <p:nvPr/>
        </p:nvSpPr>
        <p:spPr bwMode="auto">
          <a:xfrm>
            <a:off x="3657600" y="4343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6"/>
          <p:cNvSpPr>
            <a:spLocks noChangeArrowheads="1"/>
          </p:cNvSpPr>
          <p:nvPr/>
        </p:nvSpPr>
        <p:spPr bwMode="auto">
          <a:xfrm>
            <a:off x="3505200" y="4800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7"/>
          <p:cNvSpPr>
            <a:spLocks noChangeArrowheads="1"/>
          </p:cNvSpPr>
          <p:nvPr/>
        </p:nvSpPr>
        <p:spPr bwMode="auto">
          <a:xfrm>
            <a:off x="3352800" y="4419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8"/>
          <p:cNvSpPr>
            <a:spLocks noChangeArrowheads="1"/>
          </p:cNvSpPr>
          <p:nvPr/>
        </p:nvSpPr>
        <p:spPr bwMode="auto">
          <a:xfrm>
            <a:off x="2590800" y="4114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9"/>
          <p:cNvSpPr>
            <a:spLocks noChangeArrowheads="1"/>
          </p:cNvSpPr>
          <p:nvPr/>
        </p:nvSpPr>
        <p:spPr bwMode="auto">
          <a:xfrm>
            <a:off x="26670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20"/>
          <p:cNvSpPr>
            <a:spLocks noChangeArrowheads="1"/>
          </p:cNvSpPr>
          <p:nvPr/>
        </p:nvSpPr>
        <p:spPr bwMode="auto">
          <a:xfrm>
            <a:off x="31242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1"/>
          <p:cNvSpPr>
            <a:spLocks noChangeArrowheads="1"/>
          </p:cNvSpPr>
          <p:nvPr/>
        </p:nvSpPr>
        <p:spPr bwMode="auto">
          <a:xfrm>
            <a:off x="33528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2"/>
          <p:cNvSpPr>
            <a:spLocks noChangeArrowheads="1"/>
          </p:cNvSpPr>
          <p:nvPr/>
        </p:nvSpPr>
        <p:spPr bwMode="auto">
          <a:xfrm>
            <a:off x="2667000" y="52578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3"/>
          <p:cNvSpPr>
            <a:spLocks noChangeArrowheads="1"/>
          </p:cNvSpPr>
          <p:nvPr/>
        </p:nvSpPr>
        <p:spPr bwMode="auto">
          <a:xfrm>
            <a:off x="38862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25" name="Group 24"/>
          <p:cNvGrpSpPr>
            <a:grpSpLocks noChangeAspect="1"/>
          </p:cNvGrpSpPr>
          <p:nvPr/>
        </p:nvGrpSpPr>
        <p:grpSpPr bwMode="auto">
          <a:xfrm>
            <a:off x="3505200" y="2286000"/>
            <a:ext cx="192088" cy="192088"/>
            <a:chOff x="4368" y="2688"/>
            <a:chExt cx="240" cy="240"/>
          </a:xfrm>
        </p:grpSpPr>
        <p:sp>
          <p:nvSpPr>
            <p:cNvPr id="26"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8" name="Group 27"/>
          <p:cNvGrpSpPr>
            <a:grpSpLocks noChangeAspect="1"/>
          </p:cNvGrpSpPr>
          <p:nvPr/>
        </p:nvGrpSpPr>
        <p:grpSpPr bwMode="auto">
          <a:xfrm>
            <a:off x="5410200" y="5257800"/>
            <a:ext cx="192088" cy="192088"/>
            <a:chOff x="4368" y="2688"/>
            <a:chExt cx="240" cy="240"/>
          </a:xfrm>
        </p:grpSpPr>
        <p:sp>
          <p:nvSpPr>
            <p:cNvPr id="29"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14462441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阈值分割 </a:t>
            </a:r>
            <a:r>
              <a:rPr lang="en-US" altLang="zh-CN" dirty="0"/>
              <a:t>(Thresholding)</a:t>
            </a:r>
            <a:endParaRPr lang="zh-CN" altLang="en-US" dirty="0"/>
          </a:p>
        </p:txBody>
      </p:sp>
      <p:sp>
        <p:nvSpPr>
          <p:cNvPr id="3" name="内容占位符 2"/>
          <p:cNvSpPr>
            <a:spLocks noGrp="1"/>
          </p:cNvSpPr>
          <p:nvPr>
            <p:ph idx="1"/>
          </p:nvPr>
        </p:nvSpPr>
        <p:spPr/>
        <p:txBody>
          <a:bodyPr/>
          <a:lstStyle/>
          <a:p>
            <a:r>
              <a:rPr lang="zh-CN" altLang="en-US" dirty="0"/>
              <a:t>取阈值法是以图像</a:t>
            </a:r>
            <a:r>
              <a:rPr lang="zh-CN" altLang="en-US" b="1" dirty="0">
                <a:solidFill>
                  <a:srgbClr val="00B050"/>
                </a:solidFill>
              </a:rPr>
              <a:t>直方图</a:t>
            </a:r>
            <a:r>
              <a:rPr lang="zh-CN" altLang="en-US" dirty="0"/>
              <a:t>为依据，选定阈值，再逐个对像素作判决</a:t>
            </a:r>
            <a:endParaRPr lang="en-US" altLang="zh-CN" dirty="0"/>
          </a:p>
          <a:p>
            <a:endParaRPr lang="zh-CN" altLang="en-US" dirty="0"/>
          </a:p>
          <a:p>
            <a:r>
              <a:rPr lang="zh-CN" altLang="en-US" dirty="0"/>
              <a:t>图像直方图可以是：</a:t>
            </a:r>
            <a:endParaRPr lang="en-US" altLang="zh-CN" dirty="0"/>
          </a:p>
          <a:p>
            <a:pPr lvl="1"/>
            <a:r>
              <a:rPr lang="zh-CN" altLang="en-US" dirty="0"/>
              <a:t>单个特征的一维直方图</a:t>
            </a:r>
            <a:endParaRPr lang="en-US" altLang="zh-CN" dirty="0"/>
          </a:p>
          <a:p>
            <a:pPr lvl="2"/>
            <a:r>
              <a:rPr lang="zh-CN" altLang="en-US" dirty="0"/>
              <a:t>如灰度直方图</a:t>
            </a:r>
          </a:p>
          <a:p>
            <a:pPr lvl="1"/>
            <a:r>
              <a:rPr lang="zh-CN" altLang="en-US" dirty="0"/>
              <a:t>多个特征的多维直方图</a:t>
            </a:r>
            <a:endParaRPr lang="en-US" altLang="zh-CN" dirty="0"/>
          </a:p>
          <a:p>
            <a:pPr lvl="2"/>
            <a:r>
              <a:rPr lang="zh-CN" altLang="en-US" dirty="0"/>
              <a:t>如两个波段组成的二维直方图</a:t>
            </a:r>
          </a:p>
          <a:p>
            <a:endParaRPr lang="en-US" altLang="zh-CN" dirty="0"/>
          </a:p>
          <a:p>
            <a:r>
              <a:rPr lang="zh-CN" altLang="en-US" b="1" dirty="0">
                <a:solidFill>
                  <a:srgbClr val="00B050"/>
                </a:solidFill>
              </a:rPr>
              <a:t>特征</a:t>
            </a:r>
            <a:r>
              <a:rPr lang="zh-CN" altLang="en-US" dirty="0"/>
              <a:t>可以是灰度，也可以是其他值</a:t>
            </a:r>
          </a:p>
        </p:txBody>
      </p:sp>
      <p:sp>
        <p:nvSpPr>
          <p:cNvPr id="8" name="Rectangle 9"/>
          <p:cNvSpPr>
            <a:spLocks noChangeArrowheads="1"/>
          </p:cNvSpPr>
          <p:nvPr/>
        </p:nvSpPr>
        <p:spPr bwMode="auto">
          <a:xfrm>
            <a:off x="7010400" y="3986213"/>
            <a:ext cx="1665288" cy="1963737"/>
          </a:xfrm>
          <a:prstGeom prst="rect">
            <a:avLst/>
          </a:prstGeom>
          <a:solidFill>
            <a:schemeClr val="bg1"/>
          </a:solidFill>
          <a:ln w="9525">
            <a:solidFill>
              <a:schemeClr val="bg1"/>
            </a:solidFill>
            <a:miter lim="800000"/>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15" name="组合 14"/>
          <p:cNvGrpSpPr/>
          <p:nvPr/>
        </p:nvGrpSpPr>
        <p:grpSpPr>
          <a:xfrm>
            <a:off x="6221001" y="4138612"/>
            <a:ext cx="2491483" cy="1594367"/>
            <a:chOff x="7086600" y="4138613"/>
            <a:chExt cx="1295400" cy="1219200"/>
          </a:xfrm>
        </p:grpSpPr>
        <p:sp>
          <p:nvSpPr>
            <p:cNvPr id="9" name="Line 10"/>
            <p:cNvSpPr>
              <a:spLocks noChangeShapeType="1"/>
            </p:cNvSpPr>
            <p:nvPr/>
          </p:nvSpPr>
          <p:spPr bwMode="auto">
            <a:xfrm>
              <a:off x="7620000" y="497681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0" name="Line 11"/>
            <p:cNvSpPr>
              <a:spLocks noChangeShapeType="1"/>
            </p:cNvSpPr>
            <p:nvPr/>
          </p:nvSpPr>
          <p:spPr bwMode="auto">
            <a:xfrm flipV="1">
              <a:off x="7620000" y="4138613"/>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1" name="Line 12"/>
            <p:cNvSpPr>
              <a:spLocks noChangeShapeType="1"/>
            </p:cNvSpPr>
            <p:nvPr/>
          </p:nvSpPr>
          <p:spPr bwMode="auto">
            <a:xfrm flipH="1">
              <a:off x="7086600" y="4976813"/>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12" name="Oval 13"/>
            <p:cNvSpPr>
              <a:spLocks noChangeArrowheads="1"/>
            </p:cNvSpPr>
            <p:nvPr/>
          </p:nvSpPr>
          <p:spPr bwMode="auto">
            <a:xfrm>
              <a:off x="7467600" y="5053013"/>
              <a:ext cx="762000" cy="152400"/>
            </a:xfrm>
            <a:prstGeom prst="ellipse">
              <a:avLst/>
            </a:prstGeom>
            <a:solidFill>
              <a:schemeClr val="accent2"/>
            </a:solidFill>
            <a:ln w="9525">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Freeform 14"/>
            <p:cNvSpPr>
              <a:spLocks/>
            </p:cNvSpPr>
            <p:nvPr/>
          </p:nvSpPr>
          <p:spPr bwMode="auto">
            <a:xfrm>
              <a:off x="7467600" y="4341813"/>
              <a:ext cx="762000" cy="787400"/>
            </a:xfrm>
            <a:custGeom>
              <a:avLst/>
              <a:gdLst>
                <a:gd name="T0" fmla="*/ 0 w 480"/>
                <a:gd name="T1" fmla="*/ 2147483646 h 496"/>
                <a:gd name="T2" fmla="*/ 2147483646 w 480"/>
                <a:gd name="T3" fmla="*/ 2147483646 h 496"/>
                <a:gd name="T4" fmla="*/ 2147483646 w 480"/>
                <a:gd name="T5" fmla="*/ 2147483646 h 496"/>
                <a:gd name="T6" fmla="*/ 2147483646 w 480"/>
                <a:gd name="T7" fmla="*/ 2147483646 h 496"/>
                <a:gd name="T8" fmla="*/ 2147483646 w 480"/>
                <a:gd name="T9" fmla="*/ 2147483646 h 496"/>
                <a:gd name="T10" fmla="*/ 2147483646 w 480"/>
                <a:gd name="T11" fmla="*/ 2147483646 h 496"/>
                <a:gd name="T12" fmla="*/ 2147483646 w 480"/>
                <a:gd name="T13" fmla="*/ 2147483646 h 496"/>
                <a:gd name="T14" fmla="*/ 0 60000 65536"/>
                <a:gd name="T15" fmla="*/ 0 60000 65536"/>
                <a:gd name="T16" fmla="*/ 0 60000 65536"/>
                <a:gd name="T17" fmla="*/ 0 60000 65536"/>
                <a:gd name="T18" fmla="*/ 0 60000 65536"/>
                <a:gd name="T19" fmla="*/ 0 60000 65536"/>
                <a:gd name="T20" fmla="*/ 0 60000 65536"/>
                <a:gd name="T21" fmla="*/ 0 w 480"/>
                <a:gd name="T22" fmla="*/ 0 h 496"/>
                <a:gd name="T23" fmla="*/ 480 w 480"/>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0" h="496">
                  <a:moveTo>
                    <a:pt x="0" y="496"/>
                  </a:moveTo>
                  <a:cubicBezTo>
                    <a:pt x="32" y="432"/>
                    <a:pt x="64" y="368"/>
                    <a:pt x="96" y="304"/>
                  </a:cubicBezTo>
                  <a:cubicBezTo>
                    <a:pt x="128" y="240"/>
                    <a:pt x="160" y="160"/>
                    <a:pt x="192" y="112"/>
                  </a:cubicBezTo>
                  <a:cubicBezTo>
                    <a:pt x="224" y="64"/>
                    <a:pt x="264" y="0"/>
                    <a:pt x="288" y="16"/>
                  </a:cubicBezTo>
                  <a:cubicBezTo>
                    <a:pt x="312" y="32"/>
                    <a:pt x="312" y="152"/>
                    <a:pt x="336" y="208"/>
                  </a:cubicBezTo>
                  <a:cubicBezTo>
                    <a:pt x="360" y="264"/>
                    <a:pt x="408" y="304"/>
                    <a:pt x="432" y="352"/>
                  </a:cubicBezTo>
                  <a:cubicBezTo>
                    <a:pt x="456" y="400"/>
                    <a:pt x="468" y="448"/>
                    <a:pt x="480" y="49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grpSp>
      <p:grpSp>
        <p:nvGrpSpPr>
          <p:cNvPr id="14" name="组合 13"/>
          <p:cNvGrpSpPr/>
          <p:nvPr/>
        </p:nvGrpSpPr>
        <p:grpSpPr>
          <a:xfrm>
            <a:off x="6539501" y="2297113"/>
            <a:ext cx="2249131" cy="1295400"/>
            <a:chOff x="7239000" y="2081213"/>
            <a:chExt cx="1066800" cy="1295400"/>
          </a:xfrm>
        </p:grpSpPr>
        <p:sp>
          <p:nvSpPr>
            <p:cNvPr id="5" name="Line 6"/>
            <p:cNvSpPr>
              <a:spLocks noChangeShapeType="1"/>
            </p:cNvSpPr>
            <p:nvPr/>
          </p:nvSpPr>
          <p:spPr bwMode="auto">
            <a:xfrm flipV="1">
              <a:off x="7239000" y="2081213"/>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 name="Freeform 7"/>
            <p:cNvSpPr>
              <a:spLocks/>
            </p:cNvSpPr>
            <p:nvPr/>
          </p:nvSpPr>
          <p:spPr bwMode="auto">
            <a:xfrm>
              <a:off x="7239000" y="2500313"/>
              <a:ext cx="914400" cy="876300"/>
            </a:xfrm>
            <a:custGeom>
              <a:avLst/>
              <a:gdLst>
                <a:gd name="T0" fmla="*/ 0 w 576"/>
                <a:gd name="T1" fmla="*/ 2147483646 h 552"/>
                <a:gd name="T2" fmla="*/ 2147483646 w 576"/>
                <a:gd name="T3" fmla="*/ 2147483646 h 552"/>
                <a:gd name="T4" fmla="*/ 2147483646 w 576"/>
                <a:gd name="T5" fmla="*/ 2147483646 h 552"/>
                <a:gd name="T6" fmla="*/ 2147483646 w 576"/>
                <a:gd name="T7" fmla="*/ 2147483646 h 552"/>
                <a:gd name="T8" fmla="*/ 0 60000 65536"/>
                <a:gd name="T9" fmla="*/ 0 60000 65536"/>
                <a:gd name="T10" fmla="*/ 0 60000 65536"/>
                <a:gd name="T11" fmla="*/ 0 60000 65536"/>
                <a:gd name="T12" fmla="*/ 0 w 576"/>
                <a:gd name="T13" fmla="*/ 0 h 552"/>
                <a:gd name="T14" fmla="*/ 576 w 576"/>
                <a:gd name="T15" fmla="*/ 552 h 552"/>
              </a:gdLst>
              <a:ahLst/>
              <a:cxnLst>
                <a:cxn ang="T8">
                  <a:pos x="T0" y="T1"/>
                </a:cxn>
                <a:cxn ang="T9">
                  <a:pos x="T2" y="T3"/>
                </a:cxn>
                <a:cxn ang="T10">
                  <a:pos x="T4" y="T5"/>
                </a:cxn>
                <a:cxn ang="T11">
                  <a:pos x="T6" y="T7"/>
                </a:cxn>
              </a:cxnLst>
              <a:rect l="T12" t="T13" r="T14" b="T15"/>
              <a:pathLst>
                <a:path w="576" h="552">
                  <a:moveTo>
                    <a:pt x="0" y="552"/>
                  </a:moveTo>
                  <a:cubicBezTo>
                    <a:pt x="80" y="300"/>
                    <a:pt x="160" y="48"/>
                    <a:pt x="240" y="24"/>
                  </a:cubicBezTo>
                  <a:cubicBezTo>
                    <a:pt x="320" y="0"/>
                    <a:pt x="424" y="328"/>
                    <a:pt x="480" y="408"/>
                  </a:cubicBezTo>
                  <a:cubicBezTo>
                    <a:pt x="536" y="488"/>
                    <a:pt x="556" y="496"/>
                    <a:pt x="576" y="50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7" name="Line 8"/>
            <p:cNvSpPr>
              <a:spLocks noChangeShapeType="1"/>
            </p:cNvSpPr>
            <p:nvPr/>
          </p:nvSpPr>
          <p:spPr bwMode="auto">
            <a:xfrm>
              <a:off x="7239000" y="3376613"/>
              <a:ext cx="1066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sp>
        <p:nvSpPr>
          <p:cNvPr id="4" name="矩形 3">
            <a:extLst>
              <a:ext uri="{FF2B5EF4-FFF2-40B4-BE49-F238E27FC236}">
                <a16:creationId xmlns:a16="http://schemas.microsoft.com/office/drawing/2014/main" id="{13B0FD80-6B59-4307-971C-6C5866A82C29}"/>
              </a:ext>
            </a:extLst>
          </p:cNvPr>
          <p:cNvSpPr/>
          <p:nvPr/>
        </p:nvSpPr>
        <p:spPr bwMode="auto">
          <a:xfrm>
            <a:off x="6095999" y="2206388"/>
            <a:ext cx="2797791" cy="3648501"/>
          </a:xfrm>
          <a:prstGeom prst="rect">
            <a:avLst/>
          </a:prstGeom>
          <a:noFill/>
          <a:ln w="952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pPr>
            <a:endParaRPr kumimoji="0" lang="zh-CN" altLang="en-US" sz="1800" b="0" i="0" u="none" strike="noStrike" cap="none" normalizeH="0" baseline="0">
              <a:ln>
                <a:noFill/>
              </a:ln>
              <a:solidFill>
                <a:schemeClr val="tx1"/>
              </a:solidFill>
              <a:effectLst/>
              <a:latin typeface="Times New Roman" charset="0"/>
              <a:ea typeface="黑体" charset="0"/>
              <a:cs typeface="黑体" charset="0"/>
            </a:endParaRPr>
          </a:p>
        </p:txBody>
      </p:sp>
    </p:spTree>
    <p:extLst>
      <p:ext uri="{BB962C8B-B14F-4D97-AF65-F5344CB8AC3E}">
        <p14:creationId xmlns:p14="http://schemas.microsoft.com/office/powerpoint/2010/main" val="94274782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3" name="Group 2"/>
          <p:cNvGrpSpPr>
            <a:grpSpLocks/>
          </p:cNvGrpSpPr>
          <p:nvPr/>
        </p:nvGrpSpPr>
        <p:grpSpPr bwMode="auto">
          <a:xfrm>
            <a:off x="1524000" y="1828800"/>
            <a:ext cx="6096000" cy="4572000"/>
            <a:chOff x="1104" y="1104"/>
            <a:chExt cx="3840" cy="2880"/>
          </a:xfrm>
        </p:grpSpPr>
        <p:sp>
          <p:nvSpPr>
            <p:cNvPr id="4"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Oval 5"/>
          <p:cNvSpPr>
            <a:spLocks noChangeArrowheads="1"/>
          </p:cNvSpPr>
          <p:nvPr/>
        </p:nvSpPr>
        <p:spPr bwMode="auto">
          <a:xfrm>
            <a:off x="5257800" y="2667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 name="Oval 6"/>
          <p:cNvSpPr>
            <a:spLocks noChangeArrowheads="1"/>
          </p:cNvSpPr>
          <p:nvPr/>
        </p:nvSpPr>
        <p:spPr bwMode="auto">
          <a:xfrm>
            <a:off x="5334000" y="3124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7"/>
          <p:cNvSpPr>
            <a:spLocks noChangeArrowheads="1"/>
          </p:cNvSpPr>
          <p:nvPr/>
        </p:nvSpPr>
        <p:spPr bwMode="auto">
          <a:xfrm>
            <a:off x="5562600" y="2971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8"/>
          <p:cNvSpPr>
            <a:spLocks noChangeArrowheads="1"/>
          </p:cNvSpPr>
          <p:nvPr/>
        </p:nvSpPr>
        <p:spPr bwMode="auto">
          <a:xfrm>
            <a:off x="5791200" y="2514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9"/>
          <p:cNvSpPr>
            <a:spLocks noChangeArrowheads="1"/>
          </p:cNvSpPr>
          <p:nvPr/>
        </p:nvSpPr>
        <p:spPr bwMode="auto">
          <a:xfrm>
            <a:off x="6096000" y="2895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10"/>
          <p:cNvSpPr>
            <a:spLocks noChangeArrowheads="1"/>
          </p:cNvSpPr>
          <p:nvPr/>
        </p:nvSpPr>
        <p:spPr bwMode="auto">
          <a:xfrm>
            <a:off x="58674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1"/>
          <p:cNvSpPr>
            <a:spLocks noChangeArrowheads="1"/>
          </p:cNvSpPr>
          <p:nvPr/>
        </p:nvSpPr>
        <p:spPr bwMode="auto">
          <a:xfrm>
            <a:off x="5486400" y="3657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2"/>
          <p:cNvSpPr>
            <a:spLocks noChangeArrowheads="1"/>
          </p:cNvSpPr>
          <p:nvPr/>
        </p:nvSpPr>
        <p:spPr bwMode="auto">
          <a:xfrm>
            <a:off x="6019800" y="35814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3"/>
          <p:cNvSpPr>
            <a:spLocks noChangeArrowheads="1"/>
          </p:cNvSpPr>
          <p:nvPr/>
        </p:nvSpPr>
        <p:spPr bwMode="auto">
          <a:xfrm>
            <a:off x="64008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4"/>
          <p:cNvSpPr>
            <a:spLocks noChangeArrowheads="1"/>
          </p:cNvSpPr>
          <p:nvPr/>
        </p:nvSpPr>
        <p:spPr bwMode="auto">
          <a:xfrm>
            <a:off x="3200400" y="3962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5"/>
          <p:cNvSpPr>
            <a:spLocks noChangeArrowheads="1"/>
          </p:cNvSpPr>
          <p:nvPr/>
        </p:nvSpPr>
        <p:spPr bwMode="auto">
          <a:xfrm>
            <a:off x="3657600" y="4343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6"/>
          <p:cNvSpPr>
            <a:spLocks noChangeArrowheads="1"/>
          </p:cNvSpPr>
          <p:nvPr/>
        </p:nvSpPr>
        <p:spPr bwMode="auto">
          <a:xfrm>
            <a:off x="3505200" y="4800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7"/>
          <p:cNvSpPr>
            <a:spLocks noChangeArrowheads="1"/>
          </p:cNvSpPr>
          <p:nvPr/>
        </p:nvSpPr>
        <p:spPr bwMode="auto">
          <a:xfrm>
            <a:off x="3352800" y="4419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8"/>
          <p:cNvSpPr>
            <a:spLocks noChangeArrowheads="1"/>
          </p:cNvSpPr>
          <p:nvPr/>
        </p:nvSpPr>
        <p:spPr bwMode="auto">
          <a:xfrm>
            <a:off x="2590800" y="4114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9"/>
          <p:cNvSpPr>
            <a:spLocks noChangeArrowheads="1"/>
          </p:cNvSpPr>
          <p:nvPr/>
        </p:nvSpPr>
        <p:spPr bwMode="auto">
          <a:xfrm>
            <a:off x="26670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20"/>
          <p:cNvSpPr>
            <a:spLocks noChangeArrowheads="1"/>
          </p:cNvSpPr>
          <p:nvPr/>
        </p:nvSpPr>
        <p:spPr bwMode="auto">
          <a:xfrm>
            <a:off x="31242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1"/>
          <p:cNvSpPr>
            <a:spLocks noChangeArrowheads="1"/>
          </p:cNvSpPr>
          <p:nvPr/>
        </p:nvSpPr>
        <p:spPr bwMode="auto">
          <a:xfrm>
            <a:off x="33528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2"/>
          <p:cNvSpPr>
            <a:spLocks noChangeArrowheads="1"/>
          </p:cNvSpPr>
          <p:nvPr/>
        </p:nvSpPr>
        <p:spPr bwMode="auto">
          <a:xfrm>
            <a:off x="2667000" y="52578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3"/>
          <p:cNvSpPr>
            <a:spLocks noChangeArrowheads="1"/>
          </p:cNvSpPr>
          <p:nvPr/>
        </p:nvSpPr>
        <p:spPr bwMode="auto">
          <a:xfrm>
            <a:off x="38862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25" name="Group 24"/>
          <p:cNvGrpSpPr>
            <a:grpSpLocks noChangeAspect="1"/>
          </p:cNvGrpSpPr>
          <p:nvPr/>
        </p:nvGrpSpPr>
        <p:grpSpPr bwMode="auto">
          <a:xfrm>
            <a:off x="4191000" y="3657600"/>
            <a:ext cx="192088" cy="192088"/>
            <a:chOff x="4368" y="2688"/>
            <a:chExt cx="240" cy="240"/>
          </a:xfrm>
        </p:grpSpPr>
        <p:sp>
          <p:nvSpPr>
            <p:cNvPr id="26"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8" name="Group 27"/>
          <p:cNvGrpSpPr>
            <a:grpSpLocks noChangeAspect="1"/>
          </p:cNvGrpSpPr>
          <p:nvPr/>
        </p:nvGrpSpPr>
        <p:grpSpPr bwMode="auto">
          <a:xfrm>
            <a:off x="4572000" y="4038600"/>
            <a:ext cx="192088" cy="192088"/>
            <a:chOff x="4368" y="2688"/>
            <a:chExt cx="240" cy="240"/>
          </a:xfrm>
        </p:grpSpPr>
        <p:sp>
          <p:nvSpPr>
            <p:cNvPr id="29"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40572939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3" name="Group 2"/>
          <p:cNvGrpSpPr>
            <a:grpSpLocks/>
          </p:cNvGrpSpPr>
          <p:nvPr/>
        </p:nvGrpSpPr>
        <p:grpSpPr bwMode="auto">
          <a:xfrm>
            <a:off x="1524000" y="1828800"/>
            <a:ext cx="6096000" cy="4572000"/>
            <a:chOff x="1104" y="1104"/>
            <a:chExt cx="3840" cy="2880"/>
          </a:xfrm>
        </p:grpSpPr>
        <p:sp>
          <p:nvSpPr>
            <p:cNvPr id="4"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Oval 5"/>
          <p:cNvSpPr>
            <a:spLocks noChangeArrowheads="1"/>
          </p:cNvSpPr>
          <p:nvPr/>
        </p:nvSpPr>
        <p:spPr bwMode="auto">
          <a:xfrm>
            <a:off x="5257800" y="2667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 name="Oval 6"/>
          <p:cNvSpPr>
            <a:spLocks noChangeArrowheads="1"/>
          </p:cNvSpPr>
          <p:nvPr/>
        </p:nvSpPr>
        <p:spPr bwMode="auto">
          <a:xfrm>
            <a:off x="5334000" y="3124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7"/>
          <p:cNvSpPr>
            <a:spLocks noChangeArrowheads="1"/>
          </p:cNvSpPr>
          <p:nvPr/>
        </p:nvSpPr>
        <p:spPr bwMode="auto">
          <a:xfrm>
            <a:off x="5562600" y="2971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8"/>
          <p:cNvSpPr>
            <a:spLocks noChangeArrowheads="1"/>
          </p:cNvSpPr>
          <p:nvPr/>
        </p:nvSpPr>
        <p:spPr bwMode="auto">
          <a:xfrm>
            <a:off x="5791200" y="2514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9"/>
          <p:cNvSpPr>
            <a:spLocks noChangeArrowheads="1"/>
          </p:cNvSpPr>
          <p:nvPr/>
        </p:nvSpPr>
        <p:spPr bwMode="auto">
          <a:xfrm>
            <a:off x="6096000" y="2895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10"/>
          <p:cNvSpPr>
            <a:spLocks noChangeArrowheads="1"/>
          </p:cNvSpPr>
          <p:nvPr/>
        </p:nvSpPr>
        <p:spPr bwMode="auto">
          <a:xfrm>
            <a:off x="58674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1"/>
          <p:cNvSpPr>
            <a:spLocks noChangeArrowheads="1"/>
          </p:cNvSpPr>
          <p:nvPr/>
        </p:nvSpPr>
        <p:spPr bwMode="auto">
          <a:xfrm>
            <a:off x="5486400" y="3657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2"/>
          <p:cNvSpPr>
            <a:spLocks noChangeArrowheads="1"/>
          </p:cNvSpPr>
          <p:nvPr/>
        </p:nvSpPr>
        <p:spPr bwMode="auto">
          <a:xfrm>
            <a:off x="6019800" y="35814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3"/>
          <p:cNvSpPr>
            <a:spLocks noChangeArrowheads="1"/>
          </p:cNvSpPr>
          <p:nvPr/>
        </p:nvSpPr>
        <p:spPr bwMode="auto">
          <a:xfrm>
            <a:off x="64008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4"/>
          <p:cNvSpPr>
            <a:spLocks noChangeArrowheads="1"/>
          </p:cNvSpPr>
          <p:nvPr/>
        </p:nvSpPr>
        <p:spPr bwMode="auto">
          <a:xfrm>
            <a:off x="3200400" y="3962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5"/>
          <p:cNvSpPr>
            <a:spLocks noChangeArrowheads="1"/>
          </p:cNvSpPr>
          <p:nvPr/>
        </p:nvSpPr>
        <p:spPr bwMode="auto">
          <a:xfrm>
            <a:off x="3657600" y="4343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6"/>
          <p:cNvSpPr>
            <a:spLocks noChangeArrowheads="1"/>
          </p:cNvSpPr>
          <p:nvPr/>
        </p:nvSpPr>
        <p:spPr bwMode="auto">
          <a:xfrm>
            <a:off x="3505200" y="4800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7"/>
          <p:cNvSpPr>
            <a:spLocks noChangeArrowheads="1"/>
          </p:cNvSpPr>
          <p:nvPr/>
        </p:nvSpPr>
        <p:spPr bwMode="auto">
          <a:xfrm>
            <a:off x="3352800" y="4419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8"/>
          <p:cNvSpPr>
            <a:spLocks noChangeArrowheads="1"/>
          </p:cNvSpPr>
          <p:nvPr/>
        </p:nvSpPr>
        <p:spPr bwMode="auto">
          <a:xfrm>
            <a:off x="2590800" y="4114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9"/>
          <p:cNvSpPr>
            <a:spLocks noChangeArrowheads="1"/>
          </p:cNvSpPr>
          <p:nvPr/>
        </p:nvSpPr>
        <p:spPr bwMode="auto">
          <a:xfrm>
            <a:off x="26670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20"/>
          <p:cNvSpPr>
            <a:spLocks noChangeArrowheads="1"/>
          </p:cNvSpPr>
          <p:nvPr/>
        </p:nvSpPr>
        <p:spPr bwMode="auto">
          <a:xfrm>
            <a:off x="31242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1"/>
          <p:cNvSpPr>
            <a:spLocks noChangeArrowheads="1"/>
          </p:cNvSpPr>
          <p:nvPr/>
        </p:nvSpPr>
        <p:spPr bwMode="auto">
          <a:xfrm>
            <a:off x="33528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2"/>
          <p:cNvSpPr>
            <a:spLocks noChangeArrowheads="1"/>
          </p:cNvSpPr>
          <p:nvPr/>
        </p:nvSpPr>
        <p:spPr bwMode="auto">
          <a:xfrm>
            <a:off x="2667000" y="5257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3"/>
          <p:cNvSpPr>
            <a:spLocks noChangeArrowheads="1"/>
          </p:cNvSpPr>
          <p:nvPr/>
        </p:nvSpPr>
        <p:spPr bwMode="auto">
          <a:xfrm>
            <a:off x="38862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25" name="Group 24"/>
          <p:cNvGrpSpPr>
            <a:grpSpLocks noChangeAspect="1"/>
          </p:cNvGrpSpPr>
          <p:nvPr/>
        </p:nvGrpSpPr>
        <p:grpSpPr bwMode="auto">
          <a:xfrm>
            <a:off x="4191000" y="3657600"/>
            <a:ext cx="192088" cy="192088"/>
            <a:chOff x="4368" y="2688"/>
            <a:chExt cx="240" cy="240"/>
          </a:xfrm>
        </p:grpSpPr>
        <p:sp>
          <p:nvSpPr>
            <p:cNvPr id="26"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8" name="Group 27"/>
          <p:cNvGrpSpPr>
            <a:grpSpLocks noChangeAspect="1"/>
          </p:cNvGrpSpPr>
          <p:nvPr/>
        </p:nvGrpSpPr>
        <p:grpSpPr bwMode="auto">
          <a:xfrm>
            <a:off x="4572000" y="4038600"/>
            <a:ext cx="192088" cy="192088"/>
            <a:chOff x="4368" y="2688"/>
            <a:chExt cx="240" cy="240"/>
          </a:xfrm>
        </p:grpSpPr>
        <p:sp>
          <p:nvSpPr>
            <p:cNvPr id="29"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35574405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3" name="Group 2"/>
          <p:cNvGrpSpPr>
            <a:grpSpLocks/>
          </p:cNvGrpSpPr>
          <p:nvPr/>
        </p:nvGrpSpPr>
        <p:grpSpPr bwMode="auto">
          <a:xfrm>
            <a:off x="1524000" y="1828800"/>
            <a:ext cx="6096000" cy="4572000"/>
            <a:chOff x="1104" y="1104"/>
            <a:chExt cx="3840" cy="2880"/>
          </a:xfrm>
        </p:grpSpPr>
        <p:sp>
          <p:nvSpPr>
            <p:cNvPr id="4"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Oval 5"/>
          <p:cNvSpPr>
            <a:spLocks noChangeArrowheads="1"/>
          </p:cNvSpPr>
          <p:nvPr/>
        </p:nvSpPr>
        <p:spPr bwMode="auto">
          <a:xfrm>
            <a:off x="5257800" y="2667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 name="Oval 6"/>
          <p:cNvSpPr>
            <a:spLocks noChangeArrowheads="1"/>
          </p:cNvSpPr>
          <p:nvPr/>
        </p:nvSpPr>
        <p:spPr bwMode="auto">
          <a:xfrm>
            <a:off x="5334000" y="3124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7"/>
          <p:cNvSpPr>
            <a:spLocks noChangeArrowheads="1"/>
          </p:cNvSpPr>
          <p:nvPr/>
        </p:nvSpPr>
        <p:spPr bwMode="auto">
          <a:xfrm>
            <a:off x="5562600" y="2971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8"/>
          <p:cNvSpPr>
            <a:spLocks noChangeArrowheads="1"/>
          </p:cNvSpPr>
          <p:nvPr/>
        </p:nvSpPr>
        <p:spPr bwMode="auto">
          <a:xfrm>
            <a:off x="5791200" y="2514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9"/>
          <p:cNvSpPr>
            <a:spLocks noChangeArrowheads="1"/>
          </p:cNvSpPr>
          <p:nvPr/>
        </p:nvSpPr>
        <p:spPr bwMode="auto">
          <a:xfrm>
            <a:off x="6096000" y="2895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10"/>
          <p:cNvSpPr>
            <a:spLocks noChangeArrowheads="1"/>
          </p:cNvSpPr>
          <p:nvPr/>
        </p:nvSpPr>
        <p:spPr bwMode="auto">
          <a:xfrm>
            <a:off x="58674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1"/>
          <p:cNvSpPr>
            <a:spLocks noChangeArrowheads="1"/>
          </p:cNvSpPr>
          <p:nvPr/>
        </p:nvSpPr>
        <p:spPr bwMode="auto">
          <a:xfrm>
            <a:off x="5486400" y="3657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2"/>
          <p:cNvSpPr>
            <a:spLocks noChangeArrowheads="1"/>
          </p:cNvSpPr>
          <p:nvPr/>
        </p:nvSpPr>
        <p:spPr bwMode="auto">
          <a:xfrm>
            <a:off x="6019800" y="35814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3"/>
          <p:cNvSpPr>
            <a:spLocks noChangeArrowheads="1"/>
          </p:cNvSpPr>
          <p:nvPr/>
        </p:nvSpPr>
        <p:spPr bwMode="auto">
          <a:xfrm>
            <a:off x="64008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4"/>
          <p:cNvSpPr>
            <a:spLocks noChangeArrowheads="1"/>
          </p:cNvSpPr>
          <p:nvPr/>
        </p:nvSpPr>
        <p:spPr bwMode="auto">
          <a:xfrm>
            <a:off x="3200400" y="3962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5"/>
          <p:cNvSpPr>
            <a:spLocks noChangeArrowheads="1"/>
          </p:cNvSpPr>
          <p:nvPr/>
        </p:nvSpPr>
        <p:spPr bwMode="auto">
          <a:xfrm>
            <a:off x="3657600" y="4343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6"/>
          <p:cNvSpPr>
            <a:spLocks noChangeArrowheads="1"/>
          </p:cNvSpPr>
          <p:nvPr/>
        </p:nvSpPr>
        <p:spPr bwMode="auto">
          <a:xfrm>
            <a:off x="3505200" y="4800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7"/>
          <p:cNvSpPr>
            <a:spLocks noChangeArrowheads="1"/>
          </p:cNvSpPr>
          <p:nvPr/>
        </p:nvSpPr>
        <p:spPr bwMode="auto">
          <a:xfrm>
            <a:off x="3352800" y="4419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8"/>
          <p:cNvSpPr>
            <a:spLocks noChangeArrowheads="1"/>
          </p:cNvSpPr>
          <p:nvPr/>
        </p:nvSpPr>
        <p:spPr bwMode="auto">
          <a:xfrm>
            <a:off x="2590800" y="4114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9"/>
          <p:cNvSpPr>
            <a:spLocks noChangeArrowheads="1"/>
          </p:cNvSpPr>
          <p:nvPr/>
        </p:nvSpPr>
        <p:spPr bwMode="auto">
          <a:xfrm>
            <a:off x="26670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20"/>
          <p:cNvSpPr>
            <a:spLocks noChangeArrowheads="1"/>
          </p:cNvSpPr>
          <p:nvPr/>
        </p:nvSpPr>
        <p:spPr bwMode="auto">
          <a:xfrm>
            <a:off x="31242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1"/>
          <p:cNvSpPr>
            <a:spLocks noChangeArrowheads="1"/>
          </p:cNvSpPr>
          <p:nvPr/>
        </p:nvSpPr>
        <p:spPr bwMode="auto">
          <a:xfrm>
            <a:off x="33528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2"/>
          <p:cNvSpPr>
            <a:spLocks noChangeArrowheads="1"/>
          </p:cNvSpPr>
          <p:nvPr/>
        </p:nvSpPr>
        <p:spPr bwMode="auto">
          <a:xfrm>
            <a:off x="2667000" y="5257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3"/>
          <p:cNvSpPr>
            <a:spLocks noChangeArrowheads="1"/>
          </p:cNvSpPr>
          <p:nvPr/>
        </p:nvSpPr>
        <p:spPr bwMode="auto">
          <a:xfrm>
            <a:off x="3886200" y="5334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25" name="Group 24"/>
          <p:cNvGrpSpPr>
            <a:grpSpLocks noChangeAspect="1"/>
          </p:cNvGrpSpPr>
          <p:nvPr/>
        </p:nvGrpSpPr>
        <p:grpSpPr bwMode="auto">
          <a:xfrm>
            <a:off x="4038600" y="3770313"/>
            <a:ext cx="192088" cy="192087"/>
            <a:chOff x="4368" y="2688"/>
            <a:chExt cx="240" cy="240"/>
          </a:xfrm>
        </p:grpSpPr>
        <p:sp>
          <p:nvSpPr>
            <p:cNvPr id="26"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8" name="Group 27"/>
          <p:cNvGrpSpPr>
            <a:grpSpLocks noChangeAspect="1"/>
          </p:cNvGrpSpPr>
          <p:nvPr/>
        </p:nvGrpSpPr>
        <p:grpSpPr bwMode="auto">
          <a:xfrm>
            <a:off x="4913313" y="3770313"/>
            <a:ext cx="192087" cy="192087"/>
            <a:chOff x="4368" y="2688"/>
            <a:chExt cx="240" cy="240"/>
          </a:xfrm>
        </p:grpSpPr>
        <p:sp>
          <p:nvSpPr>
            <p:cNvPr id="29"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20840661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3" name="Group 2"/>
          <p:cNvGrpSpPr>
            <a:grpSpLocks/>
          </p:cNvGrpSpPr>
          <p:nvPr/>
        </p:nvGrpSpPr>
        <p:grpSpPr bwMode="auto">
          <a:xfrm>
            <a:off x="1524000" y="1828800"/>
            <a:ext cx="6096000" cy="4572000"/>
            <a:chOff x="1104" y="1104"/>
            <a:chExt cx="3840" cy="2880"/>
          </a:xfrm>
        </p:grpSpPr>
        <p:sp>
          <p:nvSpPr>
            <p:cNvPr id="4"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Oval 5"/>
          <p:cNvSpPr>
            <a:spLocks noChangeArrowheads="1"/>
          </p:cNvSpPr>
          <p:nvPr/>
        </p:nvSpPr>
        <p:spPr bwMode="auto">
          <a:xfrm>
            <a:off x="5257800" y="2667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 name="Oval 6"/>
          <p:cNvSpPr>
            <a:spLocks noChangeArrowheads="1"/>
          </p:cNvSpPr>
          <p:nvPr/>
        </p:nvSpPr>
        <p:spPr bwMode="auto">
          <a:xfrm>
            <a:off x="53340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7"/>
          <p:cNvSpPr>
            <a:spLocks noChangeArrowheads="1"/>
          </p:cNvSpPr>
          <p:nvPr/>
        </p:nvSpPr>
        <p:spPr bwMode="auto">
          <a:xfrm>
            <a:off x="5562600" y="29718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8"/>
          <p:cNvSpPr>
            <a:spLocks noChangeArrowheads="1"/>
          </p:cNvSpPr>
          <p:nvPr/>
        </p:nvSpPr>
        <p:spPr bwMode="auto">
          <a:xfrm>
            <a:off x="5791200" y="2514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9"/>
          <p:cNvSpPr>
            <a:spLocks noChangeArrowheads="1"/>
          </p:cNvSpPr>
          <p:nvPr/>
        </p:nvSpPr>
        <p:spPr bwMode="auto">
          <a:xfrm>
            <a:off x="6096000" y="2895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10"/>
          <p:cNvSpPr>
            <a:spLocks noChangeArrowheads="1"/>
          </p:cNvSpPr>
          <p:nvPr/>
        </p:nvSpPr>
        <p:spPr bwMode="auto">
          <a:xfrm>
            <a:off x="58674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1"/>
          <p:cNvSpPr>
            <a:spLocks noChangeArrowheads="1"/>
          </p:cNvSpPr>
          <p:nvPr/>
        </p:nvSpPr>
        <p:spPr bwMode="auto">
          <a:xfrm>
            <a:off x="5486400" y="3657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2"/>
          <p:cNvSpPr>
            <a:spLocks noChangeArrowheads="1"/>
          </p:cNvSpPr>
          <p:nvPr/>
        </p:nvSpPr>
        <p:spPr bwMode="auto">
          <a:xfrm>
            <a:off x="6019800" y="35814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3"/>
          <p:cNvSpPr>
            <a:spLocks noChangeArrowheads="1"/>
          </p:cNvSpPr>
          <p:nvPr/>
        </p:nvSpPr>
        <p:spPr bwMode="auto">
          <a:xfrm>
            <a:off x="64008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4"/>
          <p:cNvSpPr>
            <a:spLocks noChangeArrowheads="1"/>
          </p:cNvSpPr>
          <p:nvPr/>
        </p:nvSpPr>
        <p:spPr bwMode="auto">
          <a:xfrm>
            <a:off x="3200400" y="3962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5"/>
          <p:cNvSpPr>
            <a:spLocks noChangeArrowheads="1"/>
          </p:cNvSpPr>
          <p:nvPr/>
        </p:nvSpPr>
        <p:spPr bwMode="auto">
          <a:xfrm>
            <a:off x="3657600" y="4343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6"/>
          <p:cNvSpPr>
            <a:spLocks noChangeArrowheads="1"/>
          </p:cNvSpPr>
          <p:nvPr/>
        </p:nvSpPr>
        <p:spPr bwMode="auto">
          <a:xfrm>
            <a:off x="3505200" y="4800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7"/>
          <p:cNvSpPr>
            <a:spLocks noChangeArrowheads="1"/>
          </p:cNvSpPr>
          <p:nvPr/>
        </p:nvSpPr>
        <p:spPr bwMode="auto">
          <a:xfrm>
            <a:off x="3352800" y="4419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8"/>
          <p:cNvSpPr>
            <a:spLocks noChangeArrowheads="1"/>
          </p:cNvSpPr>
          <p:nvPr/>
        </p:nvSpPr>
        <p:spPr bwMode="auto">
          <a:xfrm>
            <a:off x="2590800" y="4114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9"/>
          <p:cNvSpPr>
            <a:spLocks noChangeArrowheads="1"/>
          </p:cNvSpPr>
          <p:nvPr/>
        </p:nvSpPr>
        <p:spPr bwMode="auto">
          <a:xfrm>
            <a:off x="26670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20"/>
          <p:cNvSpPr>
            <a:spLocks noChangeArrowheads="1"/>
          </p:cNvSpPr>
          <p:nvPr/>
        </p:nvSpPr>
        <p:spPr bwMode="auto">
          <a:xfrm>
            <a:off x="31242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1"/>
          <p:cNvSpPr>
            <a:spLocks noChangeArrowheads="1"/>
          </p:cNvSpPr>
          <p:nvPr/>
        </p:nvSpPr>
        <p:spPr bwMode="auto">
          <a:xfrm>
            <a:off x="3352800" y="5334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2"/>
          <p:cNvSpPr>
            <a:spLocks noChangeArrowheads="1"/>
          </p:cNvSpPr>
          <p:nvPr/>
        </p:nvSpPr>
        <p:spPr bwMode="auto">
          <a:xfrm>
            <a:off x="2667000" y="5257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3"/>
          <p:cNvSpPr>
            <a:spLocks noChangeArrowheads="1"/>
          </p:cNvSpPr>
          <p:nvPr/>
        </p:nvSpPr>
        <p:spPr bwMode="auto">
          <a:xfrm>
            <a:off x="3886200" y="5334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25" name="Group 24"/>
          <p:cNvGrpSpPr>
            <a:grpSpLocks noChangeAspect="1"/>
          </p:cNvGrpSpPr>
          <p:nvPr/>
        </p:nvGrpSpPr>
        <p:grpSpPr bwMode="auto">
          <a:xfrm>
            <a:off x="4038600" y="3770313"/>
            <a:ext cx="192088" cy="192087"/>
            <a:chOff x="4368" y="2688"/>
            <a:chExt cx="240" cy="240"/>
          </a:xfrm>
        </p:grpSpPr>
        <p:sp>
          <p:nvSpPr>
            <p:cNvPr id="26"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8" name="Group 27"/>
          <p:cNvGrpSpPr>
            <a:grpSpLocks noChangeAspect="1"/>
          </p:cNvGrpSpPr>
          <p:nvPr/>
        </p:nvGrpSpPr>
        <p:grpSpPr bwMode="auto">
          <a:xfrm>
            <a:off x="4913313" y="3770313"/>
            <a:ext cx="192087" cy="192087"/>
            <a:chOff x="4368" y="2688"/>
            <a:chExt cx="240" cy="240"/>
          </a:xfrm>
        </p:grpSpPr>
        <p:sp>
          <p:nvSpPr>
            <p:cNvPr id="29"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77331352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t>
            </a:r>
            <a:r>
              <a:rPr lang="zh-CN" altLang="en-US" dirty="0"/>
              <a:t>聚类过程演示 </a:t>
            </a:r>
            <a:r>
              <a:rPr lang="en-US" altLang="zh-CN" dirty="0"/>
              <a:t>I</a:t>
            </a:r>
            <a:endParaRPr lang="zh-CN" altLang="en-US" dirty="0"/>
          </a:p>
        </p:txBody>
      </p:sp>
      <p:grpSp>
        <p:nvGrpSpPr>
          <p:cNvPr id="3" name="Group 2"/>
          <p:cNvGrpSpPr>
            <a:grpSpLocks/>
          </p:cNvGrpSpPr>
          <p:nvPr/>
        </p:nvGrpSpPr>
        <p:grpSpPr bwMode="auto">
          <a:xfrm>
            <a:off x="1524000" y="1828800"/>
            <a:ext cx="6096000" cy="4572000"/>
            <a:chOff x="1104" y="1104"/>
            <a:chExt cx="3840" cy="2880"/>
          </a:xfrm>
        </p:grpSpPr>
        <p:sp>
          <p:nvSpPr>
            <p:cNvPr id="4" name="Line 3"/>
            <p:cNvSpPr>
              <a:spLocks noChangeShapeType="1"/>
            </p:cNvSpPr>
            <p:nvPr/>
          </p:nvSpPr>
          <p:spPr bwMode="auto">
            <a:xfrm>
              <a:off x="1104" y="3984"/>
              <a:ext cx="384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 name="Line 4"/>
            <p:cNvSpPr>
              <a:spLocks noChangeShapeType="1"/>
            </p:cNvSpPr>
            <p:nvPr/>
          </p:nvSpPr>
          <p:spPr bwMode="auto">
            <a:xfrm rot="-5400000">
              <a:off x="-336" y="2544"/>
              <a:ext cx="288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6" name="Oval 5"/>
          <p:cNvSpPr>
            <a:spLocks noChangeArrowheads="1"/>
          </p:cNvSpPr>
          <p:nvPr/>
        </p:nvSpPr>
        <p:spPr bwMode="auto">
          <a:xfrm>
            <a:off x="5257800" y="26670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7" name="Oval 6"/>
          <p:cNvSpPr>
            <a:spLocks noChangeArrowheads="1"/>
          </p:cNvSpPr>
          <p:nvPr/>
        </p:nvSpPr>
        <p:spPr bwMode="auto">
          <a:xfrm>
            <a:off x="53340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8" name="Oval 7"/>
          <p:cNvSpPr>
            <a:spLocks noChangeArrowheads="1"/>
          </p:cNvSpPr>
          <p:nvPr/>
        </p:nvSpPr>
        <p:spPr bwMode="auto">
          <a:xfrm>
            <a:off x="5562600" y="29718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9" name="Oval 8"/>
          <p:cNvSpPr>
            <a:spLocks noChangeArrowheads="1"/>
          </p:cNvSpPr>
          <p:nvPr/>
        </p:nvSpPr>
        <p:spPr bwMode="auto">
          <a:xfrm>
            <a:off x="5791200" y="2514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0" name="Oval 9"/>
          <p:cNvSpPr>
            <a:spLocks noChangeArrowheads="1"/>
          </p:cNvSpPr>
          <p:nvPr/>
        </p:nvSpPr>
        <p:spPr bwMode="auto">
          <a:xfrm>
            <a:off x="6096000" y="2895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1" name="Oval 10"/>
          <p:cNvSpPr>
            <a:spLocks noChangeArrowheads="1"/>
          </p:cNvSpPr>
          <p:nvPr/>
        </p:nvSpPr>
        <p:spPr bwMode="auto">
          <a:xfrm>
            <a:off x="58674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2" name="Oval 11"/>
          <p:cNvSpPr>
            <a:spLocks noChangeArrowheads="1"/>
          </p:cNvSpPr>
          <p:nvPr/>
        </p:nvSpPr>
        <p:spPr bwMode="auto">
          <a:xfrm>
            <a:off x="5486400" y="36576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3" name="Oval 12"/>
          <p:cNvSpPr>
            <a:spLocks noChangeArrowheads="1"/>
          </p:cNvSpPr>
          <p:nvPr/>
        </p:nvSpPr>
        <p:spPr bwMode="auto">
          <a:xfrm>
            <a:off x="6019800" y="35814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4" name="Oval 13"/>
          <p:cNvSpPr>
            <a:spLocks noChangeArrowheads="1"/>
          </p:cNvSpPr>
          <p:nvPr/>
        </p:nvSpPr>
        <p:spPr bwMode="auto">
          <a:xfrm>
            <a:off x="6400800" y="3124200"/>
            <a:ext cx="76200" cy="76200"/>
          </a:xfrm>
          <a:prstGeom prst="ellipse">
            <a:avLst/>
          </a:prstGeom>
          <a:solidFill>
            <a:srgbClr val="00FF00"/>
          </a:solidFill>
          <a:ln w="25400">
            <a:solidFill>
              <a:srgbClr val="00FF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5" name="Oval 14"/>
          <p:cNvSpPr>
            <a:spLocks noChangeArrowheads="1"/>
          </p:cNvSpPr>
          <p:nvPr/>
        </p:nvSpPr>
        <p:spPr bwMode="auto">
          <a:xfrm>
            <a:off x="3200400" y="3962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6" name="Oval 15"/>
          <p:cNvSpPr>
            <a:spLocks noChangeArrowheads="1"/>
          </p:cNvSpPr>
          <p:nvPr/>
        </p:nvSpPr>
        <p:spPr bwMode="auto">
          <a:xfrm>
            <a:off x="3657600" y="43434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7" name="Oval 16"/>
          <p:cNvSpPr>
            <a:spLocks noChangeArrowheads="1"/>
          </p:cNvSpPr>
          <p:nvPr/>
        </p:nvSpPr>
        <p:spPr bwMode="auto">
          <a:xfrm>
            <a:off x="3505200" y="4800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8" name="Oval 17"/>
          <p:cNvSpPr>
            <a:spLocks noChangeArrowheads="1"/>
          </p:cNvSpPr>
          <p:nvPr/>
        </p:nvSpPr>
        <p:spPr bwMode="auto">
          <a:xfrm>
            <a:off x="3352800" y="44196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19" name="Oval 18"/>
          <p:cNvSpPr>
            <a:spLocks noChangeArrowheads="1"/>
          </p:cNvSpPr>
          <p:nvPr/>
        </p:nvSpPr>
        <p:spPr bwMode="auto">
          <a:xfrm>
            <a:off x="2590800" y="4114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0" name="Oval 19"/>
          <p:cNvSpPr>
            <a:spLocks noChangeArrowheads="1"/>
          </p:cNvSpPr>
          <p:nvPr/>
        </p:nvSpPr>
        <p:spPr bwMode="auto">
          <a:xfrm>
            <a:off x="26670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1" name="Oval 20"/>
          <p:cNvSpPr>
            <a:spLocks noChangeArrowheads="1"/>
          </p:cNvSpPr>
          <p:nvPr/>
        </p:nvSpPr>
        <p:spPr bwMode="auto">
          <a:xfrm>
            <a:off x="3124200" y="46482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2" name="Oval 21"/>
          <p:cNvSpPr>
            <a:spLocks noChangeArrowheads="1"/>
          </p:cNvSpPr>
          <p:nvPr/>
        </p:nvSpPr>
        <p:spPr bwMode="auto">
          <a:xfrm>
            <a:off x="3352800" y="5334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3" name="Oval 22"/>
          <p:cNvSpPr>
            <a:spLocks noChangeArrowheads="1"/>
          </p:cNvSpPr>
          <p:nvPr/>
        </p:nvSpPr>
        <p:spPr bwMode="auto">
          <a:xfrm>
            <a:off x="2667000" y="52578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sp>
        <p:nvSpPr>
          <p:cNvPr id="24" name="Oval 23"/>
          <p:cNvSpPr>
            <a:spLocks noChangeArrowheads="1"/>
          </p:cNvSpPr>
          <p:nvPr/>
        </p:nvSpPr>
        <p:spPr bwMode="auto">
          <a:xfrm>
            <a:off x="3886200" y="5334000"/>
            <a:ext cx="76200" cy="76200"/>
          </a:xfrm>
          <a:prstGeom prst="ellipse">
            <a:avLst/>
          </a:prstGeom>
          <a:solidFill>
            <a:srgbClr val="FF0000"/>
          </a:solidFill>
          <a:ln w="25400">
            <a:solidFill>
              <a:srgbClr val="FF0000"/>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p>
        </p:txBody>
      </p:sp>
      <p:grpSp>
        <p:nvGrpSpPr>
          <p:cNvPr id="25" name="Group 24"/>
          <p:cNvGrpSpPr>
            <a:grpSpLocks noChangeAspect="1"/>
          </p:cNvGrpSpPr>
          <p:nvPr/>
        </p:nvGrpSpPr>
        <p:grpSpPr bwMode="auto">
          <a:xfrm>
            <a:off x="3084513" y="4724400"/>
            <a:ext cx="192087" cy="192088"/>
            <a:chOff x="4368" y="2688"/>
            <a:chExt cx="240" cy="240"/>
          </a:xfrm>
        </p:grpSpPr>
        <p:sp>
          <p:nvSpPr>
            <p:cNvPr id="26" name="Line 25"/>
            <p:cNvSpPr>
              <a:spLocks noChangeAspect="1" noChangeShapeType="1"/>
            </p:cNvSpPr>
            <p:nvPr/>
          </p:nvSpPr>
          <p:spPr bwMode="auto">
            <a:xfrm>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7" name="Line 26"/>
            <p:cNvSpPr>
              <a:spLocks noChangeAspect="1" noChangeShapeType="1"/>
            </p:cNvSpPr>
            <p:nvPr/>
          </p:nvSpPr>
          <p:spPr bwMode="auto">
            <a:xfrm flipV="1">
              <a:off x="4368" y="2688"/>
              <a:ext cx="240" cy="24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28" name="Group 27"/>
          <p:cNvGrpSpPr>
            <a:grpSpLocks noChangeAspect="1"/>
          </p:cNvGrpSpPr>
          <p:nvPr/>
        </p:nvGrpSpPr>
        <p:grpSpPr bwMode="auto">
          <a:xfrm>
            <a:off x="5803900" y="2971800"/>
            <a:ext cx="192088" cy="192088"/>
            <a:chOff x="4368" y="2688"/>
            <a:chExt cx="240" cy="240"/>
          </a:xfrm>
        </p:grpSpPr>
        <p:sp>
          <p:nvSpPr>
            <p:cNvPr id="29" name="Line 28"/>
            <p:cNvSpPr>
              <a:spLocks noChangeAspect="1" noChangeShapeType="1"/>
            </p:cNvSpPr>
            <p:nvPr/>
          </p:nvSpPr>
          <p:spPr bwMode="auto">
            <a:xfrm>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 name="Line 29"/>
            <p:cNvSpPr>
              <a:spLocks noChangeAspect="1" noChangeShapeType="1"/>
            </p:cNvSpPr>
            <p:nvPr/>
          </p:nvSpPr>
          <p:spPr bwMode="auto">
            <a:xfrm flipV="1">
              <a:off x="4368" y="2688"/>
              <a:ext cx="240" cy="24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Tree>
    <p:extLst>
      <p:ext uri="{BB962C8B-B14F-4D97-AF65-F5344CB8AC3E}">
        <p14:creationId xmlns:p14="http://schemas.microsoft.com/office/powerpoint/2010/main" val="233547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K-means algorithm </a:t>
            </a:r>
            <a:r>
              <a:rPr lang="zh-CN" altLang="en-US" dirty="0"/>
              <a:t>聚类过程演示</a:t>
            </a:r>
          </a:p>
        </p:txBody>
      </p:sp>
      <p:pic>
        <p:nvPicPr>
          <p:cNvPr id="4" name="Picture 1" descr="C:\Users\Lenovo User\AppData\Roaming\Tencent\Users\32506426\QQ\WinTemp\RichOle\D$B4_]2$X)`ASJGHBZ}[F)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5846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Lenovo User\AppData\Roaming\Tencent\Users\32506426\QQ\WinTemp\RichOle\(@[@JQ7`1J`~LUD{F4VKFN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2357438"/>
            <a:ext cx="27432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413501" y="4341309"/>
            <a:ext cx="2541463" cy="923330"/>
          </a:xfrm>
          <a:prstGeom prst="rect">
            <a:avLst/>
          </a:prstGeom>
        </p:spPr>
        <p:txBody>
          <a:bodyPr wrap="square">
            <a:spAutoFit/>
          </a:bodyPr>
          <a:lstStyle/>
          <a:p>
            <a:r>
              <a:rPr lang="zh-CN" altLang="en-US" dirty="0"/>
              <a:t>代价的值变化图。经过三次迭代，算法逐渐收敛。</a:t>
            </a:r>
          </a:p>
        </p:txBody>
      </p:sp>
    </p:spTree>
    <p:extLst>
      <p:ext uri="{BB962C8B-B14F-4D97-AF65-F5344CB8AC3E}">
        <p14:creationId xmlns:p14="http://schemas.microsoft.com/office/powerpoint/2010/main" val="120411721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zh-CN" altLang="en-US" dirty="0"/>
              <a:t>基于阈值的分割</a:t>
            </a:r>
            <a:endParaRPr lang="en-US" altLang="zh-CN" dirty="0"/>
          </a:p>
          <a:p>
            <a:pPr lvl="1"/>
            <a:r>
              <a:rPr lang="zh-CN" altLang="en-US" dirty="0"/>
              <a:t>难以选择合适的阈值</a:t>
            </a:r>
            <a:endParaRPr lang="en-US" altLang="zh-CN" dirty="0"/>
          </a:p>
          <a:p>
            <a:r>
              <a:rPr lang="zh-CN" altLang="en-US" dirty="0"/>
              <a:t>边缘检测</a:t>
            </a:r>
            <a:endParaRPr lang="en-US" altLang="zh-CN" dirty="0"/>
          </a:p>
          <a:p>
            <a:pPr lvl="1"/>
            <a:r>
              <a:rPr lang="zh-CN" altLang="en-US" dirty="0"/>
              <a:t>边缘没有闭合，难以得到完整目标区域</a:t>
            </a:r>
          </a:p>
        </p:txBody>
      </p:sp>
      <p:sp>
        <p:nvSpPr>
          <p:cNvPr id="2" name="标题 1"/>
          <p:cNvSpPr>
            <a:spLocks noGrp="1"/>
          </p:cNvSpPr>
          <p:nvPr>
            <p:ph type="title"/>
          </p:nvPr>
        </p:nvSpPr>
        <p:spPr/>
        <p:txBody>
          <a:bodyPr/>
          <a:lstStyle/>
          <a:p>
            <a:r>
              <a:rPr lang="zh-CN" altLang="en-US" dirty="0"/>
              <a:t>传统的图像分割方法存在的问题</a:t>
            </a:r>
          </a:p>
        </p:txBody>
      </p:sp>
      <p:sp>
        <p:nvSpPr>
          <p:cNvPr id="4" name="灯片编号占位符 4"/>
          <p:cNvSpPr>
            <a:spLocks noGrp="1"/>
          </p:cNvSpPr>
          <p:nvPr>
            <p:ph type="sldNum" sz="quarter" idx="12"/>
          </p:nvPr>
        </p:nvSpPr>
        <p:spPr>
          <a:xfrm>
            <a:off x="6553200" y="630977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defRPr/>
            </a:pPr>
            <a:fld id="{1F75835D-24D5-4D4E-972E-5DA97455F7C6}" type="slidenum">
              <a:rPr kumimoji="0" lang="en-US" altLang="zh-CN" sz="1400"/>
              <a:pPr>
                <a:defRPr/>
              </a:pPr>
              <a:t>46</a:t>
            </a:fld>
            <a:endParaRPr kumimoji="0" lang="en-US" altLang="zh-CN" sz="1400"/>
          </a:p>
        </p:txBody>
      </p:sp>
      <p:pic>
        <p:nvPicPr>
          <p:cNvPr id="5" name="Picture 3" descr="D:\cmli\Research\data\CT\artery.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7" y="3396886"/>
            <a:ext cx="2687638" cy="33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p:cNvGrpSpPr>
            <a:grpSpLocks/>
          </p:cNvGrpSpPr>
          <p:nvPr/>
        </p:nvGrpSpPr>
        <p:grpSpPr bwMode="auto">
          <a:xfrm>
            <a:off x="3243359" y="3022058"/>
            <a:ext cx="2771775" cy="3708400"/>
            <a:chOff x="1920" y="1744"/>
            <a:chExt cx="1746" cy="2336"/>
          </a:xfrm>
        </p:grpSpPr>
        <p:pic>
          <p:nvPicPr>
            <p:cNvPr id="7" name="Picture 5" descr="D:\cmli\Presentation\Defense\CTArtery_th1.eps"/>
            <p:cNvPicPr>
              <a:picLocks noChangeAspect="1" noChangeArrowheads="1"/>
            </p:cNvPicPr>
            <p:nvPr/>
          </p:nvPicPr>
          <p:blipFill rotWithShape="1">
            <a:blip r:embed="rId4">
              <a:extLst>
                <a:ext uri="{28A0092B-C50C-407E-A947-70E740481C1C}">
                  <a14:useLocalDpi xmlns:a14="http://schemas.microsoft.com/office/drawing/2010/main" val="0"/>
                </a:ext>
              </a:extLst>
            </a:blip>
            <a:srcRect t="1168"/>
            <a:stretch/>
          </p:blipFill>
          <p:spPr bwMode="auto">
            <a:xfrm>
              <a:off x="1920" y="1981"/>
              <a:ext cx="1746" cy="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2500" y="1744"/>
              <a:ext cx="556" cy="233"/>
            </a:xfrm>
            <a:prstGeom prst="rect">
              <a:avLst/>
            </a:prstGeom>
            <a:noFill/>
            <a:ln w="25400">
              <a:noFill/>
              <a:miter lim="800000"/>
              <a:headEnd/>
              <a:tailEnd/>
            </a:ln>
          </p:spPr>
          <p:txBody>
            <a:bodyPr wrap="none">
              <a:spAutoFit/>
            </a:bodyPr>
            <a:lstStyle/>
            <a:p>
              <a:pPr eaLnBrk="1" hangingPunct="1">
                <a:defRPr/>
              </a:pPr>
              <a:r>
                <a:rPr lang="zh-CN" altLang="en-US" b="1" dirty="0">
                  <a:solidFill>
                    <a:srgbClr val="C00000"/>
                  </a:solidFill>
                  <a:latin typeface="+mn-ea"/>
                </a:rPr>
                <a:t>二值化</a:t>
              </a:r>
              <a:endParaRPr lang="en-US" altLang="zh-CN" b="1" dirty="0">
                <a:solidFill>
                  <a:srgbClr val="C00000"/>
                </a:solidFill>
                <a:latin typeface="+mn-ea"/>
              </a:endParaRPr>
            </a:p>
          </p:txBody>
        </p:sp>
      </p:grpSp>
      <p:grpSp>
        <p:nvGrpSpPr>
          <p:cNvPr id="9" name="Group 7"/>
          <p:cNvGrpSpPr>
            <a:grpSpLocks/>
          </p:cNvGrpSpPr>
          <p:nvPr/>
        </p:nvGrpSpPr>
        <p:grpSpPr bwMode="auto">
          <a:xfrm>
            <a:off x="6256522" y="3022058"/>
            <a:ext cx="2678112" cy="3708400"/>
            <a:chOff x="3744" y="1732"/>
            <a:chExt cx="1687" cy="2336"/>
          </a:xfrm>
        </p:grpSpPr>
        <p:pic>
          <p:nvPicPr>
            <p:cNvPr id="10" name="Picture 8" descr="D:\cmli\Presentation\Defense\CTArtery_cannyEdge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968"/>
              <a:ext cx="1687" cy="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4215" y="1732"/>
              <a:ext cx="702" cy="233"/>
            </a:xfrm>
            <a:prstGeom prst="rect">
              <a:avLst/>
            </a:prstGeom>
            <a:noFill/>
            <a:ln w="25400">
              <a:noFill/>
              <a:miter lim="800000"/>
              <a:headEnd/>
              <a:tailEnd/>
            </a:ln>
          </p:spPr>
          <p:txBody>
            <a:bodyPr wrap="none">
              <a:spAutoFit/>
            </a:bodyPr>
            <a:lstStyle/>
            <a:p>
              <a:pPr>
                <a:defRPr/>
              </a:pPr>
              <a:r>
                <a:rPr lang="zh-CN" altLang="en-US" b="1" dirty="0">
                  <a:solidFill>
                    <a:srgbClr val="C00000"/>
                  </a:solidFill>
                  <a:latin typeface="+mn-ea"/>
                </a:rPr>
                <a:t>边缘检测</a:t>
              </a:r>
              <a:endParaRPr lang="en-US" altLang="zh-CN" b="1" dirty="0">
                <a:solidFill>
                  <a:srgbClr val="C00000"/>
                </a:solidFill>
                <a:latin typeface="+mn-ea"/>
              </a:endParaRPr>
            </a:p>
          </p:txBody>
        </p:sp>
      </p:grpSp>
      <p:pic>
        <p:nvPicPr>
          <p:cNvPr id="12" name="Picture 10" descr="D:\cmli\Presentation\Defense\CTArtery_th2.eps"/>
          <p:cNvPicPr>
            <a:picLocks noChangeAspect="1" noChangeArrowheads="1"/>
          </p:cNvPicPr>
          <p:nvPr/>
        </p:nvPicPr>
        <p:blipFill rotWithShape="1">
          <a:blip r:embed="rId6">
            <a:extLst>
              <a:ext uri="{28A0092B-C50C-407E-A947-70E740481C1C}">
                <a14:useLocalDpi xmlns:a14="http://schemas.microsoft.com/office/drawing/2010/main" val="0"/>
              </a:ext>
            </a:extLst>
          </a:blip>
          <a:srcRect t="1291"/>
          <a:stretch/>
        </p:blipFill>
        <p:spPr bwMode="auto">
          <a:xfrm>
            <a:off x="3243358" y="3402112"/>
            <a:ext cx="2771775" cy="332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D:\cmli\Presentation\Defense\CTArtery_th3.eps"/>
          <p:cNvPicPr>
            <a:picLocks noChangeAspect="1" noChangeArrowheads="1"/>
          </p:cNvPicPr>
          <p:nvPr/>
        </p:nvPicPr>
        <p:blipFill rotWithShape="1">
          <a:blip r:embed="rId7">
            <a:extLst>
              <a:ext uri="{28A0092B-C50C-407E-A947-70E740481C1C}">
                <a14:useLocalDpi xmlns:a14="http://schemas.microsoft.com/office/drawing/2010/main" val="0"/>
              </a:ext>
            </a:extLst>
          </a:blip>
          <a:srcRect t="1135"/>
          <a:stretch/>
        </p:blipFill>
        <p:spPr bwMode="auto">
          <a:xfrm>
            <a:off x="3232246" y="3396886"/>
            <a:ext cx="2771775" cy="33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p:cNvSpPr>
            <a:spLocks noChangeArrowheads="1"/>
          </p:cNvSpPr>
          <p:nvPr/>
        </p:nvSpPr>
        <p:spPr bwMode="auto">
          <a:xfrm>
            <a:off x="1088559" y="3025812"/>
            <a:ext cx="1114408" cy="369332"/>
          </a:xfrm>
          <a:prstGeom prst="rect">
            <a:avLst/>
          </a:prstGeom>
          <a:noFill/>
          <a:ln w="25400">
            <a:noFill/>
            <a:miter lim="800000"/>
            <a:headEnd/>
            <a:tailEnd/>
          </a:ln>
        </p:spPr>
        <p:txBody>
          <a:bodyPr wrap="none">
            <a:spAutoFit/>
          </a:bodyPr>
          <a:lstStyle/>
          <a:p>
            <a:pPr eaLnBrk="1" hangingPunct="1">
              <a:defRPr/>
            </a:pPr>
            <a:r>
              <a:rPr lang="zh-CN" altLang="en-US" b="1" dirty="0">
                <a:solidFill>
                  <a:srgbClr val="C00000"/>
                </a:solidFill>
                <a:latin typeface="+mn-ea"/>
                <a:ea typeface="+mn-ea"/>
              </a:rPr>
              <a:t>血管图像</a:t>
            </a:r>
            <a:endParaRPr lang="en-US" altLang="zh-CN" b="1" dirty="0">
              <a:solidFill>
                <a:srgbClr val="C00000"/>
              </a:solidFill>
              <a:latin typeface="+mn-ea"/>
              <a:ea typeface="+mn-ea"/>
            </a:endParaRPr>
          </a:p>
        </p:txBody>
      </p:sp>
    </p:spTree>
    <p:extLst>
      <p:ext uri="{BB962C8B-B14F-4D97-AF65-F5344CB8AC3E}">
        <p14:creationId xmlns:p14="http://schemas.microsoft.com/office/powerpoint/2010/main" val="2047967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基于主动轮廓模型的图像分割 </a:t>
            </a:r>
          </a:p>
        </p:txBody>
      </p:sp>
      <p:sp>
        <p:nvSpPr>
          <p:cNvPr id="3" name="内容占位符 2"/>
          <p:cNvSpPr>
            <a:spLocks noGrp="1"/>
          </p:cNvSpPr>
          <p:nvPr>
            <p:ph idx="1"/>
          </p:nvPr>
        </p:nvSpPr>
        <p:spPr/>
        <p:txBody>
          <a:bodyPr/>
          <a:lstStyle/>
          <a:p>
            <a:r>
              <a:rPr lang="en-US" altLang="zh-CN" dirty="0"/>
              <a:t>ACM: Active Contour Model </a:t>
            </a:r>
          </a:p>
          <a:p>
            <a:pPr lvl="1"/>
            <a:r>
              <a:rPr lang="zh-CN" altLang="en-US" dirty="0"/>
              <a:t>基本思想：通过在图像中演化一组</a:t>
            </a:r>
            <a:r>
              <a:rPr lang="zh-CN" altLang="en-US" dirty="0">
                <a:solidFill>
                  <a:srgbClr val="C00000"/>
                </a:solidFill>
              </a:rPr>
              <a:t>动态</a:t>
            </a:r>
            <a:r>
              <a:rPr lang="zh-CN" altLang="en-US" dirty="0"/>
              <a:t>曲线，</a:t>
            </a:r>
            <a:r>
              <a:rPr lang="zh-CN" altLang="en-US" dirty="0">
                <a:solidFill>
                  <a:srgbClr val="C00000"/>
                </a:solidFill>
              </a:rPr>
              <a:t>自适应地控制曲线的演化速度</a:t>
            </a:r>
            <a:r>
              <a:rPr lang="zh-CN" altLang="en-US" dirty="0"/>
              <a:t>，使得其停驻在物体边缘处，从而检测出图像中感兴趣的物体</a:t>
            </a:r>
          </a:p>
          <a:p>
            <a:pPr lvl="1"/>
            <a:r>
              <a:rPr lang="zh-CN" altLang="en-US" dirty="0"/>
              <a:t>两种类型</a:t>
            </a:r>
            <a:endParaRPr lang="en-US" altLang="zh-CN" dirty="0"/>
          </a:p>
          <a:p>
            <a:pPr lvl="2"/>
            <a:r>
              <a:rPr lang="zh-CN" altLang="en-US" dirty="0"/>
              <a:t>参数化主动轮廓 ：</a:t>
            </a:r>
            <a:r>
              <a:rPr lang="en-US" altLang="zh-CN" dirty="0"/>
              <a:t>snake</a:t>
            </a:r>
          </a:p>
          <a:p>
            <a:pPr lvl="2"/>
            <a:r>
              <a:rPr lang="zh-CN" altLang="en-US" dirty="0"/>
              <a:t>几何主动轮廓：水平集方法 </a:t>
            </a:r>
            <a:r>
              <a:rPr lang="en-US" altLang="zh-CN" dirty="0"/>
              <a:t>(level set)</a:t>
            </a:r>
          </a:p>
        </p:txBody>
      </p:sp>
      <p:pic>
        <p:nvPicPr>
          <p:cNvPr id="4" name="SBF_vessel1.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719143" y="3955186"/>
            <a:ext cx="2262290" cy="275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woCell_0618">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669812" y="3955186"/>
            <a:ext cx="3507812" cy="2757647"/>
          </a:xfrm>
          <a:prstGeom prst="rect">
            <a:avLst/>
          </a:prstGeom>
        </p:spPr>
      </p:pic>
    </p:spTree>
    <p:extLst>
      <p:ext uri="{BB962C8B-B14F-4D97-AF65-F5344CB8AC3E}">
        <p14:creationId xmlns:p14="http://schemas.microsoft.com/office/powerpoint/2010/main" val="2231950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video>
              <p:cMediaNode>
                <p:cTn id="18" repeatCount="indefinite" fill="remove"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主动轮廓模型的优势</a:t>
            </a:r>
          </a:p>
        </p:txBody>
      </p:sp>
      <p:sp>
        <p:nvSpPr>
          <p:cNvPr id="3" name="内容占位符 2"/>
          <p:cNvSpPr>
            <a:spLocks noGrp="1"/>
          </p:cNvSpPr>
          <p:nvPr>
            <p:ph idx="1"/>
          </p:nvPr>
        </p:nvSpPr>
        <p:spPr/>
        <p:txBody>
          <a:bodyPr/>
          <a:lstStyle/>
          <a:p>
            <a:r>
              <a:rPr lang="zh-CN" altLang="en-US" dirty="0"/>
              <a:t>易于对目标进行描述</a:t>
            </a:r>
          </a:p>
          <a:p>
            <a:r>
              <a:rPr lang="zh-CN" altLang="en-US" dirty="0"/>
              <a:t>亚像素的精度</a:t>
            </a:r>
          </a:p>
          <a:p>
            <a:r>
              <a:rPr lang="zh-CN" altLang="en-US" dirty="0"/>
              <a:t>易于融入各种信息</a:t>
            </a:r>
            <a:endParaRPr lang="en-US" altLang="zh-CN" dirty="0"/>
          </a:p>
          <a:p>
            <a:pPr lvl="1"/>
            <a:r>
              <a:rPr lang="zh-CN" altLang="en-US" dirty="0"/>
              <a:t>如形状先验信息、运动信息</a:t>
            </a:r>
          </a:p>
          <a:p>
            <a:r>
              <a:rPr lang="zh-CN" altLang="en-US" dirty="0"/>
              <a:t>成熟的数学工具</a:t>
            </a:r>
            <a:endParaRPr lang="en-US" altLang="zh-CN" dirty="0"/>
          </a:p>
          <a:p>
            <a:pPr lvl="1"/>
            <a:r>
              <a:rPr lang="zh-CN" altLang="en-US" dirty="0"/>
              <a:t>变分法、偏微分方程</a:t>
            </a:r>
            <a:r>
              <a:rPr lang="en-US" altLang="zh-CN" dirty="0"/>
              <a:t>(PDE)</a:t>
            </a:r>
            <a:r>
              <a:rPr lang="zh-CN" altLang="en-US" dirty="0"/>
              <a:t>，微分几何等</a:t>
            </a:r>
          </a:p>
          <a:p>
            <a:endParaRPr lang="zh-CN" altLang="en-US" dirty="0"/>
          </a:p>
        </p:txBody>
      </p:sp>
    </p:spTree>
    <p:extLst>
      <p:ext uri="{BB962C8B-B14F-4D97-AF65-F5344CB8AC3E}">
        <p14:creationId xmlns:p14="http://schemas.microsoft.com/office/powerpoint/2010/main" val="50204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基于主动轮廓模型的图像分割 </a:t>
            </a:r>
          </a:p>
        </p:txBody>
      </p:sp>
      <p:sp>
        <p:nvSpPr>
          <p:cNvPr id="3" name="内容占位符 2"/>
          <p:cNvSpPr>
            <a:spLocks noGrp="1"/>
          </p:cNvSpPr>
          <p:nvPr>
            <p:ph idx="1"/>
          </p:nvPr>
        </p:nvSpPr>
        <p:spPr/>
        <p:txBody>
          <a:bodyPr/>
          <a:lstStyle/>
          <a:p>
            <a:r>
              <a:rPr lang="zh-CN" altLang="en-US" dirty="0"/>
              <a:t>参数化主动轮廓 ：</a:t>
            </a:r>
            <a:r>
              <a:rPr lang="en-US" altLang="zh-CN" dirty="0"/>
              <a:t>snake</a:t>
            </a:r>
          </a:p>
          <a:p>
            <a:pPr lvl="1"/>
            <a:r>
              <a:rPr lang="zh-CN" altLang="en-US" dirty="0"/>
              <a:t>经典工作：</a:t>
            </a:r>
            <a:r>
              <a:rPr lang="en-US" altLang="zh-CN" dirty="0"/>
              <a:t>”Snakes: Active Contour Models”</a:t>
            </a:r>
          </a:p>
          <a:p>
            <a:endParaRPr lang="en-US" altLang="zh-CN" dirty="0"/>
          </a:p>
          <a:p>
            <a:endParaRPr lang="en-US" altLang="zh-CN" dirty="0"/>
          </a:p>
          <a:p>
            <a:endParaRPr lang="en-US" altLang="zh-CN" dirty="0"/>
          </a:p>
          <a:p>
            <a:endParaRPr lang="en-US" altLang="zh-CN" dirty="0"/>
          </a:p>
          <a:p>
            <a:endParaRPr lang="en-US" altLang="zh-CN" dirty="0"/>
          </a:p>
          <a:p>
            <a:r>
              <a:rPr lang="zh-CN" altLang="en-US" dirty="0"/>
              <a:t>几何主动轮廓：水平集方法 </a:t>
            </a:r>
            <a:r>
              <a:rPr lang="en-US" altLang="zh-CN" dirty="0"/>
              <a:t>(level set)</a:t>
            </a:r>
          </a:p>
          <a:p>
            <a:pPr lvl="1"/>
            <a:r>
              <a:rPr lang="en-US" altLang="zh-CN" dirty="0"/>
              <a:t>From Snake to Level Set</a:t>
            </a:r>
          </a:p>
          <a:p>
            <a:pPr lvl="1"/>
            <a:r>
              <a:rPr lang="en-US" altLang="zh-CN" dirty="0"/>
              <a:t>Classical Level Set Model</a:t>
            </a:r>
          </a:p>
          <a:p>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84" y="2318619"/>
            <a:ext cx="7126725" cy="1506462"/>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03700183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原理和分类 </a:t>
            </a:r>
          </a:p>
        </p:txBody>
      </p:sp>
      <p:sp>
        <p:nvSpPr>
          <p:cNvPr id="3" name="内容占位符 2"/>
          <p:cNvSpPr>
            <a:spLocks noGrp="1"/>
          </p:cNvSpPr>
          <p:nvPr>
            <p:ph idx="1"/>
          </p:nvPr>
        </p:nvSpPr>
        <p:spPr>
          <a:xfrm>
            <a:off x="311369" y="1123292"/>
            <a:ext cx="8410902" cy="5185435"/>
          </a:xfrm>
        </p:spPr>
        <p:txBody>
          <a:bodyPr/>
          <a:lstStyle/>
          <a:p>
            <a:r>
              <a:rPr lang="zh-CN" altLang="en-US" dirty="0"/>
              <a:t>图像模型：</a:t>
            </a:r>
          </a:p>
          <a:p>
            <a:pPr lvl="1"/>
            <a:r>
              <a:rPr lang="zh-CN" altLang="en-US" dirty="0"/>
              <a:t>图像由具有单峰测度</a:t>
            </a:r>
            <a:r>
              <a:rPr lang="en-US" altLang="zh-CN" dirty="0"/>
              <a:t>(</a:t>
            </a:r>
            <a:r>
              <a:rPr lang="zh-CN" altLang="en-US" dirty="0"/>
              <a:t>灰度</a:t>
            </a:r>
            <a:r>
              <a:rPr lang="en-US" altLang="zh-CN" dirty="0"/>
              <a:t>, </a:t>
            </a:r>
            <a:r>
              <a:rPr lang="zh-CN" altLang="en-US" dirty="0"/>
              <a:t>颜色</a:t>
            </a:r>
            <a:r>
              <a:rPr lang="en-US" altLang="zh-CN" dirty="0"/>
              <a:t>, </a:t>
            </a:r>
            <a:r>
              <a:rPr lang="zh-CN" altLang="en-US" dirty="0"/>
              <a:t>纹理</a:t>
            </a:r>
            <a:r>
              <a:rPr lang="en-US" altLang="zh-CN" dirty="0"/>
              <a:t>)</a:t>
            </a:r>
            <a:r>
              <a:rPr lang="zh-CN" altLang="en-US" dirty="0"/>
              <a:t>分布的目标和背景组成</a:t>
            </a:r>
            <a:endParaRPr lang="en-US" altLang="zh-CN" dirty="0"/>
          </a:p>
          <a:p>
            <a:pPr lvl="2"/>
            <a:r>
              <a:rPr lang="zh-CN" altLang="en-US" dirty="0"/>
              <a:t>目标：</a:t>
            </a:r>
            <a:r>
              <a:rPr lang="en-US" altLang="zh-CN" dirty="0"/>
              <a:t>Object</a:t>
            </a:r>
            <a:endParaRPr lang="zh-CN" altLang="en-US" dirty="0"/>
          </a:p>
          <a:p>
            <a:pPr lvl="1"/>
            <a:r>
              <a:rPr lang="zh-CN" altLang="en-US" dirty="0"/>
              <a:t>目标或背景内部的相邻像素间的测度值高度相关</a:t>
            </a:r>
            <a:endParaRPr lang="en-US" altLang="zh-CN" dirty="0"/>
          </a:p>
          <a:p>
            <a:pPr lvl="2"/>
            <a:r>
              <a:rPr lang="zh-CN" altLang="en-US" dirty="0"/>
              <a:t>均匀性测度度量为真</a:t>
            </a:r>
          </a:p>
          <a:p>
            <a:pPr lvl="1"/>
            <a:r>
              <a:rPr lang="zh-CN" altLang="en-US" dirty="0"/>
              <a:t>目标和背景交界处两边的像素测度值差异大</a:t>
            </a:r>
          </a:p>
          <a:p>
            <a:endParaRPr lang="zh-CN" altLang="en-US" dirty="0"/>
          </a:p>
        </p:txBody>
      </p:sp>
      <p:pic>
        <p:nvPicPr>
          <p:cNvPr id="5" name="图片 4">
            <a:extLst>
              <a:ext uri="{FF2B5EF4-FFF2-40B4-BE49-F238E27FC236}">
                <a16:creationId xmlns:a16="http://schemas.microsoft.com/office/drawing/2014/main" id="{91443C0F-4F13-4F0A-8B96-FDDEA4CC0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241" y="3625896"/>
            <a:ext cx="2953759" cy="2883600"/>
          </a:xfrm>
          <a:prstGeom prst="rect">
            <a:avLst/>
          </a:prstGeom>
        </p:spPr>
      </p:pic>
      <p:pic>
        <p:nvPicPr>
          <p:cNvPr id="7" name="图片 6">
            <a:extLst>
              <a:ext uri="{FF2B5EF4-FFF2-40B4-BE49-F238E27FC236}">
                <a16:creationId xmlns:a16="http://schemas.microsoft.com/office/drawing/2014/main" id="{85D1473C-8B70-4BFE-8EE8-4535DB4E3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30" y="3625896"/>
            <a:ext cx="2897529" cy="2883600"/>
          </a:xfrm>
          <a:prstGeom prst="rect">
            <a:avLst/>
          </a:prstGeom>
        </p:spPr>
      </p:pic>
    </p:spTree>
    <p:extLst>
      <p:ext uri="{BB962C8B-B14F-4D97-AF65-F5344CB8AC3E}">
        <p14:creationId xmlns:p14="http://schemas.microsoft.com/office/powerpoint/2010/main" val="219429299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参数化主动轮廓 </a:t>
            </a:r>
            <a:r>
              <a:rPr lang="en-US" altLang="zh-CN" dirty="0"/>
              <a:t>(</a:t>
            </a:r>
            <a:r>
              <a:rPr lang="en-US" altLang="zh-CN" dirty="0" err="1"/>
              <a:t>Kass</a:t>
            </a:r>
            <a:r>
              <a:rPr lang="en-US" altLang="zh-CN" dirty="0"/>
              <a:t> et al, 1988)</a:t>
            </a:r>
            <a:endParaRPr lang="zh-CN" altLang="en-US" dirty="0"/>
          </a:p>
        </p:txBody>
      </p:sp>
      <mc:AlternateContent xmlns:mc="http://schemas.openxmlformats.org/markup-compatibility/2006" xmlns:a14="http://schemas.microsoft.com/office/drawing/2010/main">
        <mc:Choice Requires="a14">
          <p:sp>
            <p:nvSpPr>
              <p:cNvPr id="4" name="矩形 3"/>
              <p:cNvSpPr/>
              <p:nvPr/>
            </p:nvSpPr>
            <p:spPr>
              <a:xfrm>
                <a:off x="574675" y="1533254"/>
                <a:ext cx="6168740" cy="400110"/>
              </a:xfrm>
              <a:prstGeom prst="rect">
                <a:avLst/>
              </a:prstGeom>
            </p:spPr>
            <p:txBody>
              <a:bodyPr wrap="none">
                <a:spAutoFit/>
              </a:bodyPr>
              <a:lstStyle/>
              <a:p>
                <a:r>
                  <a:rPr lang="zh-CN" altLang="en-US" sz="2000" dirty="0"/>
                  <a:t>对于一个轮廓曲线</a:t>
                </a:r>
                <a:r>
                  <a:rPr lang="en-US" altLang="zh-CN" sz="2000" dirty="0"/>
                  <a:t>v</a:t>
                </a:r>
                <a14:m>
                  <m:oMath xmlns:m="http://schemas.openxmlformats.org/officeDocument/2006/math">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𝑠</m:t>
                        </m:r>
                      </m:e>
                    </m:d>
                    <m:r>
                      <a:rPr lang="en-US" altLang="zh-CN" sz="2000" b="0" i="1" smtClean="0">
                        <a:latin typeface="Cambria Math" panose="02040503050406030204" pitchFamily="18" charset="0"/>
                      </a:rPr>
                      <m:t>=</m:t>
                    </m:r>
                    <m:d>
                      <m:dPr>
                        <m:begChr m:val="["/>
                        <m:endChr m:val="]"/>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𝑥</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𝑠</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𝑠</m:t>
                            </m:r>
                          </m:e>
                        </m:d>
                      </m:e>
                    </m:d>
                    <m:r>
                      <a:rPr lang="en-US" altLang="zh-CN" sz="2000" b="0" i="1" smtClean="0">
                        <a:latin typeface="Cambria Math" panose="02040503050406030204" pitchFamily="18" charset="0"/>
                      </a:rPr>
                      <m:t>,</m:t>
                    </m:r>
                    <m:r>
                      <a:rPr lang="zh-CN" altLang="en-US" sz="2000" i="1">
                        <a:latin typeface="Cambria Math" panose="02040503050406030204" pitchFamily="18" charset="0"/>
                      </a:rPr>
                      <m:t>定义</m:t>
                    </m:r>
                  </m:oMath>
                </a14:m>
                <a:r>
                  <a:rPr lang="zh-CN" altLang="en-US" sz="2000" dirty="0"/>
                  <a:t>能量函数：</a:t>
                </a:r>
              </a:p>
            </p:txBody>
          </p:sp>
        </mc:Choice>
        <mc:Fallback xmlns="">
          <p:sp>
            <p:nvSpPr>
              <p:cNvPr id="4" name="矩形 3"/>
              <p:cNvSpPr>
                <a:spLocks noRot="1" noChangeAspect="1" noMove="1" noResize="1" noEditPoints="1" noAdjustHandles="1" noChangeArrowheads="1" noChangeShapeType="1" noTextEdit="1"/>
              </p:cNvSpPr>
              <p:nvPr/>
            </p:nvSpPr>
            <p:spPr>
              <a:xfrm>
                <a:off x="574675" y="1533254"/>
                <a:ext cx="6168740" cy="400110"/>
              </a:xfrm>
              <a:prstGeom prst="rect">
                <a:avLst/>
              </a:prstGeom>
              <a:blipFill>
                <a:blip r:embed="rId2"/>
                <a:stretch>
                  <a:fillRect l="-988" t="-12308" r="-395" b="-29231"/>
                </a:stretch>
              </a:blipFill>
            </p:spPr>
            <p:txBody>
              <a:bodyPr/>
              <a:lstStyle/>
              <a:p>
                <a:r>
                  <a:rPr lang="zh-CN" altLang="en-US">
                    <a:noFill/>
                  </a:rPr>
                  <a:t> </a:t>
                </a:r>
              </a:p>
            </p:txBody>
          </p:sp>
        </mc:Fallback>
      </mc:AlternateContent>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927" y="2005833"/>
            <a:ext cx="69516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843" y="4803290"/>
            <a:ext cx="432911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843" y="5803415"/>
            <a:ext cx="64214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050633" y="3794498"/>
            <a:ext cx="203132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a:t>曲线内在的弯曲</a:t>
            </a:r>
            <a:r>
              <a:rPr lang="zh-CN" altLang="en-US" dirty="0"/>
              <a:t>能</a:t>
            </a:r>
          </a:p>
        </p:txBody>
      </p:sp>
      <p:cxnSp>
        <p:nvCxnSpPr>
          <p:cNvPr id="6" name="直接连接符 5"/>
          <p:cNvCxnSpPr>
            <a:stCxn id="3" idx="0"/>
          </p:cNvCxnSpPr>
          <p:nvPr/>
        </p:nvCxnSpPr>
        <p:spPr bwMode="auto">
          <a:xfrm flipV="1">
            <a:off x="3066296" y="3370836"/>
            <a:ext cx="99283" cy="423662"/>
          </a:xfrm>
          <a:prstGeom prst="line">
            <a:avLst/>
          </a:prstGeom>
          <a:ln/>
        </p:spPr>
        <p:style>
          <a:lnRef idx="2">
            <a:schemeClr val="accent1"/>
          </a:lnRef>
          <a:fillRef idx="0">
            <a:schemeClr val="accent1"/>
          </a:fillRef>
          <a:effectRef idx="1">
            <a:schemeClr val="accent1"/>
          </a:effectRef>
          <a:fontRef idx="minor">
            <a:schemeClr val="tx1"/>
          </a:fontRef>
        </p:style>
      </p:cxnSp>
      <p:sp>
        <p:nvSpPr>
          <p:cNvPr id="12" name="文本框 11"/>
          <p:cNvSpPr txBox="1"/>
          <p:nvPr/>
        </p:nvSpPr>
        <p:spPr>
          <a:xfrm>
            <a:off x="4230714" y="3794498"/>
            <a:ext cx="180049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t>图像相关的能量</a:t>
            </a:r>
          </a:p>
        </p:txBody>
      </p:sp>
      <p:cxnSp>
        <p:nvCxnSpPr>
          <p:cNvPr id="13" name="直接连接符 12"/>
          <p:cNvCxnSpPr>
            <a:endCxn id="12" idx="0"/>
          </p:cNvCxnSpPr>
          <p:nvPr/>
        </p:nvCxnSpPr>
        <p:spPr bwMode="auto">
          <a:xfrm>
            <a:off x="4746612" y="3370836"/>
            <a:ext cx="384349" cy="423662"/>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6196096" y="3794498"/>
            <a:ext cx="156966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t>外在的约束力</a:t>
            </a:r>
          </a:p>
        </p:txBody>
      </p:sp>
      <p:cxnSp>
        <p:nvCxnSpPr>
          <p:cNvPr id="15" name="直接连接符 14"/>
          <p:cNvCxnSpPr>
            <a:stCxn id="14" idx="0"/>
          </p:cNvCxnSpPr>
          <p:nvPr/>
        </p:nvCxnSpPr>
        <p:spPr bwMode="auto">
          <a:xfrm flipH="1" flipV="1">
            <a:off x="6422443" y="3370836"/>
            <a:ext cx="558483" cy="423662"/>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77647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33" y="3896333"/>
            <a:ext cx="58451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主动轮廓的演化</a:t>
            </a:r>
          </a:p>
        </p:txBody>
      </p:sp>
      <p:sp>
        <p:nvSpPr>
          <p:cNvPr id="3" name="内容占位符 2"/>
          <p:cNvSpPr>
            <a:spLocks noGrp="1"/>
          </p:cNvSpPr>
          <p:nvPr>
            <p:ph idx="1"/>
          </p:nvPr>
        </p:nvSpPr>
        <p:spPr/>
        <p:txBody>
          <a:bodyPr/>
          <a:lstStyle/>
          <a:p>
            <a:r>
              <a:rPr lang="en-US" altLang="zh-CN" dirty="0"/>
              <a:t>Snakes</a:t>
            </a:r>
            <a:r>
              <a:rPr lang="zh-CN" altLang="en-US" dirty="0"/>
              <a:t>能量函数</a:t>
            </a:r>
            <a:endParaRPr lang="en-US" altLang="zh-CN" dirty="0"/>
          </a:p>
          <a:p>
            <a:endParaRPr lang="en-US" altLang="zh-CN" dirty="0"/>
          </a:p>
          <a:p>
            <a:endParaRPr lang="en-US" altLang="zh-CN" dirty="0"/>
          </a:p>
          <a:p>
            <a:endParaRPr lang="en-US" altLang="zh-CN" dirty="0"/>
          </a:p>
          <a:p>
            <a:r>
              <a:rPr lang="zh-CN" altLang="en-US" dirty="0"/>
              <a:t>最陡梯度下降算法</a:t>
            </a:r>
            <a:r>
              <a:rPr lang="en-US" altLang="zh-CN" dirty="0"/>
              <a:t>(</a:t>
            </a:r>
            <a:r>
              <a:rPr lang="zh-CN" altLang="en-US" dirty="0"/>
              <a:t>变分法</a:t>
            </a:r>
            <a:r>
              <a:rPr lang="en-US" altLang="zh-CN" dirty="0"/>
              <a:t>):</a:t>
            </a:r>
          </a:p>
          <a:p>
            <a:endParaRPr lang="zh-CN" altLang="en-US" dirty="0"/>
          </a:p>
        </p:txBody>
      </p:sp>
      <p:sp>
        <p:nvSpPr>
          <p:cNvPr id="4" name="矩形 3"/>
          <p:cNvSpPr/>
          <p:nvPr/>
        </p:nvSpPr>
        <p:spPr>
          <a:xfrm>
            <a:off x="739573" y="5314728"/>
            <a:ext cx="5547546" cy="369332"/>
          </a:xfrm>
          <a:prstGeom prst="rect">
            <a:avLst/>
          </a:prstGeom>
        </p:spPr>
        <p:txBody>
          <a:bodyPr wrap="square">
            <a:spAutoFit/>
          </a:bodyPr>
          <a:lstStyle/>
          <a:p>
            <a:r>
              <a:rPr lang="zh-CN" altLang="en-US" dirty="0"/>
              <a:t>内在力</a:t>
            </a:r>
            <a:r>
              <a:rPr lang="en-US" altLang="zh-CN" dirty="0"/>
              <a:t>: </a:t>
            </a:r>
            <a:r>
              <a:rPr lang="zh-CN" altLang="en-US" dirty="0"/>
              <a:t>规则化（</a:t>
            </a:r>
            <a:r>
              <a:rPr lang="en-US" altLang="zh-CN" dirty="0"/>
              <a:t>Regularize</a:t>
            </a:r>
            <a:r>
              <a:rPr lang="zh-CN" altLang="en-US" dirty="0"/>
              <a:t>）轮廓曲线，平滑性约束</a:t>
            </a:r>
          </a:p>
        </p:txBody>
      </p:sp>
      <p:sp>
        <p:nvSpPr>
          <p:cNvPr id="6" name="矩形 5"/>
          <p:cNvSpPr/>
          <p:nvPr/>
        </p:nvSpPr>
        <p:spPr>
          <a:xfrm>
            <a:off x="739573" y="5788005"/>
            <a:ext cx="4461478" cy="369332"/>
          </a:xfrm>
          <a:prstGeom prst="rect">
            <a:avLst/>
          </a:prstGeom>
        </p:spPr>
        <p:txBody>
          <a:bodyPr wrap="none">
            <a:spAutoFit/>
          </a:bodyPr>
          <a:lstStyle/>
          <a:p>
            <a:r>
              <a:rPr lang="zh-CN" altLang="en-US" dirty="0"/>
              <a:t>外    力</a:t>
            </a:r>
            <a:r>
              <a:rPr lang="en-US" altLang="zh-CN" dirty="0"/>
              <a:t>: </a:t>
            </a:r>
            <a:r>
              <a:rPr lang="zh-CN" altLang="en-US" dirty="0"/>
              <a:t>推动轮廓向感兴趣的物体边界运动</a:t>
            </a:r>
          </a:p>
        </p:txBody>
      </p:sp>
      <p:sp>
        <p:nvSpPr>
          <p:cNvPr id="11" name="Rectangle 7"/>
          <p:cNvSpPr>
            <a:spLocks noChangeArrowheads="1"/>
          </p:cNvSpPr>
          <p:nvPr/>
        </p:nvSpPr>
        <p:spPr bwMode="auto">
          <a:xfrm>
            <a:off x="2832083" y="3970945"/>
            <a:ext cx="2800350" cy="533400"/>
          </a:xfrm>
          <a:prstGeom prst="rect">
            <a:avLst/>
          </a:prstGeom>
          <a:noFill/>
          <a:ln w="25400">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2" name="Rectangle 10"/>
          <p:cNvSpPr>
            <a:spLocks noChangeArrowheads="1"/>
          </p:cNvSpPr>
          <p:nvPr/>
        </p:nvSpPr>
        <p:spPr bwMode="auto">
          <a:xfrm>
            <a:off x="5957870" y="3969358"/>
            <a:ext cx="914400" cy="533400"/>
          </a:xfrm>
          <a:prstGeom prst="rect">
            <a:avLst/>
          </a:prstGeom>
          <a:noFill/>
          <a:ln w="25400">
            <a:solidFill>
              <a:srgbClr val="FF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1329" b="19484"/>
          <a:stretch/>
        </p:blipFill>
        <p:spPr bwMode="auto">
          <a:xfrm>
            <a:off x="5771247" y="6134903"/>
            <a:ext cx="2858684" cy="42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接箭头连接符 14"/>
          <p:cNvCxnSpPr>
            <a:cxnSpLocks noChangeShapeType="1"/>
          </p:cNvCxnSpPr>
          <p:nvPr/>
        </p:nvCxnSpPr>
        <p:spPr bwMode="auto">
          <a:xfrm>
            <a:off x="6715744" y="4575783"/>
            <a:ext cx="412816" cy="1487682"/>
          </a:xfrm>
          <a:prstGeom prst="straightConnector1">
            <a:avLst/>
          </a:prstGeom>
          <a:noFill/>
          <a:ln w="9525" algn="ctr">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16" name="云形标注 15"/>
          <p:cNvSpPr/>
          <p:nvPr/>
        </p:nvSpPr>
        <p:spPr bwMode="auto">
          <a:xfrm>
            <a:off x="6132495" y="2996220"/>
            <a:ext cx="2143125" cy="969963"/>
          </a:xfrm>
          <a:prstGeom prst="cloudCallout">
            <a:avLst/>
          </a:prstGeom>
          <a:noFill/>
          <a:ln w="9525" cap="flat" cmpd="sng" algn="ctr">
            <a:solidFill>
              <a:schemeClr val="tx1"/>
            </a:solidFill>
            <a:prstDash val="solid"/>
            <a:miter lim="800000"/>
            <a:headEnd type="none" w="med" len="med"/>
            <a:tailEnd type="none" w="med" len="med"/>
          </a:ln>
          <a:effectLst/>
        </p:spPr>
        <p:txBody>
          <a:bodyPr wrap="none"/>
          <a:lstStyle/>
          <a:p>
            <a:pPr eaLnBrk="1" hangingPunct="1">
              <a:defRPr/>
            </a:pPr>
            <a:r>
              <a:rPr lang="zh-CN" altLang="en-US" sz="1800" b="1" dirty="0">
                <a:latin typeface="+mn-ea"/>
                <a:ea typeface="+mn-ea"/>
              </a:rPr>
              <a:t>欧拉</a:t>
            </a:r>
            <a:r>
              <a:rPr lang="en-US" altLang="zh-CN" sz="1800" b="1" dirty="0">
                <a:latin typeface="+mn-ea"/>
                <a:ea typeface="+mn-ea"/>
              </a:rPr>
              <a:t>-</a:t>
            </a:r>
            <a:r>
              <a:rPr lang="zh-CN" altLang="en-US" sz="1800" b="1" dirty="0">
                <a:latin typeface="+mn-ea"/>
                <a:ea typeface="+mn-ea"/>
              </a:rPr>
              <a:t>拉格朗日</a:t>
            </a:r>
            <a:endParaRPr lang="en-US" altLang="zh-CN" sz="1800" b="1" dirty="0">
              <a:latin typeface="+mn-ea"/>
              <a:ea typeface="+mn-ea"/>
            </a:endParaRPr>
          </a:p>
          <a:p>
            <a:pPr algn="ctr" eaLnBrk="1" hangingPunct="1">
              <a:defRPr/>
            </a:pPr>
            <a:r>
              <a:rPr lang="zh-CN" altLang="en-US" sz="1800" b="1" dirty="0">
                <a:latin typeface="+mn-ea"/>
                <a:ea typeface="+mn-ea"/>
              </a:rPr>
              <a:t>方程</a:t>
            </a: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627" y="1792754"/>
            <a:ext cx="3666289" cy="78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186" y="2473497"/>
            <a:ext cx="5438262" cy="55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5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Demo for Snakes</a:t>
            </a:r>
            <a:endParaRPr lang="zh-CN" altLang="en-US" dirty="0"/>
          </a:p>
        </p:txBody>
      </p:sp>
      <p:pic>
        <p:nvPicPr>
          <p:cNvPr id="3" name="snakes_x264">
            <a:hlinkClick r:id="" action="ppaction://media"/>
            <a:extLst>
              <a:ext uri="{FF2B5EF4-FFF2-40B4-BE49-F238E27FC236}">
                <a16:creationId xmlns:a16="http://schemas.microsoft.com/office/drawing/2014/main" id="{BE3665D5-A232-4DE8-AC90-2C8AD9D91D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6391" y="1463498"/>
            <a:ext cx="6771217" cy="5078413"/>
          </a:xfrm>
          <a:prstGeom prst="rect">
            <a:avLst/>
          </a:prstGeom>
        </p:spPr>
      </p:pic>
    </p:spTree>
    <p:extLst>
      <p:ext uri="{BB962C8B-B14F-4D97-AF65-F5344CB8AC3E}">
        <p14:creationId xmlns:p14="http://schemas.microsoft.com/office/powerpoint/2010/main" val="576110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曲线微分几何</a:t>
            </a:r>
          </a:p>
        </p:txBody>
      </p:sp>
      <p:sp>
        <p:nvSpPr>
          <p:cNvPr id="3" name="内容占位符 2"/>
          <p:cNvSpPr>
            <a:spLocks noGrp="1"/>
          </p:cNvSpPr>
          <p:nvPr>
            <p:ph idx="1"/>
          </p:nvPr>
        </p:nvSpPr>
        <p:spPr/>
        <p:txBody>
          <a:bodyPr/>
          <a:lstStyle/>
          <a:p>
            <a:r>
              <a:rPr lang="zh-CN" altLang="en-US" dirty="0"/>
              <a:t>平面曲线可以表达为  </a:t>
            </a:r>
          </a:p>
          <a:p>
            <a:pPr marL="0" indent="0">
              <a:buNone/>
            </a:pPr>
            <a:endParaRPr lang="zh-CN" altLang="en-US" dirty="0"/>
          </a:p>
          <a:p>
            <a:r>
              <a:rPr lang="zh-CN" altLang="en-US" dirty="0"/>
              <a:t>其中</a:t>
            </a:r>
            <a:endParaRPr lang="en-US" altLang="zh-CN" dirty="0"/>
          </a:p>
          <a:p>
            <a:pPr lvl="1"/>
            <a:r>
              <a:rPr lang="zh-CN" altLang="en-US" dirty="0"/>
              <a:t>切向量：</a:t>
            </a:r>
            <a:endParaRPr lang="en-US" altLang="zh-CN" dirty="0"/>
          </a:p>
          <a:p>
            <a:pPr lvl="1"/>
            <a:endParaRPr lang="en-US" altLang="zh-CN" dirty="0"/>
          </a:p>
          <a:p>
            <a:pPr lvl="1"/>
            <a:endParaRPr lang="zh-CN" altLang="en-US" dirty="0"/>
          </a:p>
          <a:p>
            <a:pPr lvl="1"/>
            <a:r>
              <a:rPr lang="zh-CN" altLang="en-US" dirty="0"/>
              <a:t>法向量</a:t>
            </a:r>
            <a:endParaRPr lang="en-US" altLang="zh-CN" dirty="0"/>
          </a:p>
          <a:p>
            <a:pPr lvl="1"/>
            <a:endParaRPr lang="en-US" altLang="zh-CN" dirty="0"/>
          </a:p>
          <a:p>
            <a:pPr lvl="1"/>
            <a:endParaRPr lang="zh-CN" altLang="en-US" dirty="0"/>
          </a:p>
          <a:p>
            <a:pPr lvl="1"/>
            <a:r>
              <a:rPr lang="zh-CN" altLang="en-US" dirty="0"/>
              <a:t>弧线长度</a:t>
            </a:r>
            <a:r>
              <a:rPr lang="en-US" altLang="zh-CN" dirty="0"/>
              <a:t>: </a:t>
            </a:r>
            <a:r>
              <a:rPr lang="zh-CN" altLang="en-US" dirty="0"/>
              <a:t>从       到</a:t>
            </a:r>
          </a:p>
          <a:p>
            <a:endParaRPr lang="zh-CN" altLang="en-US" dirty="0"/>
          </a:p>
        </p:txBody>
      </p:sp>
      <p:grpSp>
        <p:nvGrpSpPr>
          <p:cNvPr id="4" name="Group 36"/>
          <p:cNvGrpSpPr>
            <a:grpSpLocks/>
          </p:cNvGrpSpPr>
          <p:nvPr/>
        </p:nvGrpSpPr>
        <p:grpSpPr bwMode="auto">
          <a:xfrm>
            <a:off x="5892800" y="2879725"/>
            <a:ext cx="2794000" cy="2590800"/>
            <a:chOff x="3760" y="1536"/>
            <a:chExt cx="1760" cy="1632"/>
          </a:xfrm>
        </p:grpSpPr>
        <p:sp>
          <p:nvSpPr>
            <p:cNvPr id="5" name="Freeform 37"/>
            <p:cNvSpPr>
              <a:spLocks/>
            </p:cNvSpPr>
            <p:nvPr/>
          </p:nvSpPr>
          <p:spPr bwMode="auto">
            <a:xfrm>
              <a:off x="3760" y="2192"/>
              <a:ext cx="984" cy="976"/>
            </a:xfrm>
            <a:custGeom>
              <a:avLst/>
              <a:gdLst>
                <a:gd name="T0" fmla="*/ 120 w 984"/>
                <a:gd name="T1" fmla="*/ 976 h 976"/>
                <a:gd name="T2" fmla="*/ 24 w 984"/>
                <a:gd name="T3" fmla="*/ 688 h 976"/>
                <a:gd name="T4" fmla="*/ 24 w 984"/>
                <a:gd name="T5" fmla="*/ 352 h 976"/>
                <a:gd name="T6" fmla="*/ 168 w 984"/>
                <a:gd name="T7" fmla="*/ 112 h 976"/>
                <a:gd name="T8" fmla="*/ 456 w 984"/>
                <a:gd name="T9" fmla="*/ 16 h 976"/>
                <a:gd name="T10" fmla="*/ 648 w 984"/>
                <a:gd name="T11" fmla="*/ 16 h 976"/>
                <a:gd name="T12" fmla="*/ 792 w 984"/>
                <a:gd name="T13" fmla="*/ 64 h 976"/>
                <a:gd name="T14" fmla="*/ 984 w 984"/>
                <a:gd name="T15" fmla="*/ 208 h 976"/>
                <a:gd name="T16" fmla="*/ 0 60000 65536"/>
                <a:gd name="T17" fmla="*/ 0 60000 65536"/>
                <a:gd name="T18" fmla="*/ 0 60000 65536"/>
                <a:gd name="T19" fmla="*/ 0 60000 65536"/>
                <a:gd name="T20" fmla="*/ 0 60000 65536"/>
                <a:gd name="T21" fmla="*/ 0 60000 65536"/>
                <a:gd name="T22" fmla="*/ 0 60000 65536"/>
                <a:gd name="T23" fmla="*/ 0 60000 65536"/>
                <a:gd name="T24" fmla="*/ 0 w 984"/>
                <a:gd name="T25" fmla="*/ 0 h 976"/>
                <a:gd name="T26" fmla="*/ 984 w 984"/>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4" h="976">
                  <a:moveTo>
                    <a:pt x="120" y="976"/>
                  </a:moveTo>
                  <a:cubicBezTo>
                    <a:pt x="80" y="884"/>
                    <a:pt x="40" y="792"/>
                    <a:pt x="24" y="688"/>
                  </a:cubicBezTo>
                  <a:cubicBezTo>
                    <a:pt x="8" y="584"/>
                    <a:pt x="0" y="448"/>
                    <a:pt x="24" y="352"/>
                  </a:cubicBezTo>
                  <a:cubicBezTo>
                    <a:pt x="48" y="256"/>
                    <a:pt x="96" y="168"/>
                    <a:pt x="168" y="112"/>
                  </a:cubicBezTo>
                  <a:cubicBezTo>
                    <a:pt x="240" y="56"/>
                    <a:pt x="376" y="32"/>
                    <a:pt x="456" y="16"/>
                  </a:cubicBezTo>
                  <a:cubicBezTo>
                    <a:pt x="536" y="0"/>
                    <a:pt x="592" y="8"/>
                    <a:pt x="648" y="16"/>
                  </a:cubicBezTo>
                  <a:cubicBezTo>
                    <a:pt x="704" y="24"/>
                    <a:pt x="736" y="32"/>
                    <a:pt x="792" y="64"/>
                  </a:cubicBezTo>
                  <a:cubicBezTo>
                    <a:pt x="848" y="96"/>
                    <a:pt x="916" y="152"/>
                    <a:pt x="984" y="208"/>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Freeform 38"/>
            <p:cNvSpPr>
              <a:spLocks/>
            </p:cNvSpPr>
            <p:nvPr/>
          </p:nvSpPr>
          <p:spPr bwMode="auto">
            <a:xfrm>
              <a:off x="4744" y="1536"/>
              <a:ext cx="776" cy="1048"/>
            </a:xfrm>
            <a:custGeom>
              <a:avLst/>
              <a:gdLst>
                <a:gd name="T0" fmla="*/ 0 w 776"/>
                <a:gd name="T1" fmla="*/ 864 h 1048"/>
                <a:gd name="T2" fmla="*/ 96 w 776"/>
                <a:gd name="T3" fmla="*/ 912 h 1048"/>
                <a:gd name="T4" fmla="*/ 288 w 776"/>
                <a:gd name="T5" fmla="*/ 1008 h 1048"/>
                <a:gd name="T6" fmla="*/ 624 w 776"/>
                <a:gd name="T7" fmla="*/ 1008 h 1048"/>
                <a:gd name="T8" fmla="*/ 768 w 776"/>
                <a:gd name="T9" fmla="*/ 768 h 1048"/>
                <a:gd name="T10" fmla="*/ 672 w 776"/>
                <a:gd name="T11" fmla="*/ 336 h 1048"/>
                <a:gd name="T12" fmla="*/ 288 w 776"/>
                <a:gd name="T13" fmla="*/ 0 h 1048"/>
                <a:gd name="T14" fmla="*/ 0 60000 65536"/>
                <a:gd name="T15" fmla="*/ 0 60000 65536"/>
                <a:gd name="T16" fmla="*/ 0 60000 65536"/>
                <a:gd name="T17" fmla="*/ 0 60000 65536"/>
                <a:gd name="T18" fmla="*/ 0 60000 65536"/>
                <a:gd name="T19" fmla="*/ 0 60000 65536"/>
                <a:gd name="T20" fmla="*/ 0 60000 65536"/>
                <a:gd name="T21" fmla="*/ 0 w 776"/>
                <a:gd name="T22" fmla="*/ 0 h 1048"/>
                <a:gd name="T23" fmla="*/ 776 w 776"/>
                <a:gd name="T24" fmla="*/ 1048 h 10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6" h="1048">
                  <a:moveTo>
                    <a:pt x="0" y="864"/>
                  </a:moveTo>
                  <a:cubicBezTo>
                    <a:pt x="24" y="876"/>
                    <a:pt x="48" y="888"/>
                    <a:pt x="96" y="912"/>
                  </a:cubicBezTo>
                  <a:cubicBezTo>
                    <a:pt x="144" y="936"/>
                    <a:pt x="200" y="992"/>
                    <a:pt x="288" y="1008"/>
                  </a:cubicBezTo>
                  <a:cubicBezTo>
                    <a:pt x="376" y="1024"/>
                    <a:pt x="544" y="1048"/>
                    <a:pt x="624" y="1008"/>
                  </a:cubicBezTo>
                  <a:cubicBezTo>
                    <a:pt x="704" y="968"/>
                    <a:pt x="760" y="880"/>
                    <a:pt x="768" y="768"/>
                  </a:cubicBezTo>
                  <a:cubicBezTo>
                    <a:pt x="776" y="656"/>
                    <a:pt x="752" y="464"/>
                    <a:pt x="672" y="336"/>
                  </a:cubicBezTo>
                  <a:cubicBezTo>
                    <a:pt x="592" y="208"/>
                    <a:pt x="440" y="104"/>
                    <a:pt x="288"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7" name="Freeform 39"/>
          <p:cNvSpPr>
            <a:spLocks/>
          </p:cNvSpPr>
          <p:nvPr/>
        </p:nvSpPr>
        <p:spPr bwMode="auto">
          <a:xfrm>
            <a:off x="5892800" y="3921125"/>
            <a:ext cx="1562100" cy="1549400"/>
          </a:xfrm>
          <a:custGeom>
            <a:avLst/>
            <a:gdLst>
              <a:gd name="T0" fmla="*/ 2147483646 w 984"/>
              <a:gd name="T1" fmla="*/ 2147483646 h 976"/>
              <a:gd name="T2" fmla="*/ 2147483646 w 984"/>
              <a:gd name="T3" fmla="*/ 2147483646 h 976"/>
              <a:gd name="T4" fmla="*/ 2147483646 w 984"/>
              <a:gd name="T5" fmla="*/ 2147483646 h 976"/>
              <a:gd name="T6" fmla="*/ 2147483646 w 984"/>
              <a:gd name="T7" fmla="*/ 2147483646 h 976"/>
              <a:gd name="T8" fmla="*/ 2147483646 w 984"/>
              <a:gd name="T9" fmla="*/ 2147483646 h 976"/>
              <a:gd name="T10" fmla="*/ 2147483646 w 984"/>
              <a:gd name="T11" fmla="*/ 2147483646 h 976"/>
              <a:gd name="T12" fmla="*/ 2147483646 w 984"/>
              <a:gd name="T13" fmla="*/ 2147483646 h 976"/>
              <a:gd name="T14" fmla="*/ 2147483646 w 984"/>
              <a:gd name="T15" fmla="*/ 2147483646 h 976"/>
              <a:gd name="T16" fmla="*/ 0 60000 65536"/>
              <a:gd name="T17" fmla="*/ 0 60000 65536"/>
              <a:gd name="T18" fmla="*/ 0 60000 65536"/>
              <a:gd name="T19" fmla="*/ 0 60000 65536"/>
              <a:gd name="T20" fmla="*/ 0 60000 65536"/>
              <a:gd name="T21" fmla="*/ 0 60000 65536"/>
              <a:gd name="T22" fmla="*/ 0 60000 65536"/>
              <a:gd name="T23" fmla="*/ 0 60000 65536"/>
              <a:gd name="T24" fmla="*/ 0 w 984"/>
              <a:gd name="T25" fmla="*/ 0 h 976"/>
              <a:gd name="T26" fmla="*/ 984 w 984"/>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4" h="976">
                <a:moveTo>
                  <a:pt x="120" y="976"/>
                </a:moveTo>
                <a:cubicBezTo>
                  <a:pt x="80" y="884"/>
                  <a:pt x="40" y="792"/>
                  <a:pt x="24" y="688"/>
                </a:cubicBezTo>
                <a:cubicBezTo>
                  <a:pt x="8" y="584"/>
                  <a:pt x="0" y="448"/>
                  <a:pt x="24" y="352"/>
                </a:cubicBezTo>
                <a:cubicBezTo>
                  <a:pt x="48" y="256"/>
                  <a:pt x="96" y="168"/>
                  <a:pt x="168" y="112"/>
                </a:cubicBezTo>
                <a:cubicBezTo>
                  <a:pt x="240" y="56"/>
                  <a:pt x="376" y="32"/>
                  <a:pt x="456" y="16"/>
                </a:cubicBezTo>
                <a:cubicBezTo>
                  <a:pt x="536" y="0"/>
                  <a:pt x="592" y="8"/>
                  <a:pt x="648" y="16"/>
                </a:cubicBezTo>
                <a:cubicBezTo>
                  <a:pt x="704" y="24"/>
                  <a:pt x="736" y="32"/>
                  <a:pt x="792" y="64"/>
                </a:cubicBezTo>
                <a:cubicBezTo>
                  <a:pt x="848" y="96"/>
                  <a:pt x="916" y="152"/>
                  <a:pt x="984" y="20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pic>
        <p:nvPicPr>
          <p:cNvPr id="8"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5470525"/>
            <a:ext cx="6492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0" y="3871913"/>
            <a:ext cx="5397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0" name="Group 42"/>
          <p:cNvGrpSpPr>
            <a:grpSpLocks/>
          </p:cNvGrpSpPr>
          <p:nvPr/>
        </p:nvGrpSpPr>
        <p:grpSpPr bwMode="auto">
          <a:xfrm>
            <a:off x="7429500" y="4251325"/>
            <a:ext cx="1028700" cy="1066800"/>
            <a:chOff x="4728" y="2400"/>
            <a:chExt cx="648" cy="672"/>
          </a:xfrm>
        </p:grpSpPr>
        <p:sp>
          <p:nvSpPr>
            <p:cNvPr id="11" name="Line 43"/>
            <p:cNvSpPr>
              <a:spLocks noChangeShapeType="1"/>
            </p:cNvSpPr>
            <p:nvPr/>
          </p:nvSpPr>
          <p:spPr bwMode="auto">
            <a:xfrm>
              <a:off x="4728" y="2400"/>
              <a:ext cx="592" cy="432"/>
            </a:xfrm>
            <a:prstGeom prst="line">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zh-CN" altLang="en-US"/>
            </a:p>
          </p:txBody>
        </p:sp>
        <p:pic>
          <p:nvPicPr>
            <p:cNvPr id="12"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 y="2844"/>
              <a:ext cx="39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3" name="Group 45"/>
          <p:cNvGrpSpPr>
            <a:grpSpLocks/>
          </p:cNvGrpSpPr>
          <p:nvPr/>
        </p:nvGrpSpPr>
        <p:grpSpPr bwMode="auto">
          <a:xfrm>
            <a:off x="6280150" y="4251325"/>
            <a:ext cx="1149350" cy="990600"/>
            <a:chOff x="4004" y="2400"/>
            <a:chExt cx="724" cy="624"/>
          </a:xfrm>
        </p:grpSpPr>
        <p:sp>
          <p:nvSpPr>
            <p:cNvPr id="14" name="Line 46"/>
            <p:cNvSpPr>
              <a:spLocks noChangeShapeType="1"/>
            </p:cNvSpPr>
            <p:nvPr/>
          </p:nvSpPr>
          <p:spPr bwMode="auto">
            <a:xfrm flipH="1">
              <a:off x="4312" y="2400"/>
              <a:ext cx="416" cy="624"/>
            </a:xfrm>
            <a:prstGeom prst="line">
              <a:avLst/>
            </a:prstGeom>
            <a:noFill/>
            <a:ln w="25400">
              <a:solidFill>
                <a:srgbClr val="0000FF"/>
              </a:solidFill>
              <a:round/>
              <a:headEnd/>
              <a:tailEnd type="arrow" w="med" len="med"/>
            </a:ln>
            <a:extLst>
              <a:ext uri="{909E8E84-426E-40DD-AFC4-6F175D3DCCD1}">
                <a14:hiddenFill xmlns:a14="http://schemas.microsoft.com/office/drawing/2010/main">
                  <a:noFill/>
                </a14:hiddenFill>
              </a:ext>
            </a:extLst>
          </p:spPr>
          <p:txBody>
            <a:bodyPr/>
            <a:lstStyle/>
            <a:p>
              <a:endParaRPr lang="zh-CN" altLang="en-US"/>
            </a:p>
          </p:txBody>
        </p:sp>
        <p:pic>
          <p:nvPicPr>
            <p:cNvPr id="15"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4" y="2694"/>
              <a:ext cx="36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8013" y="1807591"/>
            <a:ext cx="2376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25" y="1807591"/>
            <a:ext cx="18557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1571" y="3107723"/>
            <a:ext cx="31718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5263" y="4117091"/>
            <a:ext cx="4205287" cy="62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4332" y="5343908"/>
            <a:ext cx="22764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4275" y="4830224"/>
            <a:ext cx="5397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3" name="图片 22"/>
          <p:cNvPicPr>
            <a:picLocks noChangeAspect="1"/>
          </p:cNvPicPr>
          <p:nvPr/>
        </p:nvPicPr>
        <p:blipFill>
          <a:blip r:embed="rId12"/>
          <a:stretch>
            <a:fillRect/>
          </a:stretch>
        </p:blipFill>
        <p:spPr>
          <a:xfrm>
            <a:off x="3005524" y="4948569"/>
            <a:ext cx="434745" cy="260446"/>
          </a:xfrm>
          <a:prstGeom prst="rect">
            <a:avLst/>
          </a:prstGeom>
        </p:spPr>
      </p:pic>
    </p:spTree>
    <p:extLst>
      <p:ext uri="{BB962C8B-B14F-4D97-AF65-F5344CB8AC3E}">
        <p14:creationId xmlns:p14="http://schemas.microsoft.com/office/powerpoint/2010/main" val="3516023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Right)">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upRight)">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曲率 </a:t>
            </a:r>
            <a:r>
              <a:rPr lang="en-US" altLang="zh-CN" dirty="0"/>
              <a:t>(curvature)</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566738" y="1341439"/>
                <a:ext cx="8001000" cy="1494126"/>
              </a:xfrm>
              <a:ln>
                <a:solidFill>
                  <a:schemeClr val="bg1"/>
                </a:solidFill>
              </a:ln>
            </p:spPr>
            <p:txBody>
              <a:bodyPr/>
              <a:lstStyle/>
              <a:p>
                <a:endParaRPr lang="en-US" altLang="zh-CN" dirty="0"/>
              </a:p>
              <a:p>
                <a:endParaRPr lang="en-US" altLang="zh-CN" dirty="0"/>
              </a:p>
              <a:p>
                <a:endParaRPr lang="en-US" altLang="zh-CN" dirty="0"/>
              </a:p>
              <a:p>
                <a:pPr>
                  <a:spcAft>
                    <a:spcPts val="600"/>
                  </a:spcAft>
                </a:pPr>
                <a:r>
                  <a:rPr lang="zh-CN" altLang="en-US" dirty="0"/>
                  <a:t>采用弧长 </a:t>
                </a:r>
                <a14:m>
                  <m:oMath xmlns:m="http://schemas.openxmlformats.org/officeDocument/2006/math">
                    <m:r>
                      <a:rPr lang="en-US" altLang="zh-CN" b="0" i="1" smtClean="0">
                        <a:latin typeface="Cambria Math" panose="02040503050406030204" pitchFamily="18" charset="0"/>
                      </a:rPr>
                      <m:t>𝑠</m:t>
                    </m:r>
                  </m:oMath>
                </a14:m>
                <a:r>
                  <a:rPr lang="zh-CN" altLang="en-US" dirty="0"/>
                  <a:t> 作为参数</a:t>
                </a:r>
                <a:endParaRPr lang="en-US" altLang="zh-CN" dirty="0"/>
              </a:p>
              <a:p>
                <a:pPr lvl="1">
                  <a:spcAft>
                    <a:spcPts val="600"/>
                  </a:spcAft>
                </a:pPr>
                <a14:m>
                  <m:oMath xmlns:m="http://schemas.openxmlformats.org/officeDocument/2006/math">
                    <m:r>
                      <a:rPr lang="en-US" altLang="zh-CN" sz="1800" b="0" i="1" smtClean="0">
                        <a:latin typeface="Cambria Math" panose="02040503050406030204" pitchFamily="18" charset="0"/>
                      </a:rPr>
                      <m:t>𝑑𝑠</m:t>
                    </m:r>
                    <m:r>
                      <a:rPr lang="en-US" altLang="zh-CN" sz="1800" b="0" i="1" smtClean="0">
                        <a:latin typeface="Cambria Math" panose="02040503050406030204" pitchFamily="18" charset="0"/>
                      </a:rPr>
                      <m:t>=</m:t>
                    </m:r>
                    <m:d>
                      <m:dPr>
                        <m:begChr m:val="|"/>
                        <m:endChr m:val="|"/>
                        <m:ctrlPr>
                          <a:rPr lang="en-US" altLang="zh-CN" sz="1800" b="0" i="1" smtClean="0">
                            <a:latin typeface="Cambria Math" panose="02040503050406030204" pitchFamily="18" charset="0"/>
                          </a:rPr>
                        </m:ctrlPr>
                      </m:dPr>
                      <m:e>
                        <m:r>
                          <a:rPr lang="en-US" altLang="zh-CN" sz="1800" b="0" i="1" smtClean="0">
                            <a:latin typeface="Cambria Math" panose="02040503050406030204" pitchFamily="18" charset="0"/>
                          </a:rPr>
                          <m:t>𝐶</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rPr>
                          <m:t>)</m:t>
                        </m:r>
                      </m:e>
                    </m:d>
                    <m:r>
                      <a:rPr lang="en-US" altLang="zh-CN" sz="1800" i="1">
                        <a:latin typeface="Cambria Math" panose="02040503050406030204" pitchFamily="18" charset="0"/>
                      </a:rPr>
                      <m:t>𝑑𝑝</m:t>
                    </m:r>
                    <m:r>
                      <a:rPr lang="en-US" altLang="zh-CN" sz="1800" b="0" i="1" smtClean="0">
                        <a:latin typeface="Cambria Math" panose="02040503050406030204" pitchFamily="18" charset="0"/>
                      </a:rPr>
                      <m:t>=</m:t>
                    </m:r>
                    <m:rad>
                      <m:radPr>
                        <m:degHide m:val="on"/>
                        <m:ctrlPr>
                          <a:rPr lang="en-US" altLang="zh-CN" sz="1800" b="0" i="1" smtClean="0">
                            <a:latin typeface="Cambria Math" panose="02040503050406030204" pitchFamily="18" charset="0"/>
                          </a:rPr>
                        </m:ctrlPr>
                      </m:radPr>
                      <m:deg/>
                      <m:e>
                        <m:sSup>
                          <m:sSupPr>
                            <m:ctrlPr>
                              <a:rPr lang="en-US" altLang="zh-CN" sz="1800" b="0" i="1" smtClean="0">
                                <a:latin typeface="Cambria Math" panose="02040503050406030204" pitchFamily="18" charset="0"/>
                              </a:rPr>
                            </m:ctrlPr>
                          </m:sSupPr>
                          <m:e>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𝑥</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rPr>
                              <m:t>))</m:t>
                            </m:r>
                          </m:e>
                          <m:sup>
                            <m:r>
                              <a:rPr lang="en-US" altLang="zh-CN" sz="1800" b="0" i="1" smtClean="0">
                                <a:latin typeface="Cambria Math" panose="02040503050406030204" pitchFamily="18" charset="0"/>
                              </a:rPr>
                              <m:t>2</m:t>
                            </m:r>
                          </m:sup>
                        </m:sSup>
                        <m:r>
                          <a:rPr lang="en-US" altLang="zh-CN" sz="1800" i="1">
                            <a:latin typeface="Cambria Math" panose="02040503050406030204" pitchFamily="18" charset="0"/>
                          </a:rPr>
                          <m:t>+</m:t>
                        </m:r>
                        <m:sSup>
                          <m:sSupPr>
                            <m:ctrlPr>
                              <a:rPr lang="en-US" altLang="zh-CN" sz="1800" i="1">
                                <a:latin typeface="Cambria Math" panose="02040503050406030204" pitchFamily="18" charset="0"/>
                              </a:rPr>
                            </m:ctrlPr>
                          </m:sSupPr>
                          <m:e>
                            <m:r>
                              <a:rPr lang="en-US" altLang="zh-CN" sz="1800" i="1">
                                <a:latin typeface="Cambria Math" panose="02040503050406030204" pitchFamily="18" charset="0"/>
                              </a:rPr>
                              <m:t>(</m:t>
                            </m:r>
                            <m:r>
                              <a:rPr lang="en-US" altLang="zh-CN" sz="1800" b="0" i="1" smtClean="0">
                                <a:latin typeface="Cambria Math" panose="02040503050406030204" pitchFamily="18" charset="0"/>
                              </a:rPr>
                              <m:t>𝑦</m:t>
                            </m:r>
                            <m:r>
                              <a:rPr lang="en-US" altLang="zh-CN" sz="1800" i="1">
                                <a:latin typeface="Cambria Math" panose="02040503050406030204" pitchFamily="18" charset="0"/>
                              </a:rPr>
                              <m:t>′(</m:t>
                            </m:r>
                            <m:r>
                              <a:rPr lang="en-US" altLang="zh-CN" sz="1800" i="1">
                                <a:latin typeface="Cambria Math" panose="02040503050406030204" pitchFamily="18" charset="0"/>
                              </a:rPr>
                              <m:t>𝑝</m:t>
                            </m:r>
                            <m:r>
                              <a:rPr lang="en-US" altLang="zh-CN" sz="1800" i="1">
                                <a:latin typeface="Cambria Math" panose="02040503050406030204" pitchFamily="18" charset="0"/>
                              </a:rPr>
                              <m:t>))</m:t>
                            </m:r>
                          </m:e>
                          <m:sup>
                            <m:r>
                              <a:rPr lang="en-US" altLang="zh-CN" sz="1800" i="1">
                                <a:latin typeface="Cambria Math" panose="02040503050406030204" pitchFamily="18" charset="0"/>
                              </a:rPr>
                              <m:t>2</m:t>
                            </m:r>
                          </m:sup>
                        </m:sSup>
                      </m:e>
                    </m:rad>
                    <m:r>
                      <a:rPr lang="en-US" altLang="zh-CN" sz="1800" b="0" i="1" smtClean="0">
                        <a:latin typeface="Cambria Math" panose="02040503050406030204" pitchFamily="18" charset="0"/>
                      </a:rPr>
                      <m:t>𝑑𝑝</m:t>
                    </m:r>
                  </m:oMath>
                </a14:m>
                <a:endParaRPr lang="zh-CN" altLang="en-US" dirty="0"/>
              </a:p>
              <a:p>
                <a:pPr lvl="1">
                  <a:spcAft>
                    <a:spcPts val="600"/>
                  </a:spcAft>
                </a:pPr>
                <a:r>
                  <a:rPr lang="zh-CN" altLang="en-US" dirty="0"/>
                  <a:t>切向矢量                 是一个单位向量</a:t>
                </a:r>
                <a:endParaRPr lang="en-US" altLang="zh-CN" dirty="0"/>
              </a:p>
              <a:p>
                <a:pPr marL="471487" lvl="1" indent="0">
                  <a:spcAft>
                    <a:spcPts val="600"/>
                  </a:spcAft>
                  <a:buNone/>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rPr>
                        <m:t>𝑇</m:t>
                      </m:r>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𝑠</m:t>
                          </m:r>
                        </m:e>
                      </m:d>
                      <m:r>
                        <a:rPr lang="en-US" altLang="zh-CN" sz="1400" b="0" i="1" smtClean="0">
                          <a:latin typeface="Cambria Math" panose="02040503050406030204" pitchFamily="18" charset="0"/>
                        </a:rPr>
                        <m:t>=</m:t>
                      </m:r>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𝐶</m:t>
                          </m:r>
                        </m:e>
                        <m:sup>
                          <m:r>
                            <a:rPr lang="en-US" altLang="zh-CN" sz="1400" i="1">
                              <a:latin typeface="Cambria Math" panose="02040503050406030204" pitchFamily="18" charset="0"/>
                            </a:rPr>
                            <m:t>′</m:t>
                          </m:r>
                        </m:sup>
                      </m:sSup>
                      <m:d>
                        <m:dPr>
                          <m:ctrlPr>
                            <a:rPr lang="en-US" altLang="zh-CN" sz="1400" i="1">
                              <a:latin typeface="Cambria Math" panose="02040503050406030204" pitchFamily="18" charset="0"/>
                            </a:rPr>
                          </m:ctrlPr>
                        </m:dPr>
                        <m:e>
                          <m:r>
                            <a:rPr lang="en-US" altLang="zh-CN" sz="1400" i="1">
                              <a:latin typeface="Cambria Math" panose="02040503050406030204" pitchFamily="18" charset="0"/>
                            </a:rPr>
                            <m:t>𝑠</m:t>
                          </m:r>
                        </m:e>
                      </m:d>
                      <m:r>
                        <a:rPr lang="en-US" altLang="zh-CN" sz="1400" b="0" i="1" smtClean="0">
                          <a:latin typeface="Cambria Math" panose="02040503050406030204" pitchFamily="18" charset="0"/>
                        </a:rPr>
                        <m:t>=</m:t>
                      </m:r>
                      <m:d>
                        <m:dPr>
                          <m:ctrlPr>
                            <a:rPr lang="en-US" altLang="zh-CN" sz="1400" b="0" i="1" smtClean="0">
                              <a:latin typeface="Cambria Math" panose="02040503050406030204" pitchFamily="18" charset="0"/>
                            </a:rPr>
                          </m:ctrlPr>
                        </m:dPr>
                        <m:e>
                          <m:f>
                            <m:fPr>
                              <m:ctrlPr>
                                <a:rPr lang="en-US" altLang="zh-CN" sz="1400" i="1">
                                  <a:latin typeface="Cambria Math" panose="02040503050406030204" pitchFamily="18" charset="0"/>
                                </a:rPr>
                              </m:ctrlPr>
                            </m:fPr>
                            <m:num>
                              <m:r>
                                <a:rPr lang="en-US" altLang="zh-CN" sz="1400" i="1">
                                  <a:latin typeface="Cambria Math" panose="02040503050406030204" pitchFamily="18" charset="0"/>
                                </a:rPr>
                                <m:t>𝑑𝑥</m:t>
                              </m:r>
                            </m:num>
                            <m:den>
                              <m:r>
                                <a:rPr lang="en-US" altLang="zh-CN" sz="1400" i="1">
                                  <a:latin typeface="Cambria Math" panose="02040503050406030204" pitchFamily="18" charset="0"/>
                                </a:rPr>
                                <m:t>𝑑𝑠</m:t>
                              </m:r>
                            </m:den>
                          </m:f>
                          <m:r>
                            <a:rPr lang="en-US" altLang="zh-CN" sz="1400" b="0" i="1" smtClean="0">
                              <a:latin typeface="Cambria Math" panose="02040503050406030204" pitchFamily="18" charset="0"/>
                            </a:rPr>
                            <m:t>,</m:t>
                          </m:r>
                          <m:f>
                            <m:fPr>
                              <m:ctrlPr>
                                <a:rPr lang="en-US" altLang="zh-CN" sz="1400" i="1">
                                  <a:latin typeface="Cambria Math" panose="02040503050406030204" pitchFamily="18" charset="0"/>
                                </a:rPr>
                              </m:ctrlPr>
                            </m:fPr>
                            <m:num>
                              <m:r>
                                <a:rPr lang="en-US" altLang="zh-CN" sz="1400" i="1">
                                  <a:latin typeface="Cambria Math" panose="02040503050406030204" pitchFamily="18" charset="0"/>
                                </a:rPr>
                                <m:t>𝑑</m:t>
                              </m:r>
                              <m:r>
                                <a:rPr lang="en-US" altLang="zh-CN" sz="1400" b="0" i="1" smtClean="0">
                                  <a:latin typeface="Cambria Math" panose="02040503050406030204" pitchFamily="18" charset="0"/>
                                </a:rPr>
                                <m:t>𝑦</m:t>
                              </m:r>
                            </m:num>
                            <m:den>
                              <m:r>
                                <a:rPr lang="en-US" altLang="zh-CN" sz="1400" i="1">
                                  <a:latin typeface="Cambria Math" panose="02040503050406030204" pitchFamily="18" charset="0"/>
                                </a:rPr>
                                <m:t>𝑑𝑠</m:t>
                              </m:r>
                            </m:den>
                          </m:f>
                        </m:e>
                      </m:d>
                      <m:r>
                        <a:rPr lang="en-US" altLang="zh-CN" sz="1400" b="0" i="1" smtClean="0">
                          <a:latin typeface="Cambria Math" panose="02040503050406030204" pitchFamily="18" charset="0"/>
                        </a:rPr>
                        <m:t>=</m:t>
                      </m:r>
                      <m:d>
                        <m:dPr>
                          <m:ctrlPr>
                            <a:rPr lang="en-US" altLang="zh-CN" sz="1400" i="1">
                              <a:latin typeface="Cambria Math" panose="02040503050406030204" pitchFamily="18" charset="0"/>
                            </a:rPr>
                          </m:ctrlPr>
                        </m:dPr>
                        <m:e>
                          <m:f>
                            <m:fPr>
                              <m:ctrlPr>
                                <a:rPr lang="en-US" altLang="zh-CN" sz="1400" i="1">
                                  <a:latin typeface="Cambria Math" panose="02040503050406030204" pitchFamily="18" charset="0"/>
                                </a:rPr>
                              </m:ctrlPr>
                            </m:fPr>
                            <m:num>
                              <m:f>
                                <m:fPr>
                                  <m:type m:val="lin"/>
                                  <m:ctrlPr>
                                    <a:rPr lang="en-US" altLang="zh-CN" sz="1400" i="1" smtClean="0">
                                      <a:latin typeface="Cambria Math" panose="02040503050406030204" pitchFamily="18" charset="0"/>
                                    </a:rPr>
                                  </m:ctrlPr>
                                </m:fPr>
                                <m:num>
                                  <m:r>
                                    <a:rPr lang="en-US" altLang="zh-CN" sz="1400" b="0" i="1" smtClean="0">
                                      <a:latin typeface="Cambria Math" panose="02040503050406030204" pitchFamily="18" charset="0"/>
                                    </a:rPr>
                                    <m:t>𝑑𝑥</m:t>
                                  </m:r>
                                </m:num>
                                <m:den>
                                  <m:r>
                                    <a:rPr lang="en-US" altLang="zh-CN" sz="1400" b="0" i="1" smtClean="0">
                                      <a:latin typeface="Cambria Math" panose="02040503050406030204" pitchFamily="18" charset="0"/>
                                    </a:rPr>
                                    <m:t>𝑑𝑝</m:t>
                                  </m:r>
                                </m:den>
                              </m:f>
                            </m:num>
                            <m:den>
                              <m:r>
                                <a:rPr lang="en-US" altLang="zh-CN" sz="1400" i="1">
                                  <a:latin typeface="Cambria Math" panose="02040503050406030204" pitchFamily="18" charset="0"/>
                                </a:rPr>
                                <m:t>𝑑𝑠</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𝑑𝑝</m:t>
                              </m:r>
                            </m:den>
                          </m:f>
                          <m:r>
                            <a:rPr lang="en-US" altLang="zh-CN" sz="1400" i="1">
                              <a:latin typeface="Cambria Math" panose="02040503050406030204" pitchFamily="18" charset="0"/>
                            </a:rPr>
                            <m:t>,</m:t>
                          </m:r>
                          <m:f>
                            <m:fPr>
                              <m:ctrlPr>
                                <a:rPr lang="en-US" altLang="zh-CN" sz="1400" i="1">
                                  <a:latin typeface="Cambria Math" panose="02040503050406030204" pitchFamily="18" charset="0"/>
                                </a:rPr>
                              </m:ctrlPr>
                            </m:fPr>
                            <m:num>
                              <m:r>
                                <a:rPr lang="en-US" altLang="zh-CN" sz="1400" i="1">
                                  <a:latin typeface="Cambria Math" panose="02040503050406030204" pitchFamily="18" charset="0"/>
                                </a:rPr>
                                <m:t>𝑑𝑦</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𝑑𝑝</m:t>
                              </m:r>
                            </m:num>
                            <m:den>
                              <m:r>
                                <a:rPr lang="en-US" altLang="zh-CN" sz="1400" i="1">
                                  <a:latin typeface="Cambria Math" panose="02040503050406030204" pitchFamily="18" charset="0"/>
                                </a:rPr>
                                <m:t>𝑑𝑠</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𝑑𝑝</m:t>
                              </m:r>
                            </m:den>
                          </m:f>
                        </m:e>
                      </m:d>
                      <m:r>
                        <a:rPr lang="en-US" altLang="zh-CN" sz="1400" b="0" i="1" smtClean="0">
                          <a:latin typeface="Cambria Math" panose="02040503050406030204" pitchFamily="18" charset="0"/>
                        </a:rPr>
                        <m:t>=</m:t>
                      </m:r>
                      <m:d>
                        <m:dPr>
                          <m:ctrlPr>
                            <a:rPr lang="en-US" altLang="zh-CN" sz="1400" i="1">
                              <a:latin typeface="Cambria Math" panose="02040503050406030204" pitchFamily="18" charset="0"/>
                            </a:rPr>
                          </m:ctrlPr>
                        </m:dPr>
                        <m:e>
                          <m:f>
                            <m:fPr>
                              <m:ctrlPr>
                                <a:rPr lang="en-US" altLang="zh-CN" sz="1400" i="1">
                                  <a:latin typeface="Cambria Math" panose="02040503050406030204" pitchFamily="18" charset="0"/>
                                </a:rPr>
                              </m:ctrlPr>
                            </m:fPr>
                            <m:num>
                              <m:r>
                                <a:rPr lang="en-US" altLang="zh-CN" sz="1400" i="1">
                                  <a:latin typeface="Cambria Math" panose="02040503050406030204" pitchFamily="18" charset="0"/>
                                </a:rPr>
                                <m:t>𝑥</m:t>
                              </m:r>
                              <m:r>
                                <a:rPr lang="en-US" altLang="zh-CN" sz="1400" i="1">
                                  <a:latin typeface="Cambria Math" panose="02040503050406030204" pitchFamily="18" charset="0"/>
                                </a:rPr>
                                <m:t>′(</m:t>
                              </m:r>
                              <m:r>
                                <a:rPr lang="en-US" altLang="zh-CN" sz="1400" i="1">
                                  <a:latin typeface="Cambria Math" panose="02040503050406030204" pitchFamily="18" charset="0"/>
                                </a:rPr>
                                <m:t>𝑝</m:t>
                              </m:r>
                              <m:r>
                                <a:rPr lang="en-US" altLang="zh-CN" sz="1400" i="1">
                                  <a:latin typeface="Cambria Math" panose="02040503050406030204" pitchFamily="18" charset="0"/>
                                </a:rPr>
                                <m:t>)</m:t>
                              </m:r>
                            </m:num>
                            <m:den>
                              <m:rad>
                                <m:radPr>
                                  <m:degHide m:val="on"/>
                                  <m:ctrlPr>
                                    <a:rPr lang="en-US" altLang="zh-CN" sz="1400" i="1">
                                      <a:latin typeface="Cambria Math" panose="02040503050406030204" pitchFamily="18" charset="0"/>
                                    </a:rPr>
                                  </m:ctrlPr>
                                </m:radPr>
                                <m:deg/>
                                <m:e>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m:t>
                                      </m:r>
                                      <m:r>
                                        <a:rPr lang="en-US" altLang="zh-CN" sz="1400" i="1">
                                          <a:latin typeface="Cambria Math" panose="02040503050406030204" pitchFamily="18" charset="0"/>
                                        </a:rPr>
                                        <m:t>𝑥</m:t>
                                      </m:r>
                                      <m:r>
                                        <a:rPr lang="en-US" altLang="zh-CN" sz="1400" i="1">
                                          <a:latin typeface="Cambria Math" panose="02040503050406030204" pitchFamily="18" charset="0"/>
                                        </a:rPr>
                                        <m:t>′(</m:t>
                                      </m:r>
                                      <m:r>
                                        <a:rPr lang="en-US" altLang="zh-CN" sz="1400" i="1">
                                          <a:latin typeface="Cambria Math" panose="02040503050406030204" pitchFamily="18" charset="0"/>
                                        </a:rPr>
                                        <m:t>𝑝</m:t>
                                      </m:r>
                                      <m:r>
                                        <a:rPr lang="en-US" altLang="zh-CN" sz="1400" i="1">
                                          <a:latin typeface="Cambria Math" panose="02040503050406030204" pitchFamily="18" charset="0"/>
                                        </a:rPr>
                                        <m:t>))</m:t>
                                      </m:r>
                                    </m:e>
                                    <m:sup>
                                      <m:r>
                                        <a:rPr lang="en-US" altLang="zh-CN" sz="1400" i="1">
                                          <a:latin typeface="Cambria Math" panose="02040503050406030204" pitchFamily="18" charset="0"/>
                                        </a:rPr>
                                        <m:t>2</m:t>
                                      </m:r>
                                    </m:sup>
                                  </m:sSup>
                                  <m:r>
                                    <a:rPr lang="en-US" altLang="zh-CN" sz="1400" i="1">
                                      <a:latin typeface="Cambria Math" panose="02040503050406030204" pitchFamily="18" charset="0"/>
                                    </a:rPr>
                                    <m:t>+</m:t>
                                  </m:r>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m:t>
                                      </m:r>
                                      <m:r>
                                        <a:rPr lang="en-US" altLang="zh-CN" sz="1400" i="1">
                                          <a:latin typeface="Cambria Math" panose="02040503050406030204" pitchFamily="18" charset="0"/>
                                        </a:rPr>
                                        <m:t>𝑦</m:t>
                                      </m:r>
                                      <m:r>
                                        <a:rPr lang="en-US" altLang="zh-CN" sz="1400" i="1">
                                          <a:latin typeface="Cambria Math" panose="02040503050406030204" pitchFamily="18" charset="0"/>
                                        </a:rPr>
                                        <m:t>′(</m:t>
                                      </m:r>
                                      <m:r>
                                        <a:rPr lang="en-US" altLang="zh-CN" sz="1400" i="1">
                                          <a:latin typeface="Cambria Math" panose="02040503050406030204" pitchFamily="18" charset="0"/>
                                        </a:rPr>
                                        <m:t>𝑝</m:t>
                                      </m:r>
                                      <m:r>
                                        <a:rPr lang="en-US" altLang="zh-CN" sz="1400" i="1">
                                          <a:latin typeface="Cambria Math" panose="02040503050406030204" pitchFamily="18" charset="0"/>
                                        </a:rPr>
                                        <m:t>))</m:t>
                                      </m:r>
                                    </m:e>
                                    <m:sup>
                                      <m:r>
                                        <a:rPr lang="en-US" altLang="zh-CN" sz="1400" i="1">
                                          <a:latin typeface="Cambria Math" panose="02040503050406030204" pitchFamily="18" charset="0"/>
                                        </a:rPr>
                                        <m:t>2</m:t>
                                      </m:r>
                                    </m:sup>
                                  </m:sSup>
                                </m:e>
                              </m:rad>
                            </m:den>
                          </m:f>
                          <m:r>
                            <a:rPr lang="en-US" altLang="zh-CN" sz="1400" i="1">
                              <a:latin typeface="Cambria Math" panose="02040503050406030204" pitchFamily="18" charset="0"/>
                            </a:rPr>
                            <m:t>,</m:t>
                          </m:r>
                          <m:f>
                            <m:fPr>
                              <m:ctrlPr>
                                <a:rPr lang="en-US" altLang="zh-CN" sz="1400" i="1">
                                  <a:latin typeface="Cambria Math" panose="02040503050406030204" pitchFamily="18" charset="0"/>
                                </a:rPr>
                              </m:ctrlPr>
                            </m:fPr>
                            <m:num>
                              <m:r>
                                <a:rPr lang="en-US" altLang="zh-CN" sz="1400" i="1">
                                  <a:latin typeface="Cambria Math" panose="02040503050406030204" pitchFamily="18" charset="0"/>
                                </a:rPr>
                                <m:t>𝑦</m:t>
                              </m:r>
                              <m:r>
                                <a:rPr lang="en-US" altLang="zh-CN" sz="1400" i="1">
                                  <a:latin typeface="Cambria Math" panose="02040503050406030204" pitchFamily="18" charset="0"/>
                                </a:rPr>
                                <m:t>′(</m:t>
                              </m:r>
                              <m:r>
                                <a:rPr lang="en-US" altLang="zh-CN" sz="1400" i="1">
                                  <a:latin typeface="Cambria Math" panose="02040503050406030204" pitchFamily="18" charset="0"/>
                                </a:rPr>
                                <m:t>𝑝</m:t>
                              </m:r>
                              <m:r>
                                <a:rPr lang="en-US" altLang="zh-CN" sz="1400" i="1">
                                  <a:latin typeface="Cambria Math" panose="02040503050406030204" pitchFamily="18" charset="0"/>
                                </a:rPr>
                                <m:t>)</m:t>
                              </m:r>
                            </m:num>
                            <m:den>
                              <m:rad>
                                <m:radPr>
                                  <m:degHide m:val="on"/>
                                  <m:ctrlPr>
                                    <a:rPr lang="en-US" altLang="zh-CN" sz="1400" i="1">
                                      <a:latin typeface="Cambria Math" panose="02040503050406030204" pitchFamily="18" charset="0"/>
                                    </a:rPr>
                                  </m:ctrlPr>
                                </m:radPr>
                                <m:deg/>
                                <m:e>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m:t>
                                      </m:r>
                                      <m:r>
                                        <a:rPr lang="en-US" altLang="zh-CN" sz="1400" i="1">
                                          <a:latin typeface="Cambria Math" panose="02040503050406030204" pitchFamily="18" charset="0"/>
                                        </a:rPr>
                                        <m:t>𝑥</m:t>
                                      </m:r>
                                      <m:r>
                                        <a:rPr lang="en-US" altLang="zh-CN" sz="1400" i="1">
                                          <a:latin typeface="Cambria Math" panose="02040503050406030204" pitchFamily="18" charset="0"/>
                                        </a:rPr>
                                        <m:t>′(</m:t>
                                      </m:r>
                                      <m:r>
                                        <a:rPr lang="en-US" altLang="zh-CN" sz="1400" i="1">
                                          <a:latin typeface="Cambria Math" panose="02040503050406030204" pitchFamily="18" charset="0"/>
                                        </a:rPr>
                                        <m:t>𝑝</m:t>
                                      </m:r>
                                      <m:r>
                                        <a:rPr lang="en-US" altLang="zh-CN" sz="1400" i="1">
                                          <a:latin typeface="Cambria Math" panose="02040503050406030204" pitchFamily="18" charset="0"/>
                                        </a:rPr>
                                        <m:t>))</m:t>
                                      </m:r>
                                    </m:e>
                                    <m:sup>
                                      <m:r>
                                        <a:rPr lang="en-US" altLang="zh-CN" sz="1400" i="1">
                                          <a:latin typeface="Cambria Math" panose="02040503050406030204" pitchFamily="18" charset="0"/>
                                        </a:rPr>
                                        <m:t>2</m:t>
                                      </m:r>
                                    </m:sup>
                                  </m:sSup>
                                  <m:r>
                                    <a:rPr lang="en-US" altLang="zh-CN" sz="1400" i="1">
                                      <a:latin typeface="Cambria Math" panose="02040503050406030204" pitchFamily="18" charset="0"/>
                                    </a:rPr>
                                    <m:t>+</m:t>
                                  </m:r>
                                  <m:sSup>
                                    <m:sSupPr>
                                      <m:ctrlPr>
                                        <a:rPr lang="en-US" altLang="zh-CN" sz="1400" i="1">
                                          <a:latin typeface="Cambria Math" panose="02040503050406030204" pitchFamily="18" charset="0"/>
                                        </a:rPr>
                                      </m:ctrlPr>
                                    </m:sSupPr>
                                    <m:e>
                                      <m:r>
                                        <a:rPr lang="en-US" altLang="zh-CN" sz="1400" i="1">
                                          <a:latin typeface="Cambria Math" panose="02040503050406030204" pitchFamily="18" charset="0"/>
                                        </a:rPr>
                                        <m:t>(</m:t>
                                      </m:r>
                                      <m:r>
                                        <a:rPr lang="en-US" altLang="zh-CN" sz="1400" i="1">
                                          <a:latin typeface="Cambria Math" panose="02040503050406030204" pitchFamily="18" charset="0"/>
                                        </a:rPr>
                                        <m:t>𝑦</m:t>
                                      </m:r>
                                      <m:r>
                                        <a:rPr lang="en-US" altLang="zh-CN" sz="1400" i="1">
                                          <a:latin typeface="Cambria Math" panose="02040503050406030204" pitchFamily="18" charset="0"/>
                                        </a:rPr>
                                        <m:t>′(</m:t>
                                      </m:r>
                                      <m:r>
                                        <a:rPr lang="en-US" altLang="zh-CN" sz="1400" i="1">
                                          <a:latin typeface="Cambria Math" panose="02040503050406030204" pitchFamily="18" charset="0"/>
                                        </a:rPr>
                                        <m:t>𝑝</m:t>
                                      </m:r>
                                      <m:r>
                                        <a:rPr lang="en-US" altLang="zh-CN" sz="1400" i="1">
                                          <a:latin typeface="Cambria Math" panose="02040503050406030204" pitchFamily="18" charset="0"/>
                                        </a:rPr>
                                        <m:t>))</m:t>
                                      </m:r>
                                    </m:e>
                                    <m:sup>
                                      <m:r>
                                        <a:rPr lang="en-US" altLang="zh-CN" sz="1400" i="1">
                                          <a:latin typeface="Cambria Math" panose="02040503050406030204" pitchFamily="18" charset="0"/>
                                        </a:rPr>
                                        <m:t>2</m:t>
                                      </m:r>
                                    </m:sup>
                                  </m:sSup>
                                </m:e>
                              </m:rad>
                            </m:den>
                          </m:f>
                        </m:e>
                      </m:d>
                    </m:oMath>
                  </m:oMathPara>
                </a14:m>
                <a:endParaRPr lang="en-US" altLang="zh-CN" dirty="0"/>
              </a:p>
              <a:p>
                <a:pPr marL="471487" lvl="1" indent="0">
                  <a:spcAft>
                    <a:spcPts val="600"/>
                  </a:spcAft>
                  <a:buNone/>
                </a:pPr>
                <a:r>
                  <a:rPr lang="zh-CN" altLang="en-US" dirty="0"/>
                  <a:t>单位切向量 </a:t>
                </a:r>
                <a14:m>
                  <m:oMath xmlns:m="http://schemas.openxmlformats.org/officeDocument/2006/math">
                    <m:r>
                      <a:rPr lang="en-US" altLang="zh-CN" b="0" i="1" dirty="0" smtClean="0">
                        <a:latin typeface="Cambria Math" panose="02040503050406030204" pitchFamily="18" charset="0"/>
                      </a:rPr>
                      <m:t>𝑇</m:t>
                    </m:r>
                  </m:oMath>
                </a14:m>
                <a:r>
                  <a:rPr lang="zh-CN" altLang="en-US" dirty="0"/>
                  <a:t> 定义了曲线的方向</a:t>
                </a:r>
              </a:p>
              <a:p>
                <a:pPr>
                  <a:spcAft>
                    <a:spcPts val="600"/>
                  </a:spcAft>
                </a:pPr>
                <a:r>
                  <a:rPr lang="zh-CN" altLang="en-US" dirty="0">
                    <a:solidFill>
                      <a:srgbClr val="FF0000"/>
                    </a:solidFill>
                  </a:rPr>
                  <a:t>曲率描述了曲线方向改变的速度 </a:t>
                </a:r>
                <a:endParaRPr lang="en-US" altLang="zh-CN" dirty="0">
                  <a:solidFill>
                    <a:srgbClr val="FF0000"/>
                  </a:solidFill>
                </a:endParaRPr>
              </a:p>
              <a:p>
                <a:pPr>
                  <a:spcAft>
                    <a:spcPts val="600"/>
                  </a:spcAft>
                </a:pPr>
                <a:r>
                  <a:rPr lang="zh-CN" altLang="en-US" dirty="0"/>
                  <a:t>再次求导</a:t>
                </a:r>
                <a:r>
                  <a:rPr lang="en-US" altLang="zh-CN" dirty="0"/>
                  <a:t>: </a:t>
                </a:r>
              </a:p>
              <a:p>
                <a:pPr>
                  <a:spcAft>
                    <a:spcPts val="600"/>
                  </a:spcAft>
                </a:pPr>
                <a:r>
                  <a:rPr lang="zh-CN" altLang="en-US" dirty="0"/>
                  <a:t>注意</a:t>
                </a:r>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66738" y="1341439"/>
                <a:ext cx="8001000" cy="1494126"/>
              </a:xfrm>
              <a:blipFill>
                <a:blip r:embed="rId2"/>
                <a:stretch>
                  <a:fillRect l="-989" b="-261538"/>
                </a:stretch>
              </a:blipFill>
              <a:ln>
                <a:solidFill>
                  <a:schemeClr val="bg1"/>
                </a:solidFill>
              </a:ln>
            </p:spPr>
            <p:txBody>
              <a:bodyPr/>
              <a:lstStyle/>
              <a:p>
                <a:r>
                  <a:rPr lang="zh-CN" altLang="en-US">
                    <a:noFill/>
                  </a:rPr>
                  <a:t> </a:t>
                </a:r>
              </a:p>
            </p:txBody>
          </p:sp>
        </mc:Fallback>
      </mc:AlternateContent>
      <p:sp>
        <p:nvSpPr>
          <p:cNvPr id="4" name="Freeform 40"/>
          <p:cNvSpPr>
            <a:spLocks/>
          </p:cNvSpPr>
          <p:nvPr/>
        </p:nvSpPr>
        <p:spPr bwMode="auto">
          <a:xfrm>
            <a:off x="2872050" y="1522759"/>
            <a:ext cx="2438400" cy="952500"/>
          </a:xfrm>
          <a:custGeom>
            <a:avLst/>
            <a:gdLst>
              <a:gd name="T0" fmla="*/ 0 w 960"/>
              <a:gd name="T1" fmla="*/ 2147483646 h 600"/>
              <a:gd name="T2" fmla="*/ 2147483646 w 960"/>
              <a:gd name="T3" fmla="*/ 2147483646 h 600"/>
              <a:gd name="T4" fmla="*/ 2147483646 w 960"/>
              <a:gd name="T5" fmla="*/ 2147483646 h 600"/>
              <a:gd name="T6" fmla="*/ 2147483646 w 960"/>
              <a:gd name="T7" fmla="*/ 2147483646 h 600"/>
              <a:gd name="T8" fmla="*/ 2147483646 w 960"/>
              <a:gd name="T9" fmla="*/ 2147483646 h 600"/>
              <a:gd name="T10" fmla="*/ 0 60000 65536"/>
              <a:gd name="T11" fmla="*/ 0 60000 65536"/>
              <a:gd name="T12" fmla="*/ 0 60000 65536"/>
              <a:gd name="T13" fmla="*/ 0 60000 65536"/>
              <a:gd name="T14" fmla="*/ 0 60000 65536"/>
              <a:gd name="T15" fmla="*/ 0 w 960"/>
              <a:gd name="T16" fmla="*/ 0 h 600"/>
              <a:gd name="T17" fmla="*/ 960 w 960"/>
              <a:gd name="T18" fmla="*/ 600 h 600"/>
            </a:gdLst>
            <a:ahLst/>
            <a:cxnLst>
              <a:cxn ang="T10">
                <a:pos x="T0" y="T1"/>
              </a:cxn>
              <a:cxn ang="T11">
                <a:pos x="T2" y="T3"/>
              </a:cxn>
              <a:cxn ang="T12">
                <a:pos x="T4" y="T5"/>
              </a:cxn>
              <a:cxn ang="T13">
                <a:pos x="T6" y="T7"/>
              </a:cxn>
              <a:cxn ang="T14">
                <a:pos x="T8" y="T9"/>
              </a:cxn>
            </a:cxnLst>
            <a:rect l="T15" t="T16" r="T17" b="T18"/>
            <a:pathLst>
              <a:path w="960" h="600">
                <a:moveTo>
                  <a:pt x="0" y="504"/>
                </a:moveTo>
                <a:cubicBezTo>
                  <a:pt x="220" y="324"/>
                  <a:pt x="440" y="144"/>
                  <a:pt x="576" y="72"/>
                </a:cubicBezTo>
                <a:cubicBezTo>
                  <a:pt x="712" y="0"/>
                  <a:pt x="760" y="48"/>
                  <a:pt x="816" y="72"/>
                </a:cubicBezTo>
                <a:cubicBezTo>
                  <a:pt x="872" y="96"/>
                  <a:pt x="888" y="128"/>
                  <a:pt x="912" y="216"/>
                </a:cubicBezTo>
                <a:cubicBezTo>
                  <a:pt x="936" y="304"/>
                  <a:pt x="948" y="452"/>
                  <a:pt x="960" y="6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5" name="Group 41"/>
          <p:cNvGrpSpPr>
            <a:grpSpLocks/>
          </p:cNvGrpSpPr>
          <p:nvPr/>
        </p:nvGrpSpPr>
        <p:grpSpPr bwMode="auto">
          <a:xfrm>
            <a:off x="2872050" y="1484659"/>
            <a:ext cx="2835275" cy="914400"/>
            <a:chOff x="1536" y="2256"/>
            <a:chExt cx="1786" cy="576"/>
          </a:xfrm>
        </p:grpSpPr>
        <p:pic>
          <p:nvPicPr>
            <p:cNvPr id="6"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304"/>
              <a:ext cx="20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7" name="Group 43"/>
            <p:cNvGrpSpPr>
              <a:grpSpLocks/>
            </p:cNvGrpSpPr>
            <p:nvPr/>
          </p:nvGrpSpPr>
          <p:grpSpPr bwMode="auto">
            <a:xfrm>
              <a:off x="1536" y="2256"/>
              <a:ext cx="1632" cy="576"/>
              <a:chOff x="1536" y="2256"/>
              <a:chExt cx="1632" cy="576"/>
            </a:xfrm>
          </p:grpSpPr>
          <p:sp>
            <p:nvSpPr>
              <p:cNvPr id="8" name="Line 44"/>
              <p:cNvSpPr>
                <a:spLocks noChangeShapeType="1"/>
              </p:cNvSpPr>
              <p:nvPr/>
            </p:nvSpPr>
            <p:spPr bwMode="auto">
              <a:xfrm>
                <a:off x="2880" y="2352"/>
                <a:ext cx="288" cy="144"/>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 name="Line 45"/>
              <p:cNvSpPr>
                <a:spLocks noChangeShapeType="1"/>
              </p:cNvSpPr>
              <p:nvPr/>
            </p:nvSpPr>
            <p:spPr bwMode="auto">
              <a:xfrm flipV="1">
                <a:off x="1536" y="2640"/>
                <a:ext cx="288" cy="144"/>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 name="Line 46"/>
              <p:cNvSpPr>
                <a:spLocks noChangeShapeType="1"/>
              </p:cNvSpPr>
              <p:nvPr/>
            </p:nvSpPr>
            <p:spPr bwMode="auto">
              <a:xfrm flipV="1">
                <a:off x="1920" y="2448"/>
                <a:ext cx="288" cy="144"/>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Line 47"/>
              <p:cNvSpPr>
                <a:spLocks noChangeShapeType="1"/>
              </p:cNvSpPr>
              <p:nvPr/>
            </p:nvSpPr>
            <p:spPr bwMode="auto">
              <a:xfrm flipV="1">
                <a:off x="2352" y="2256"/>
                <a:ext cx="288" cy="144"/>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2" name="Line 48"/>
              <p:cNvSpPr>
                <a:spLocks noChangeShapeType="1"/>
              </p:cNvSpPr>
              <p:nvPr/>
            </p:nvSpPr>
            <p:spPr bwMode="auto">
              <a:xfrm>
                <a:off x="2736" y="2304"/>
                <a:ext cx="336" cy="0"/>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 name="Line 49"/>
              <p:cNvSpPr>
                <a:spLocks noChangeShapeType="1"/>
              </p:cNvSpPr>
              <p:nvPr/>
            </p:nvSpPr>
            <p:spPr bwMode="auto">
              <a:xfrm>
                <a:off x="3024" y="2544"/>
                <a:ext cx="144" cy="288"/>
              </a:xfrm>
              <a:prstGeom prst="line">
                <a:avLst/>
              </a:prstGeom>
              <a:noFill/>
              <a:ln w="254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14" name="Group 50"/>
          <p:cNvGrpSpPr>
            <a:grpSpLocks/>
          </p:cNvGrpSpPr>
          <p:nvPr/>
        </p:nvGrpSpPr>
        <p:grpSpPr bwMode="auto">
          <a:xfrm>
            <a:off x="4243650" y="1637059"/>
            <a:ext cx="762000" cy="838200"/>
            <a:chOff x="2400" y="2352"/>
            <a:chExt cx="480" cy="528"/>
          </a:xfrm>
        </p:grpSpPr>
        <p:sp>
          <p:nvSpPr>
            <p:cNvPr id="15" name="Line 51"/>
            <p:cNvSpPr>
              <a:spLocks noChangeShapeType="1"/>
            </p:cNvSpPr>
            <p:nvPr/>
          </p:nvSpPr>
          <p:spPr bwMode="auto">
            <a:xfrm flipH="1">
              <a:off x="2736" y="2352"/>
              <a:ext cx="144" cy="288"/>
            </a:xfrm>
            <a:prstGeom prst="line">
              <a:avLst/>
            </a:prstGeom>
            <a:noFill/>
            <a:ln w="127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6"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650"/>
              <a:ext cx="403"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1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7822" y="3683720"/>
            <a:ext cx="1177893" cy="29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4537" y="5713004"/>
            <a:ext cx="1484313" cy="3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1"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4923" y="6259994"/>
            <a:ext cx="1629918" cy="44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22" name="Group 36"/>
          <p:cNvGrpSpPr>
            <a:grpSpLocks/>
          </p:cNvGrpSpPr>
          <p:nvPr/>
        </p:nvGrpSpPr>
        <p:grpSpPr bwMode="auto">
          <a:xfrm>
            <a:off x="3422429" y="6296829"/>
            <a:ext cx="2378075" cy="346807"/>
            <a:chOff x="2400" y="3504"/>
            <a:chExt cx="1868" cy="283"/>
          </a:xfrm>
        </p:grpSpPr>
        <p:sp>
          <p:nvSpPr>
            <p:cNvPr id="23" name="AutoShape 37"/>
            <p:cNvSpPr>
              <a:spLocks noChangeArrowheads="1"/>
            </p:cNvSpPr>
            <p:nvPr/>
          </p:nvSpPr>
          <p:spPr bwMode="auto">
            <a:xfrm>
              <a:off x="2400" y="3552"/>
              <a:ext cx="480" cy="144"/>
            </a:xfrm>
            <a:prstGeom prst="rightArrow">
              <a:avLst>
                <a:gd name="adj1" fmla="val 50000"/>
                <a:gd name="adj2" fmla="val 83333"/>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pic>
          <p:nvPicPr>
            <p:cNvPr id="24"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3504"/>
              <a:ext cx="1244"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Tree>
    <p:extLst>
      <p:ext uri="{BB962C8B-B14F-4D97-AF65-F5344CB8AC3E}">
        <p14:creationId xmlns:p14="http://schemas.microsoft.com/office/powerpoint/2010/main" val="15047283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曲率 </a:t>
            </a:r>
            <a:r>
              <a:rPr lang="en-US" altLang="zh-CN" dirty="0"/>
              <a:t>(curvature)</a:t>
            </a:r>
            <a:endParaRPr lang="zh-CN" altLang="en-US" dirty="0"/>
          </a:p>
        </p:txBody>
      </p:sp>
      <p:sp>
        <p:nvSpPr>
          <p:cNvPr id="3" name="内容占位符 2"/>
          <p:cNvSpPr>
            <a:spLocks noGrp="1"/>
          </p:cNvSpPr>
          <p:nvPr>
            <p:ph idx="1"/>
          </p:nvPr>
        </p:nvSpPr>
        <p:spPr>
          <a:xfrm>
            <a:off x="566738" y="1341438"/>
            <a:ext cx="8321684" cy="4967287"/>
          </a:xfrm>
        </p:spPr>
        <p:txBody>
          <a:bodyPr/>
          <a:lstStyle/>
          <a:p>
            <a:r>
              <a:rPr lang="zh-CN" altLang="en-US" dirty="0"/>
              <a:t>     和     均正交于</a:t>
            </a:r>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kern="1200" dirty="0"/>
              <a:t>曲线的曲率：曲线上某个点的切线方向角对弧长的转动率</a:t>
            </a:r>
            <a:endParaRPr lang="en-US" altLang="zh-CN" dirty="0"/>
          </a:p>
          <a:p>
            <a:pPr lvl="1"/>
            <a:r>
              <a:rPr lang="zh-CN" altLang="en-US" dirty="0"/>
              <a:t>对于一般的参数化形式                              ，曲率可以表示为：</a:t>
            </a:r>
          </a:p>
          <a:p>
            <a:endParaRPr lang="zh-CN" altLang="en-US" dirty="0"/>
          </a:p>
        </p:txBody>
      </p:sp>
      <p:pic>
        <p:nvPicPr>
          <p:cNvPr id="4"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550" y="1435101"/>
            <a:ext cx="529612" cy="30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975" y="1435101"/>
            <a:ext cx="314874" cy="30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383" y="1435100"/>
            <a:ext cx="412587" cy="30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aphicFrame>
        <p:nvGraphicFramePr>
          <p:cNvPr id="7" name="Object 29"/>
          <p:cNvGraphicFramePr>
            <a:graphicFrameLocks/>
          </p:cNvGraphicFramePr>
          <p:nvPr/>
        </p:nvGraphicFramePr>
        <p:xfrm>
          <a:off x="4953000" y="2478088"/>
          <a:ext cx="3657600" cy="2438400"/>
        </p:xfrm>
        <a:graphic>
          <a:graphicData uri="http://schemas.openxmlformats.org/presentationml/2006/ole">
            <mc:AlternateContent xmlns:mc="http://schemas.openxmlformats.org/markup-compatibility/2006">
              <mc:Choice xmlns:v="urn:schemas-microsoft-com:vml" Requires="v">
                <p:oleObj spid="_x0000_s10264" name="CorelDRAW!" r:id="rId7" imgW="17884" imgH="9477" progId="CDraw4">
                  <p:embed/>
                </p:oleObj>
              </mc:Choice>
              <mc:Fallback>
                <p:oleObj name="CorelDRAW!" r:id="rId7" imgW="17884" imgH="9477" progId="CDraw4">
                  <p:embed/>
                  <p:pic>
                    <p:nvPicPr>
                      <p:cNvPr id="7" name="Object 2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2478088"/>
                        <a:ext cx="3657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Line 30"/>
          <p:cNvSpPr>
            <a:spLocks noChangeShapeType="1"/>
          </p:cNvSpPr>
          <p:nvPr/>
        </p:nvSpPr>
        <p:spPr bwMode="auto">
          <a:xfrm flipH="1" flipV="1">
            <a:off x="5379515" y="3614951"/>
            <a:ext cx="152400" cy="38100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 name="Line 31"/>
          <p:cNvSpPr>
            <a:spLocks noChangeShapeType="1"/>
          </p:cNvSpPr>
          <p:nvPr/>
        </p:nvSpPr>
        <p:spPr bwMode="auto">
          <a:xfrm flipH="1" flipV="1">
            <a:off x="7478714" y="2937366"/>
            <a:ext cx="914400" cy="5334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 name="Line 32"/>
          <p:cNvSpPr>
            <a:spLocks noChangeShapeType="1"/>
          </p:cNvSpPr>
          <p:nvPr/>
        </p:nvSpPr>
        <p:spPr bwMode="auto">
          <a:xfrm flipH="1">
            <a:off x="6578770" y="3438002"/>
            <a:ext cx="50630" cy="35877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Line 33"/>
          <p:cNvSpPr>
            <a:spLocks noChangeShapeType="1"/>
          </p:cNvSpPr>
          <p:nvPr/>
        </p:nvSpPr>
        <p:spPr bwMode="auto">
          <a:xfrm flipH="1" flipV="1">
            <a:off x="6869113" y="3033713"/>
            <a:ext cx="533400" cy="83820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2"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179763"/>
            <a:ext cx="639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 name="AutoShape 35"/>
          <p:cNvSpPr>
            <a:spLocks noChangeArrowheads="1"/>
          </p:cNvSpPr>
          <p:nvPr/>
        </p:nvSpPr>
        <p:spPr bwMode="auto">
          <a:xfrm>
            <a:off x="838200" y="2032318"/>
            <a:ext cx="762000" cy="228600"/>
          </a:xfrm>
          <a:prstGeom prst="rightArrow">
            <a:avLst>
              <a:gd name="adj1" fmla="val 50000"/>
              <a:gd name="adj2" fmla="val 83333"/>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pic>
        <p:nvPicPr>
          <p:cNvPr id="14"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8768" y="2613378"/>
            <a:ext cx="21209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 name="Line 37"/>
          <p:cNvSpPr>
            <a:spLocks noChangeShapeType="1"/>
          </p:cNvSpPr>
          <p:nvPr/>
        </p:nvSpPr>
        <p:spPr bwMode="auto">
          <a:xfrm flipH="1">
            <a:off x="2590800" y="3354388"/>
            <a:ext cx="152400" cy="457200"/>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 name="Freeform 38"/>
          <p:cNvSpPr>
            <a:spLocks/>
          </p:cNvSpPr>
          <p:nvPr/>
        </p:nvSpPr>
        <p:spPr bwMode="auto">
          <a:xfrm>
            <a:off x="609600" y="3240088"/>
            <a:ext cx="2438400" cy="952500"/>
          </a:xfrm>
          <a:custGeom>
            <a:avLst/>
            <a:gdLst>
              <a:gd name="T0" fmla="*/ 0 w 960"/>
              <a:gd name="T1" fmla="*/ 2147483646 h 600"/>
              <a:gd name="T2" fmla="*/ 2147483646 w 960"/>
              <a:gd name="T3" fmla="*/ 2147483646 h 600"/>
              <a:gd name="T4" fmla="*/ 2147483646 w 960"/>
              <a:gd name="T5" fmla="*/ 2147483646 h 600"/>
              <a:gd name="T6" fmla="*/ 2147483646 w 960"/>
              <a:gd name="T7" fmla="*/ 2147483646 h 600"/>
              <a:gd name="T8" fmla="*/ 2147483646 w 960"/>
              <a:gd name="T9" fmla="*/ 2147483646 h 600"/>
              <a:gd name="T10" fmla="*/ 0 60000 65536"/>
              <a:gd name="T11" fmla="*/ 0 60000 65536"/>
              <a:gd name="T12" fmla="*/ 0 60000 65536"/>
              <a:gd name="T13" fmla="*/ 0 60000 65536"/>
              <a:gd name="T14" fmla="*/ 0 60000 65536"/>
              <a:gd name="T15" fmla="*/ 0 w 960"/>
              <a:gd name="T16" fmla="*/ 0 h 600"/>
              <a:gd name="T17" fmla="*/ 960 w 960"/>
              <a:gd name="T18" fmla="*/ 600 h 600"/>
            </a:gdLst>
            <a:ahLst/>
            <a:cxnLst>
              <a:cxn ang="T10">
                <a:pos x="T0" y="T1"/>
              </a:cxn>
              <a:cxn ang="T11">
                <a:pos x="T2" y="T3"/>
              </a:cxn>
              <a:cxn ang="T12">
                <a:pos x="T4" y="T5"/>
              </a:cxn>
              <a:cxn ang="T13">
                <a:pos x="T6" y="T7"/>
              </a:cxn>
              <a:cxn ang="T14">
                <a:pos x="T8" y="T9"/>
              </a:cxn>
            </a:cxnLst>
            <a:rect l="T15" t="T16" r="T17" b="T18"/>
            <a:pathLst>
              <a:path w="960" h="600">
                <a:moveTo>
                  <a:pt x="0" y="504"/>
                </a:moveTo>
                <a:cubicBezTo>
                  <a:pt x="220" y="324"/>
                  <a:pt x="440" y="144"/>
                  <a:pt x="576" y="72"/>
                </a:cubicBezTo>
                <a:cubicBezTo>
                  <a:pt x="712" y="0"/>
                  <a:pt x="760" y="48"/>
                  <a:pt x="816" y="72"/>
                </a:cubicBezTo>
                <a:cubicBezTo>
                  <a:pt x="872" y="96"/>
                  <a:pt x="888" y="128"/>
                  <a:pt x="912" y="216"/>
                </a:cubicBezTo>
                <a:cubicBezTo>
                  <a:pt x="936" y="304"/>
                  <a:pt x="948" y="452"/>
                  <a:pt x="960" y="6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pic>
        <p:nvPicPr>
          <p:cNvPr id="17" name="Picture 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32781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8" name="Line 40"/>
          <p:cNvSpPr>
            <a:spLocks noChangeShapeType="1"/>
          </p:cNvSpPr>
          <p:nvPr/>
        </p:nvSpPr>
        <p:spPr bwMode="auto">
          <a:xfrm>
            <a:off x="2743200" y="3354388"/>
            <a:ext cx="457200" cy="2286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9"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27463"/>
            <a:ext cx="639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0" name="Rectangle 48"/>
          <p:cNvSpPr>
            <a:spLocks noChangeArrowheads="1"/>
          </p:cNvSpPr>
          <p:nvPr/>
        </p:nvSpPr>
        <p:spPr bwMode="auto">
          <a:xfrm>
            <a:off x="1676400" y="1928813"/>
            <a:ext cx="3543300" cy="461665"/>
          </a:xfrm>
          <a:prstGeom prst="rect">
            <a:avLst/>
          </a:prstGeom>
          <a:noFill/>
          <a:ln w="25400">
            <a:noFill/>
            <a:miter lim="800000"/>
            <a:headEnd/>
            <a:tailEnd/>
          </a:ln>
        </p:spPr>
        <p:txBody>
          <a:bodyPr>
            <a:spAutoFit/>
          </a:bodyPr>
          <a:lstStyle/>
          <a:p>
            <a:pPr eaLnBrk="1" hangingPunct="1">
              <a:defRPr/>
            </a:pPr>
            <a:r>
              <a:rPr lang="en-US" altLang="zh-CN" sz="2000" b="1" dirty="0"/>
              <a:t>          </a:t>
            </a:r>
            <a:r>
              <a:rPr kumimoji="1" lang="zh-CN" altLang="en-US" sz="2400" dirty="0">
                <a:latin typeface="Arial" panose="020B0604020202020204" pitchFamily="34" charset="0"/>
                <a:cs typeface="Arial" panose="020B0604020202020204" pitchFamily="34" charset="0"/>
              </a:rPr>
              <a:t>平行于</a:t>
            </a:r>
          </a:p>
        </p:txBody>
      </p:sp>
      <p:pic>
        <p:nvPicPr>
          <p:cNvPr id="21"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25" y="1969285"/>
            <a:ext cx="4016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2"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657" y="1979772"/>
            <a:ext cx="6397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3" name="AutoShape 51"/>
          <p:cNvSpPr>
            <a:spLocks noChangeArrowheads="1"/>
          </p:cNvSpPr>
          <p:nvPr/>
        </p:nvSpPr>
        <p:spPr bwMode="auto">
          <a:xfrm>
            <a:off x="838200" y="2646716"/>
            <a:ext cx="762000" cy="228600"/>
          </a:xfrm>
          <a:prstGeom prst="rightArrow">
            <a:avLst>
              <a:gd name="adj1" fmla="val 50000"/>
              <a:gd name="adj2" fmla="val 83333"/>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4" name="Line 54"/>
          <p:cNvSpPr>
            <a:spLocks noChangeShapeType="1"/>
          </p:cNvSpPr>
          <p:nvPr/>
        </p:nvSpPr>
        <p:spPr bwMode="auto">
          <a:xfrm flipH="1">
            <a:off x="2638872" y="3367089"/>
            <a:ext cx="104328" cy="2921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25" name="Picture 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7429" y="5315143"/>
            <a:ext cx="2105597" cy="40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6" name="Picture 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67012" y="5823482"/>
            <a:ext cx="36099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28150710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动态曲线</a:t>
            </a:r>
          </a:p>
        </p:txBody>
      </p:sp>
      <p:sp>
        <p:nvSpPr>
          <p:cNvPr id="3" name="内容占位符 2"/>
          <p:cNvSpPr>
            <a:spLocks noGrp="1"/>
          </p:cNvSpPr>
          <p:nvPr>
            <p:ph idx="1"/>
          </p:nvPr>
        </p:nvSpPr>
        <p:spPr/>
        <p:txBody>
          <a:bodyPr/>
          <a:lstStyle/>
          <a:p>
            <a:r>
              <a:rPr lang="zh-CN" altLang="en-US" dirty="0">
                <a:solidFill>
                  <a:srgbClr val="FF0000"/>
                </a:solidFill>
              </a:rPr>
              <a:t>动态</a:t>
            </a:r>
            <a:r>
              <a:rPr lang="zh-CN" altLang="en-US" dirty="0"/>
              <a:t>曲线随时间变化：</a:t>
            </a:r>
          </a:p>
          <a:p>
            <a:endParaRPr lang="en-US" altLang="zh-CN" dirty="0"/>
          </a:p>
          <a:p>
            <a:r>
              <a:rPr lang="zh-CN" altLang="en-US" dirty="0"/>
              <a:t>曲线运动由曲线演化方程确定</a:t>
            </a:r>
            <a:r>
              <a:rPr lang="en-US" altLang="zh-CN" dirty="0"/>
              <a:t>:</a:t>
            </a:r>
          </a:p>
          <a:p>
            <a:endParaRPr lang="en-US" altLang="zh-CN" dirty="0"/>
          </a:p>
          <a:p>
            <a:endParaRPr lang="en-US" altLang="zh-CN" dirty="0"/>
          </a:p>
          <a:p>
            <a:endParaRPr lang="en-US" altLang="zh-CN" dirty="0"/>
          </a:p>
          <a:p>
            <a:endParaRPr lang="en-US" altLang="zh-CN" dirty="0"/>
          </a:p>
          <a:p>
            <a:r>
              <a:rPr lang="zh-CN" altLang="en-US" dirty="0"/>
              <a:t>切向量    和法向量    构成     空间的正交基</a:t>
            </a:r>
          </a:p>
          <a:p>
            <a:endParaRPr lang="zh-CN" alt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478" y="1189555"/>
            <a:ext cx="2884922"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3073401"/>
            <a:ext cx="19748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6" name="Group 15"/>
          <p:cNvGrpSpPr>
            <a:grpSpLocks/>
          </p:cNvGrpSpPr>
          <p:nvPr/>
        </p:nvGrpSpPr>
        <p:grpSpPr bwMode="auto">
          <a:xfrm>
            <a:off x="6248400" y="2671763"/>
            <a:ext cx="855663" cy="1019175"/>
            <a:chOff x="3840" y="2241"/>
            <a:chExt cx="539" cy="642"/>
          </a:xfrm>
        </p:grpSpPr>
        <p:sp>
          <p:nvSpPr>
            <p:cNvPr id="7" name="Line 16"/>
            <p:cNvSpPr>
              <a:spLocks noChangeShapeType="1"/>
            </p:cNvSpPr>
            <p:nvPr/>
          </p:nvSpPr>
          <p:spPr bwMode="auto">
            <a:xfrm flipV="1">
              <a:off x="3984" y="2256"/>
              <a:ext cx="96" cy="336"/>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8" name="Line 17"/>
            <p:cNvSpPr>
              <a:spLocks noChangeShapeType="1"/>
            </p:cNvSpPr>
            <p:nvPr/>
          </p:nvSpPr>
          <p:spPr bwMode="auto">
            <a:xfrm>
              <a:off x="3984" y="2592"/>
              <a:ext cx="336" cy="96"/>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pic>
          <p:nvPicPr>
            <p:cNvPr id="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2241"/>
              <a:ext cx="1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 y="2736"/>
              <a:ext cx="15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1" name="Group 20"/>
          <p:cNvGrpSpPr>
            <a:grpSpLocks/>
          </p:cNvGrpSpPr>
          <p:nvPr/>
        </p:nvGrpSpPr>
        <p:grpSpPr bwMode="auto">
          <a:xfrm>
            <a:off x="5867400" y="2466975"/>
            <a:ext cx="2822575" cy="1765300"/>
            <a:chOff x="3598" y="2112"/>
            <a:chExt cx="1778" cy="1112"/>
          </a:xfrm>
        </p:grpSpPr>
        <p:grpSp>
          <p:nvGrpSpPr>
            <p:cNvPr id="12" name="Group 21"/>
            <p:cNvGrpSpPr>
              <a:grpSpLocks/>
            </p:cNvGrpSpPr>
            <p:nvPr/>
          </p:nvGrpSpPr>
          <p:grpSpPr bwMode="auto">
            <a:xfrm>
              <a:off x="3984" y="2112"/>
              <a:ext cx="1392" cy="1112"/>
              <a:chOff x="3984" y="2112"/>
              <a:chExt cx="1392" cy="1112"/>
            </a:xfrm>
          </p:grpSpPr>
          <p:sp>
            <p:nvSpPr>
              <p:cNvPr id="14" name="Line 22"/>
              <p:cNvSpPr>
                <a:spLocks noChangeShapeType="1"/>
              </p:cNvSpPr>
              <p:nvPr/>
            </p:nvSpPr>
            <p:spPr bwMode="auto">
              <a:xfrm flipV="1">
                <a:off x="3984" y="2352"/>
                <a:ext cx="336" cy="246"/>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5" name="Freeform 23"/>
              <p:cNvSpPr>
                <a:spLocks/>
              </p:cNvSpPr>
              <p:nvPr/>
            </p:nvSpPr>
            <p:spPr bwMode="auto">
              <a:xfrm>
                <a:off x="3984" y="2112"/>
                <a:ext cx="1392" cy="1112"/>
              </a:xfrm>
              <a:custGeom>
                <a:avLst/>
                <a:gdLst>
                  <a:gd name="T0" fmla="*/ 20767525 w 1077"/>
                  <a:gd name="T1" fmla="*/ 53397 h 968"/>
                  <a:gd name="T2" fmla="*/ 51415239 w 1077"/>
                  <a:gd name="T3" fmla="*/ 41422 h 968"/>
                  <a:gd name="T4" fmla="*/ 90457256 w 1077"/>
                  <a:gd name="T5" fmla="*/ 19983 h 968"/>
                  <a:gd name="T6" fmla="*/ 109938135 w 1077"/>
                  <a:gd name="T7" fmla="*/ 159261 h 968"/>
                  <a:gd name="T8" fmla="*/ 98109208 w 1077"/>
                  <a:gd name="T9" fmla="*/ 282063 h 968"/>
                  <a:gd name="T10" fmla="*/ 81162067 w 1077"/>
                  <a:gd name="T11" fmla="*/ 285976 h 968"/>
                  <a:gd name="T12" fmla="*/ 42866578 w 1077"/>
                  <a:gd name="T13" fmla="*/ 462753 h 968"/>
                  <a:gd name="T14" fmla="*/ 16536898 w 1077"/>
                  <a:gd name="T15" fmla="*/ 459274 h 968"/>
                  <a:gd name="T16" fmla="*/ 377311 w 1077"/>
                  <a:gd name="T17" fmla="*/ 234758 h 968"/>
                  <a:gd name="T18" fmla="*/ 20767525 w 1077"/>
                  <a:gd name="T19" fmla="*/ 53397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7"/>
                  <a:gd name="T31" fmla="*/ 0 h 968"/>
                  <a:gd name="T32" fmla="*/ 1077 w 1077"/>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7" h="968">
                    <a:moveTo>
                      <a:pt x="201" y="104"/>
                    </a:moveTo>
                    <a:cubicBezTo>
                      <a:pt x="283" y="41"/>
                      <a:pt x="386" y="91"/>
                      <a:pt x="498" y="80"/>
                    </a:cubicBezTo>
                    <a:cubicBezTo>
                      <a:pt x="610" y="69"/>
                      <a:pt x="782" y="0"/>
                      <a:pt x="876" y="38"/>
                    </a:cubicBezTo>
                    <a:cubicBezTo>
                      <a:pt x="970" y="76"/>
                      <a:pt x="1053" y="225"/>
                      <a:pt x="1065" y="310"/>
                    </a:cubicBezTo>
                    <a:cubicBezTo>
                      <a:pt x="1077" y="395"/>
                      <a:pt x="996" y="508"/>
                      <a:pt x="950" y="549"/>
                    </a:cubicBezTo>
                    <a:cubicBezTo>
                      <a:pt x="904" y="590"/>
                      <a:pt x="875" y="498"/>
                      <a:pt x="786" y="557"/>
                    </a:cubicBezTo>
                    <a:cubicBezTo>
                      <a:pt x="697" y="616"/>
                      <a:pt x="519" y="846"/>
                      <a:pt x="415" y="902"/>
                    </a:cubicBezTo>
                    <a:cubicBezTo>
                      <a:pt x="311" y="958"/>
                      <a:pt x="228" y="968"/>
                      <a:pt x="160" y="894"/>
                    </a:cubicBezTo>
                    <a:cubicBezTo>
                      <a:pt x="92" y="820"/>
                      <a:pt x="0" y="588"/>
                      <a:pt x="4" y="458"/>
                    </a:cubicBezTo>
                    <a:cubicBezTo>
                      <a:pt x="8" y="328"/>
                      <a:pt x="119" y="167"/>
                      <a:pt x="201" y="104"/>
                    </a:cubicBezTo>
                    <a:close/>
                  </a:path>
                </a:pathLst>
              </a:cu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pic>
            <p:nvPicPr>
              <p:cNvPr id="1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304"/>
                <a:ext cx="13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1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8" y="2544"/>
              <a:ext cx="38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17" name="Group 31"/>
          <p:cNvGrpSpPr>
            <a:grpSpLocks/>
          </p:cNvGrpSpPr>
          <p:nvPr/>
        </p:nvGrpSpPr>
        <p:grpSpPr bwMode="auto">
          <a:xfrm>
            <a:off x="1118257" y="4837609"/>
            <a:ext cx="3084513" cy="677862"/>
            <a:chOff x="528" y="3605"/>
            <a:chExt cx="1943" cy="427"/>
          </a:xfrm>
        </p:grpSpPr>
        <p:sp>
          <p:nvSpPr>
            <p:cNvPr id="18" name="AutoShape 32"/>
            <p:cNvSpPr>
              <a:spLocks noChangeArrowheads="1"/>
            </p:cNvSpPr>
            <p:nvPr/>
          </p:nvSpPr>
          <p:spPr bwMode="auto">
            <a:xfrm>
              <a:off x="528" y="3701"/>
              <a:ext cx="303" cy="240"/>
            </a:xfrm>
            <a:prstGeom prst="rightArrow">
              <a:avLst>
                <a:gd name="adj1" fmla="val 50000"/>
                <a:gd name="adj2" fmla="val 45000"/>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pic>
          <p:nvPicPr>
            <p:cNvPr id="19"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 y="3605"/>
              <a:ext cx="1463"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pic>
        <p:nvPicPr>
          <p:cNvPr id="20" name="Picture 28"/>
          <p:cNvPicPr>
            <a:picLocks noChangeAspect="1" noChangeArrowheads="1"/>
          </p:cNvPicPr>
          <p:nvPr/>
        </p:nvPicPr>
        <p:blipFill>
          <a:blip r:embed="rId9">
            <a:extLst>
              <a:ext uri="{28A0092B-C50C-407E-A947-70E740481C1C}">
                <a14:useLocalDpi xmlns:a14="http://schemas.microsoft.com/office/drawing/2010/main" val="0"/>
              </a:ext>
            </a:extLst>
          </a:blip>
          <a:srcRect l="7893" t="17369" r="-3159" b="-526"/>
          <a:stretch>
            <a:fillRect/>
          </a:stretch>
        </p:blipFill>
        <p:spPr bwMode="auto">
          <a:xfrm>
            <a:off x="1674857" y="4331714"/>
            <a:ext cx="2873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1"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0228" y="4319071"/>
            <a:ext cx="292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2"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1695" y="430399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3" name="文本框 22"/>
              <p:cNvSpPr txBox="1"/>
              <p:nvPr/>
            </p:nvSpPr>
            <p:spPr>
              <a:xfrm>
                <a:off x="673706" y="6030614"/>
                <a:ext cx="6594177"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sz="2000" b="1" dirty="0">
                    <a:solidFill>
                      <a:srgbClr val="C00000"/>
                    </a:solidFill>
                  </a:rPr>
                  <a:t>问题</a:t>
                </a:r>
                <a:r>
                  <a:rPr lang="zh-CN" altLang="en-US" sz="2000" dirty="0"/>
                  <a:t>：当</a:t>
                </a:r>
                <a14:m>
                  <m:oMath xmlns:m="http://schemas.openxmlformats.org/officeDocument/2006/math">
                    <m:r>
                      <a:rPr lang="zh-CN" altLang="en-US" sz="2000" i="1" smtClean="0">
                        <a:latin typeface="Cambria Math" panose="02040503050406030204" pitchFamily="18" charset="0"/>
                      </a:rPr>
                      <m:t>𝛼</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rPr>
                      <m:t>0,</m:t>
                    </m:r>
                    <m:r>
                      <a:rPr lang="zh-CN" altLang="en-US" sz="2000" i="1" smtClean="0">
                        <a:latin typeface="Cambria Math" panose="02040503050406030204" pitchFamily="18" charset="0"/>
                      </a:rPr>
                      <m:t>𝛽</m:t>
                    </m:r>
                    <m:r>
                      <a:rPr lang="en-US" altLang="zh-CN" sz="2000" i="1">
                        <a:latin typeface="Cambria Math" panose="02040503050406030204" pitchFamily="18" charset="0"/>
                      </a:rPr>
                      <m:t>=</m:t>
                    </m:r>
                    <m:r>
                      <a:rPr lang="en-US" altLang="zh-CN" sz="2000" i="1" smtClean="0">
                        <a:latin typeface="Cambria Math" panose="02040503050406030204" pitchFamily="18" charset="0"/>
                      </a:rPr>
                      <m:t>0</m:t>
                    </m:r>
                  </m:oMath>
                </a14:m>
                <a:r>
                  <a:rPr lang="zh-CN" altLang="en-US" sz="2000" dirty="0"/>
                  <a:t>时，动态曲线随时间是否有变化？</a:t>
                </a:r>
              </a:p>
            </p:txBody>
          </p:sp>
        </mc:Choice>
        <mc:Fallback>
          <p:sp>
            <p:nvSpPr>
              <p:cNvPr id="23" name="文本框 22"/>
              <p:cNvSpPr txBox="1">
                <a:spLocks noRot="1" noChangeAspect="1" noMove="1" noResize="1" noEditPoints="1" noAdjustHandles="1" noChangeArrowheads="1" noChangeShapeType="1" noTextEdit="1"/>
              </p:cNvSpPr>
              <p:nvPr/>
            </p:nvSpPr>
            <p:spPr>
              <a:xfrm>
                <a:off x="673706" y="6030614"/>
                <a:ext cx="6594177" cy="400110"/>
              </a:xfrm>
              <a:prstGeom prst="rect">
                <a:avLst/>
              </a:prstGeom>
              <a:blipFill>
                <a:blip r:embed="rId12"/>
                <a:stretch>
                  <a:fillRect l="-829" t="-7143" b="-185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7855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3"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up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ppt_w/2"/>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几何曲线演化</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solidFill>
                      <a:srgbClr val="C00000"/>
                    </a:solidFill>
                  </a:rPr>
                  <a:t>定理</a:t>
                </a:r>
                <a:r>
                  <a:rPr lang="en-US" altLang="zh-CN" dirty="0">
                    <a:solidFill>
                      <a:srgbClr val="C00000"/>
                    </a:solidFill>
                  </a:rPr>
                  <a:t>:</a:t>
                </a:r>
                <a:r>
                  <a:rPr lang="en-US" altLang="zh-CN" dirty="0"/>
                  <a:t> </a:t>
                </a:r>
                <a:r>
                  <a:rPr lang="zh-CN" altLang="en-US" dirty="0"/>
                  <a:t>设</a:t>
                </a:r>
                <a14:m>
                  <m:oMath xmlns:m="http://schemas.openxmlformats.org/officeDocument/2006/math">
                    <m:r>
                      <a:rPr lang="zh-CN" altLang="en-US" i="1" smtClean="0">
                        <a:latin typeface="Cambria Math" panose="02040503050406030204" pitchFamily="18" charset="0"/>
                      </a:rPr>
                      <m:t>𝛽</m:t>
                    </m:r>
                  </m:oMath>
                </a14:m>
                <a:r>
                  <a:rPr lang="zh-CN" altLang="en-US" dirty="0"/>
                  <a:t>与参数表示方式无关</a:t>
                </a:r>
                <a:r>
                  <a:rPr lang="en-US" altLang="zh-CN" dirty="0"/>
                  <a:t>. </a:t>
                </a:r>
                <a:r>
                  <a:rPr lang="zh-CN" altLang="en-US" dirty="0"/>
                  <a:t>若</a:t>
                </a:r>
                <a14:m>
                  <m:oMath xmlns:m="http://schemas.openxmlformats.org/officeDocument/2006/math">
                    <m:r>
                      <a:rPr lang="zh-CN" altLang="en-US" i="1" smtClean="0">
                        <a:latin typeface="Cambria Math" panose="02040503050406030204" pitchFamily="18" charset="0"/>
                      </a:rPr>
                      <m:t>𝒞</m:t>
                    </m:r>
                    <m:r>
                      <a:rPr lang="en-US" altLang="zh-CN" b="0" i="1" smtClean="0">
                        <a:latin typeface="Cambria Math" panose="02040503050406030204" pitchFamily="18" charset="0"/>
                      </a:rPr>
                      <m:t>(</m:t>
                    </m:r>
                    <m:r>
                      <a:rPr lang="en-US" altLang="zh-CN" b="0" i="1" smtClean="0">
                        <a:latin typeface="Cambria Math" panose="02040503050406030204" pitchFamily="18" charset="0"/>
                      </a:rPr>
                      <m:t>𝑝</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oMath>
                </a14:m>
                <a:r>
                  <a:rPr lang="zh-CN" altLang="en-US" dirty="0"/>
                  <a:t> 按照以下方程进行演化：</a:t>
                </a:r>
                <a:endParaRPr lang="en-US" altLang="zh-CN" dirty="0"/>
              </a:p>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r>
                            <a:rPr lang="zh-CN" altLang="en-US" i="1">
                              <a:latin typeface="Cambria Math" panose="02040503050406030204" pitchFamily="18" charset="0"/>
                            </a:rPr>
                            <m:t>𝒞</m:t>
                          </m:r>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r>
                        <a:rPr lang="zh-CN" altLang="en-US" b="0" i="1" smtClean="0">
                          <a:latin typeface="Cambria Math" panose="02040503050406030204" pitchFamily="18" charset="0"/>
                        </a:rPr>
                        <m:t>𝛼</m:t>
                      </m:r>
                      <m:r>
                        <a:rPr lang="zh-CN" altLang="en-US" b="0" i="1" smtClean="0">
                          <a:latin typeface="Cambria Math" panose="02040503050406030204" pitchFamily="18" charset="0"/>
                        </a:rPr>
                        <m:t>𝒯</m:t>
                      </m:r>
                      <m:r>
                        <a:rPr lang="en-US" altLang="zh-CN" b="0" i="1" smtClean="0">
                          <a:latin typeface="Cambria Math" panose="02040503050406030204" pitchFamily="18" charset="0"/>
                        </a:rPr>
                        <m:t>+</m:t>
                      </m:r>
                      <m:r>
                        <a:rPr lang="zh-CN" altLang="en-US" b="0" i="1" smtClean="0">
                          <a:latin typeface="Cambria Math" panose="02040503050406030204" pitchFamily="18" charset="0"/>
                        </a:rPr>
                        <m:t>𝛽</m:t>
                      </m:r>
                      <m:r>
                        <a:rPr lang="zh-CN" altLang="en-US" b="0" i="1" smtClean="0">
                          <a:latin typeface="Cambria Math" panose="02040503050406030204" pitchFamily="18" charset="0"/>
                        </a:rPr>
                        <m:t>𝒩</m:t>
                      </m:r>
                    </m:oMath>
                  </m:oMathPara>
                </a14:m>
                <a:endParaRPr lang="zh-CN" altLang="en-US" dirty="0"/>
              </a:p>
              <a:p>
                <a:pPr marL="0" indent="0">
                  <a:buNone/>
                </a:pPr>
                <a:r>
                  <a:rPr lang="zh-CN" altLang="en-US" dirty="0"/>
                  <a:t>则存在</a:t>
                </a:r>
                <a14:m>
                  <m:oMath xmlns:m="http://schemas.openxmlformats.org/officeDocument/2006/math">
                    <m:r>
                      <a:rPr lang="zh-CN" altLang="en-US" i="1" smtClean="0">
                        <a:latin typeface="Cambria Math" panose="02040503050406030204" pitchFamily="18" charset="0"/>
                      </a:rPr>
                      <m:t>𝒞</m:t>
                    </m:r>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oMath>
                </a14:m>
                <a:r>
                  <a:rPr lang="zh-CN" altLang="en-US" dirty="0"/>
                  <a:t>的另一个参数化形式</a:t>
                </a:r>
                <a14:m>
                  <m:oMath xmlns:m="http://schemas.openxmlformats.org/officeDocument/2006/math">
                    <m:acc>
                      <m:accPr>
                        <m:chr m:val="̅"/>
                        <m:ctrlPr>
                          <a:rPr lang="zh-CN" altLang="en-US" i="1" smtClean="0">
                            <a:latin typeface="Cambria Math" panose="02040503050406030204" pitchFamily="18" charset="0"/>
                          </a:rPr>
                        </m:ctrlPr>
                      </m:accPr>
                      <m:e>
                        <m:r>
                          <a:rPr lang="zh-CN" altLang="en-US" i="1">
                            <a:latin typeface="Cambria Math" panose="02040503050406030204" pitchFamily="18" charset="0"/>
                          </a:rPr>
                          <m:t>𝒞</m:t>
                        </m:r>
                      </m:e>
                    </m:acc>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oMath>
                </a14:m>
                <a:r>
                  <a:rPr lang="zh-CN" altLang="en-US" dirty="0"/>
                  <a:t> ，使得</a:t>
                </a:r>
                <a14:m>
                  <m:oMath xmlns:m="http://schemas.openxmlformats.org/officeDocument/2006/math">
                    <m:acc>
                      <m:accPr>
                        <m:chr m:val="̅"/>
                        <m:ctrlPr>
                          <a:rPr lang="zh-CN" altLang="en-US" i="1">
                            <a:latin typeface="Cambria Math" panose="02040503050406030204" pitchFamily="18" charset="0"/>
                          </a:rPr>
                        </m:ctrlPr>
                      </m:accPr>
                      <m:e>
                        <m:r>
                          <a:rPr lang="zh-CN" altLang="en-US" i="1">
                            <a:latin typeface="Cambria Math" panose="02040503050406030204" pitchFamily="18" charset="0"/>
                          </a:rPr>
                          <m:t>𝒞</m:t>
                        </m:r>
                      </m:e>
                    </m:acc>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oMath>
                </a14:m>
                <a:r>
                  <a:rPr lang="zh-CN" altLang="en-US" dirty="0"/>
                  <a:t>为以下方程的解：</a:t>
                </a:r>
              </a:p>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acc>
                            <m:accPr>
                              <m:chr m:val="̅"/>
                              <m:ctrlPr>
                                <a:rPr lang="zh-CN" altLang="en-US" i="1">
                                  <a:latin typeface="Cambria Math" panose="02040503050406030204" pitchFamily="18" charset="0"/>
                                </a:rPr>
                              </m:ctrlPr>
                            </m:accPr>
                            <m:e>
                              <m:r>
                                <a:rPr lang="zh-CN" altLang="en-US" i="1">
                                  <a:latin typeface="Cambria Math" panose="02040503050406030204" pitchFamily="18" charset="0"/>
                                </a:rPr>
                                <m:t>𝒞</m:t>
                              </m:r>
                            </m:e>
                          </m:acc>
                          <m:r>
                            <a:rPr lang="en-US" altLang="zh-CN" i="1">
                              <a:latin typeface="Cambria Math" panose="02040503050406030204" pitchFamily="18" charset="0"/>
                            </a:rPr>
                            <m:t>(</m:t>
                          </m:r>
                          <m:r>
                            <a:rPr lang="en-US" altLang="zh-CN" b="0" i="1" smtClean="0">
                              <a:latin typeface="Cambria Math" panose="02040503050406030204" pitchFamily="18" charset="0"/>
                            </a:rPr>
                            <m:t>𝑞</m:t>
                          </m:r>
                          <m:r>
                            <a:rPr lang="en-US" altLang="zh-CN" i="1">
                              <a:latin typeface="Cambria Math" panose="02040503050406030204" pitchFamily="18" charset="0"/>
                            </a:rPr>
                            <m:t>,</m:t>
                          </m:r>
                          <m:r>
                            <a:rPr lang="en-US" altLang="zh-CN" i="1">
                              <a:latin typeface="Cambria Math" panose="02040503050406030204" pitchFamily="18" charset="0"/>
                            </a:rPr>
                            <m:t>𝑡</m:t>
                          </m:r>
                          <m:r>
                            <a:rPr lang="en-US" altLang="zh-CN" i="1">
                              <a:latin typeface="Cambria Math" panose="02040503050406030204" pitchFamily="18" charset="0"/>
                            </a:rPr>
                            <m:t>)</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acc>
                        <m:accPr>
                          <m:chr m:val="̅"/>
                          <m:ctrlPr>
                            <a:rPr lang="zh-CN" altLang="en-US" i="1">
                              <a:latin typeface="Cambria Math" panose="02040503050406030204" pitchFamily="18" charset="0"/>
                            </a:rPr>
                          </m:ctrlPr>
                        </m:accPr>
                        <m:e>
                          <m:r>
                            <a:rPr lang="zh-CN" altLang="en-US" i="1">
                              <a:latin typeface="Cambria Math" panose="02040503050406030204" pitchFamily="18" charset="0"/>
                            </a:rPr>
                            <m:t>𝛽</m:t>
                          </m:r>
                        </m:e>
                      </m:acc>
                      <m:r>
                        <a:rPr lang="zh-CN" altLang="en-US" b="0" i="1" smtClean="0">
                          <a:latin typeface="Cambria Math" panose="02040503050406030204" pitchFamily="18" charset="0"/>
                        </a:rPr>
                        <m:t>𝒩</m:t>
                      </m:r>
                    </m:oMath>
                  </m:oMathPara>
                </a14:m>
                <a:endParaRPr lang="zh-CN" altLang="en-US" dirty="0"/>
              </a:p>
              <a:p>
                <a:pPr marL="0" indent="0">
                  <a:buNone/>
                </a:pPr>
                <a:r>
                  <a:rPr lang="zh-CN" altLang="en-US" dirty="0"/>
                  <a:t>其中</a:t>
                </a:r>
                <a14:m>
                  <m:oMath xmlns:m="http://schemas.openxmlformats.org/officeDocument/2006/math">
                    <m:acc>
                      <m:accPr>
                        <m:chr m:val="̅"/>
                        <m:ctrlPr>
                          <a:rPr lang="zh-CN" altLang="en-US" i="1" smtClean="0">
                            <a:latin typeface="Cambria Math" panose="02040503050406030204" pitchFamily="18" charset="0"/>
                          </a:rPr>
                        </m:ctrlPr>
                      </m:accPr>
                      <m:e>
                        <m:r>
                          <a:rPr lang="zh-CN" altLang="en-US" i="1">
                            <a:latin typeface="Cambria Math" panose="02040503050406030204" pitchFamily="18" charset="0"/>
                          </a:rPr>
                          <m:t>𝛽</m:t>
                        </m:r>
                      </m:e>
                    </m:acc>
                    <m:r>
                      <a:rPr lang="en-US" altLang="zh-CN" b="0" i="1" smtClean="0">
                        <a:latin typeface="Cambria Math" panose="02040503050406030204" pitchFamily="18" charset="0"/>
                      </a:rPr>
                      <m:t>=</m:t>
                    </m:r>
                    <m:r>
                      <a:rPr lang="zh-CN" altLang="en-US" i="1">
                        <a:latin typeface="Cambria Math" panose="02040503050406030204" pitchFamily="18" charset="0"/>
                      </a:rPr>
                      <m:t>𝛽</m:t>
                    </m:r>
                  </m:oMath>
                </a14:m>
                <a:r>
                  <a:rPr lang="zh-CN" altLang="en-US" dirty="0"/>
                  <a:t>对于同一个点：</a:t>
                </a:r>
                <a14:m>
                  <m:oMath xmlns:m="http://schemas.openxmlformats.org/officeDocument/2006/math">
                    <m:acc>
                      <m:accPr>
                        <m:chr m:val="̅"/>
                        <m:ctrlPr>
                          <a:rPr lang="zh-CN" altLang="en-US" i="1">
                            <a:latin typeface="Cambria Math" panose="02040503050406030204" pitchFamily="18" charset="0"/>
                          </a:rPr>
                        </m:ctrlPr>
                      </m:accPr>
                      <m:e>
                        <m:r>
                          <a:rPr lang="zh-CN" altLang="en-US" i="1">
                            <a:latin typeface="Cambria Math" panose="02040503050406030204" pitchFamily="18" charset="0"/>
                          </a:rPr>
                          <m:t>𝒞</m:t>
                        </m:r>
                      </m:e>
                    </m:acc>
                    <m:d>
                      <m:dPr>
                        <m:ctrlPr>
                          <a:rPr lang="en-US" altLang="zh-CN" i="1">
                            <a:latin typeface="Cambria Math" panose="02040503050406030204" pitchFamily="18" charset="0"/>
                          </a:rPr>
                        </m:ctrlPr>
                      </m:dPr>
                      <m:e>
                        <m:r>
                          <a:rPr lang="en-US" altLang="zh-CN" i="1">
                            <a:latin typeface="Cambria Math" panose="02040503050406030204" pitchFamily="18" charset="0"/>
                          </a:rPr>
                          <m:t>𝑞</m:t>
                        </m:r>
                      </m:e>
                    </m:d>
                    <m:r>
                      <a:rPr lang="en-US" altLang="zh-CN" b="0" i="1" smtClean="0">
                        <a:latin typeface="Cambria Math" panose="02040503050406030204" pitchFamily="18" charset="0"/>
                      </a:rPr>
                      <m:t>=</m:t>
                    </m:r>
                    <m:r>
                      <a:rPr lang="zh-CN" altLang="en-US" i="1">
                        <a:latin typeface="Cambria Math" panose="02040503050406030204" pitchFamily="18" charset="0"/>
                      </a:rPr>
                      <m:t>𝒞</m:t>
                    </m:r>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m:t>
                    </m:r>
                  </m:oMath>
                </a14:m>
                <a:endParaRPr lang="zh-CN" altLang="en-US" dirty="0"/>
              </a:p>
              <a:p>
                <a:endParaRPr lang="en-US" altLang="zh-CN" dirty="0"/>
              </a:p>
              <a:p>
                <a:r>
                  <a:rPr lang="zh-CN" altLang="en-US" dirty="0"/>
                  <a:t>参数演化的一般方程：</a:t>
                </a:r>
                <a:endParaRPr lang="en-US" altLang="zh-CN" dirty="0"/>
              </a:p>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r>
                            <a:rPr lang="zh-CN" altLang="en-US" i="1">
                              <a:latin typeface="Cambria Math" panose="02040503050406030204" pitchFamily="18" charset="0"/>
                            </a:rPr>
                            <m:t>𝒞</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𝐹</m:t>
                      </m:r>
                      <m:r>
                        <a:rPr lang="zh-CN" altLang="en-US" i="1">
                          <a:latin typeface="Cambria Math" panose="02040503050406030204" pitchFamily="18" charset="0"/>
                        </a:rPr>
                        <m:t>𝒩</m:t>
                      </m:r>
                    </m:oMath>
                  </m:oMathPara>
                </a14:m>
                <a:endParaRPr lang="en-US" altLang="zh-CN"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87" t="-1293" r="-217"/>
                </a:stretch>
              </a:blipFill>
            </p:spPr>
            <p:txBody>
              <a:bodyPr/>
              <a:lstStyle/>
              <a:p>
                <a:r>
                  <a:rPr lang="zh-CN" altLang="en-US">
                    <a:noFill/>
                  </a:rPr>
                  <a:t> </a:t>
                </a:r>
              </a:p>
            </p:txBody>
          </p:sp>
        </mc:Fallback>
      </mc:AlternateContent>
      <p:grpSp>
        <p:nvGrpSpPr>
          <p:cNvPr id="14" name="Group 17"/>
          <p:cNvGrpSpPr>
            <a:grpSpLocks/>
          </p:cNvGrpSpPr>
          <p:nvPr/>
        </p:nvGrpSpPr>
        <p:grpSpPr bwMode="auto">
          <a:xfrm>
            <a:off x="6954677" y="4123441"/>
            <a:ext cx="1711325" cy="1752600"/>
            <a:chOff x="4019" y="2592"/>
            <a:chExt cx="1078" cy="1104"/>
          </a:xfrm>
        </p:grpSpPr>
        <p:sp>
          <p:nvSpPr>
            <p:cNvPr id="15" name="Freeform 18"/>
            <p:cNvSpPr>
              <a:spLocks/>
            </p:cNvSpPr>
            <p:nvPr/>
          </p:nvSpPr>
          <p:spPr bwMode="auto">
            <a:xfrm>
              <a:off x="4148" y="2919"/>
              <a:ext cx="949" cy="574"/>
            </a:xfrm>
            <a:custGeom>
              <a:avLst/>
              <a:gdLst>
                <a:gd name="T0" fmla="*/ 4 w 1057"/>
                <a:gd name="T1" fmla="*/ 4 h 638"/>
                <a:gd name="T2" fmla="*/ 4 w 1057"/>
                <a:gd name="T3" fmla="*/ 4 h 638"/>
                <a:gd name="T4" fmla="*/ 4 w 1057"/>
                <a:gd name="T5" fmla="*/ 4 h 638"/>
                <a:gd name="T6" fmla="*/ 5 w 1057"/>
                <a:gd name="T7" fmla="*/ 4 h 638"/>
                <a:gd name="T8" fmla="*/ 8 w 1057"/>
                <a:gd name="T9" fmla="*/ 4 h 638"/>
                <a:gd name="T10" fmla="*/ 9 w 1057"/>
                <a:gd name="T11" fmla="*/ 4 h 638"/>
                <a:gd name="T12" fmla="*/ 7 w 1057"/>
                <a:gd name="T13" fmla="*/ 4 h 638"/>
                <a:gd name="T14" fmla="*/ 4 w 1057"/>
                <a:gd name="T15" fmla="*/ 4 h 638"/>
                <a:gd name="T16" fmla="*/ 4 w 1057"/>
                <a:gd name="T17" fmla="*/ 4 h 638"/>
                <a:gd name="T18" fmla="*/ 4 w 1057"/>
                <a:gd name="T19" fmla="*/ 4 h 638"/>
                <a:gd name="T20" fmla="*/ 4 w 1057"/>
                <a:gd name="T21" fmla="*/ 4 h 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7"/>
                <a:gd name="T34" fmla="*/ 0 h 638"/>
                <a:gd name="T35" fmla="*/ 1057 w 1057"/>
                <a:gd name="T36" fmla="*/ 638 h 6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7" h="638">
                  <a:moveTo>
                    <a:pt x="18" y="198"/>
                  </a:moveTo>
                  <a:cubicBezTo>
                    <a:pt x="24" y="159"/>
                    <a:pt x="0" y="116"/>
                    <a:pt x="63" y="85"/>
                  </a:cubicBezTo>
                  <a:cubicBezTo>
                    <a:pt x="126" y="54"/>
                    <a:pt x="290" y="18"/>
                    <a:pt x="397" y="9"/>
                  </a:cubicBezTo>
                  <a:cubicBezTo>
                    <a:pt x="504" y="0"/>
                    <a:pt x="615" y="3"/>
                    <a:pt x="708" y="32"/>
                  </a:cubicBezTo>
                  <a:cubicBezTo>
                    <a:pt x="801" y="61"/>
                    <a:pt x="903" y="125"/>
                    <a:pt x="958" y="183"/>
                  </a:cubicBezTo>
                  <a:cubicBezTo>
                    <a:pt x="1013" y="241"/>
                    <a:pt x="1057" y="319"/>
                    <a:pt x="1041" y="380"/>
                  </a:cubicBezTo>
                  <a:cubicBezTo>
                    <a:pt x="1025" y="441"/>
                    <a:pt x="944" y="504"/>
                    <a:pt x="859" y="547"/>
                  </a:cubicBezTo>
                  <a:cubicBezTo>
                    <a:pt x="774" y="590"/>
                    <a:pt x="649" y="638"/>
                    <a:pt x="533" y="638"/>
                  </a:cubicBezTo>
                  <a:cubicBezTo>
                    <a:pt x="417" y="638"/>
                    <a:pt x="246" y="600"/>
                    <a:pt x="162" y="547"/>
                  </a:cubicBezTo>
                  <a:cubicBezTo>
                    <a:pt x="78" y="494"/>
                    <a:pt x="50" y="379"/>
                    <a:pt x="26" y="320"/>
                  </a:cubicBezTo>
                  <a:cubicBezTo>
                    <a:pt x="2" y="261"/>
                    <a:pt x="12" y="237"/>
                    <a:pt x="18" y="198"/>
                  </a:cubicBezTo>
                  <a:close/>
                </a:path>
              </a:pathLst>
            </a:custGeom>
            <a:solidFill>
              <a:schemeClr val="folHlink"/>
            </a:solidFill>
            <a:ln w="38100">
              <a:solidFill>
                <a:schemeClr val="accent1"/>
              </a:solidFill>
              <a:miter lim="800000"/>
              <a:headEnd/>
              <a:tailEnd/>
            </a:ln>
          </p:spPr>
          <p:txBody>
            <a:bodyPr wrap="none" anchor="ctr"/>
            <a:lstStyle/>
            <a:p>
              <a:endParaRPr lang="zh-CN" altLang="en-US"/>
            </a:p>
          </p:txBody>
        </p:sp>
        <p:sp>
          <p:nvSpPr>
            <p:cNvPr id="16" name="Line 19"/>
            <p:cNvSpPr>
              <a:spLocks noChangeShapeType="1"/>
            </p:cNvSpPr>
            <p:nvPr/>
          </p:nvSpPr>
          <p:spPr bwMode="auto">
            <a:xfrm flipV="1">
              <a:off x="4813" y="2758"/>
              <a:ext cx="74" cy="19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7" name="Line 20"/>
            <p:cNvSpPr>
              <a:spLocks noChangeShapeType="1"/>
            </p:cNvSpPr>
            <p:nvPr/>
          </p:nvSpPr>
          <p:spPr bwMode="auto">
            <a:xfrm flipH="1" flipV="1">
              <a:off x="4509" y="2799"/>
              <a:ext cx="24" cy="1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8" name="Line 21"/>
            <p:cNvSpPr>
              <a:spLocks noChangeShapeType="1"/>
            </p:cNvSpPr>
            <p:nvPr/>
          </p:nvSpPr>
          <p:spPr bwMode="auto">
            <a:xfrm flipV="1">
              <a:off x="5013" y="3035"/>
              <a:ext cx="82" cy="5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9" name="Line 22"/>
            <p:cNvSpPr>
              <a:spLocks noChangeShapeType="1"/>
            </p:cNvSpPr>
            <p:nvPr/>
          </p:nvSpPr>
          <p:spPr bwMode="auto">
            <a:xfrm flipH="1" flipV="1">
              <a:off x="4958" y="3272"/>
              <a:ext cx="66" cy="59"/>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0" name="Line 23"/>
            <p:cNvSpPr>
              <a:spLocks noChangeShapeType="1"/>
            </p:cNvSpPr>
            <p:nvPr/>
          </p:nvSpPr>
          <p:spPr bwMode="auto">
            <a:xfrm flipH="1" flipV="1">
              <a:off x="4827" y="3282"/>
              <a:ext cx="66" cy="116"/>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1" name="Line 24"/>
            <p:cNvSpPr>
              <a:spLocks noChangeShapeType="1"/>
            </p:cNvSpPr>
            <p:nvPr/>
          </p:nvSpPr>
          <p:spPr bwMode="auto">
            <a:xfrm flipH="1">
              <a:off x="4433" y="3466"/>
              <a:ext cx="7" cy="18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2" name="Line 25"/>
            <p:cNvSpPr>
              <a:spLocks noChangeShapeType="1"/>
            </p:cNvSpPr>
            <p:nvPr/>
          </p:nvSpPr>
          <p:spPr bwMode="auto">
            <a:xfrm flipH="1">
              <a:off x="4167" y="3415"/>
              <a:ext cx="123" cy="196"/>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3" name="Line 26"/>
            <p:cNvSpPr>
              <a:spLocks noChangeShapeType="1"/>
            </p:cNvSpPr>
            <p:nvPr/>
          </p:nvSpPr>
          <p:spPr bwMode="auto">
            <a:xfrm flipH="1">
              <a:off x="4032" y="3205"/>
              <a:ext cx="123" cy="59"/>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4" name="Line 27"/>
            <p:cNvSpPr>
              <a:spLocks noChangeShapeType="1"/>
            </p:cNvSpPr>
            <p:nvPr/>
          </p:nvSpPr>
          <p:spPr bwMode="auto">
            <a:xfrm flipH="1" flipV="1">
              <a:off x="4211" y="2841"/>
              <a:ext cx="40" cy="124"/>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Freeform 28"/>
            <p:cNvSpPr>
              <a:spLocks/>
            </p:cNvSpPr>
            <p:nvPr/>
          </p:nvSpPr>
          <p:spPr bwMode="auto">
            <a:xfrm>
              <a:off x="4019" y="2728"/>
              <a:ext cx="1077" cy="968"/>
            </a:xfrm>
            <a:custGeom>
              <a:avLst/>
              <a:gdLst>
                <a:gd name="T0" fmla="*/ 201 w 1077"/>
                <a:gd name="T1" fmla="*/ 104 h 968"/>
                <a:gd name="T2" fmla="*/ 498 w 1077"/>
                <a:gd name="T3" fmla="*/ 80 h 968"/>
                <a:gd name="T4" fmla="*/ 876 w 1077"/>
                <a:gd name="T5" fmla="*/ 38 h 968"/>
                <a:gd name="T6" fmla="*/ 1065 w 1077"/>
                <a:gd name="T7" fmla="*/ 310 h 968"/>
                <a:gd name="T8" fmla="*/ 950 w 1077"/>
                <a:gd name="T9" fmla="*/ 549 h 968"/>
                <a:gd name="T10" fmla="*/ 786 w 1077"/>
                <a:gd name="T11" fmla="*/ 557 h 968"/>
                <a:gd name="T12" fmla="*/ 415 w 1077"/>
                <a:gd name="T13" fmla="*/ 902 h 968"/>
                <a:gd name="T14" fmla="*/ 160 w 1077"/>
                <a:gd name="T15" fmla="*/ 894 h 968"/>
                <a:gd name="T16" fmla="*/ 4 w 1077"/>
                <a:gd name="T17" fmla="*/ 458 h 968"/>
                <a:gd name="T18" fmla="*/ 201 w 1077"/>
                <a:gd name="T19" fmla="*/ 104 h 9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7"/>
                <a:gd name="T31" fmla="*/ 0 h 968"/>
                <a:gd name="T32" fmla="*/ 1077 w 1077"/>
                <a:gd name="T33" fmla="*/ 968 h 9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7" h="968">
                  <a:moveTo>
                    <a:pt x="201" y="104"/>
                  </a:moveTo>
                  <a:cubicBezTo>
                    <a:pt x="283" y="41"/>
                    <a:pt x="386" y="91"/>
                    <a:pt x="498" y="80"/>
                  </a:cubicBezTo>
                  <a:cubicBezTo>
                    <a:pt x="610" y="69"/>
                    <a:pt x="782" y="0"/>
                    <a:pt x="876" y="38"/>
                  </a:cubicBezTo>
                  <a:cubicBezTo>
                    <a:pt x="970" y="76"/>
                    <a:pt x="1053" y="225"/>
                    <a:pt x="1065" y="310"/>
                  </a:cubicBezTo>
                  <a:cubicBezTo>
                    <a:pt x="1077" y="395"/>
                    <a:pt x="996" y="508"/>
                    <a:pt x="950" y="549"/>
                  </a:cubicBezTo>
                  <a:cubicBezTo>
                    <a:pt x="904" y="590"/>
                    <a:pt x="875" y="498"/>
                    <a:pt x="786" y="557"/>
                  </a:cubicBezTo>
                  <a:cubicBezTo>
                    <a:pt x="697" y="616"/>
                    <a:pt x="519" y="846"/>
                    <a:pt x="415" y="902"/>
                  </a:cubicBezTo>
                  <a:cubicBezTo>
                    <a:pt x="311" y="958"/>
                    <a:pt x="228" y="968"/>
                    <a:pt x="160" y="894"/>
                  </a:cubicBezTo>
                  <a:cubicBezTo>
                    <a:pt x="92" y="820"/>
                    <a:pt x="0" y="588"/>
                    <a:pt x="4" y="458"/>
                  </a:cubicBezTo>
                  <a:cubicBezTo>
                    <a:pt x="8" y="328"/>
                    <a:pt x="119" y="167"/>
                    <a:pt x="201" y="104"/>
                  </a:cubicBezTo>
                  <a:close/>
                </a:path>
              </a:pathLst>
            </a:cu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pic>
          <p:nvPicPr>
            <p:cNvPr id="26"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 y="2592"/>
              <a:ext cx="15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Tree>
    <p:extLst>
      <p:ext uri="{BB962C8B-B14F-4D97-AF65-F5344CB8AC3E}">
        <p14:creationId xmlns:p14="http://schemas.microsoft.com/office/powerpoint/2010/main" val="3187470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常速运动和平均曲率运动</a:t>
            </a:r>
          </a:p>
        </p:txBody>
      </p:sp>
      <p:sp>
        <p:nvSpPr>
          <p:cNvPr id="5" name="矩形 4"/>
          <p:cNvSpPr/>
          <p:nvPr/>
        </p:nvSpPr>
        <p:spPr>
          <a:xfrm>
            <a:off x="650558" y="1531172"/>
            <a:ext cx="3154680" cy="646331"/>
          </a:xfrm>
          <a:prstGeom prst="rect">
            <a:avLst/>
          </a:prstGeom>
        </p:spPr>
        <p:txBody>
          <a:bodyPr wrap="square">
            <a:spAutoFit/>
          </a:bodyPr>
          <a:lstStyle/>
          <a:p>
            <a:pPr algn="ctr"/>
            <a:r>
              <a:rPr lang="zh-CN" altLang="en-US" b="1" dirty="0"/>
              <a:t>常速运动  </a:t>
            </a:r>
          </a:p>
          <a:p>
            <a:pPr algn="ctr"/>
            <a:r>
              <a:rPr lang="en-US" altLang="zh-CN" b="1" dirty="0"/>
              <a:t>(Area decreasing/increasing)</a:t>
            </a:r>
          </a:p>
        </p:txBody>
      </p:sp>
      <p:sp>
        <p:nvSpPr>
          <p:cNvPr id="7" name="矩形 6"/>
          <p:cNvSpPr/>
          <p:nvPr/>
        </p:nvSpPr>
        <p:spPr>
          <a:xfrm>
            <a:off x="5511832" y="1531172"/>
            <a:ext cx="2706624" cy="646331"/>
          </a:xfrm>
          <a:prstGeom prst="rect">
            <a:avLst/>
          </a:prstGeom>
        </p:spPr>
        <p:txBody>
          <a:bodyPr wrap="square">
            <a:spAutoFit/>
          </a:bodyPr>
          <a:lstStyle/>
          <a:p>
            <a:pPr algn="ctr"/>
            <a:r>
              <a:rPr lang="zh-CN" altLang="en-US" b="1" dirty="0"/>
              <a:t>平均曲率运动 </a:t>
            </a:r>
          </a:p>
          <a:p>
            <a:pPr algn="ctr"/>
            <a:r>
              <a:rPr lang="en-US" altLang="zh-CN" b="1" dirty="0"/>
              <a:t>(Length shortening flow)</a:t>
            </a:r>
          </a:p>
        </p:txBody>
      </p:sp>
      <p:pic>
        <p:nvPicPr>
          <p:cNvPr id="10" name="polygon_CSM.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04825" y="3190590"/>
            <a:ext cx="3300413"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olygon_MCM.avi">
            <a:hlinkClick r:id="" action="ppaction://media"/>
          </p:cNvPr>
          <p:cNvPicPr>
            <a:picLocks noRot="1" noChangeAspect="1" noChangeArrowheads="1"/>
          </p:cNvPicPr>
          <p:nvPr>
            <a:videoFile r:link="rId2"/>
          </p:nvPr>
        </p:nvPicPr>
        <p:blipFill>
          <a:blip r:embed="rId4">
            <a:extLst>
              <a:ext uri="{28A0092B-C50C-407E-A947-70E740481C1C}">
                <a14:useLocalDpi xmlns:a14="http://schemas.microsoft.com/office/drawing/2010/main" val="0"/>
              </a:ext>
            </a:extLst>
          </a:blip>
          <a:srcRect/>
          <a:stretch>
            <a:fillRect/>
          </a:stretch>
        </p:blipFill>
        <p:spPr bwMode="auto">
          <a:xfrm>
            <a:off x="5214938" y="3227103"/>
            <a:ext cx="3300412"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499C94A-4E4E-4EB8-B158-145902E3DD88}"/>
                  </a:ext>
                </a:extLst>
              </p:cNvPr>
              <p:cNvSpPr txBox="1"/>
              <p:nvPr/>
            </p:nvSpPr>
            <p:spPr>
              <a:xfrm>
                <a:off x="1386068" y="2263930"/>
                <a:ext cx="1893425" cy="619016"/>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r>
                            <a:rPr lang="zh-CN" altLang="en-US" i="1">
                              <a:latin typeface="Cambria Math" panose="02040503050406030204" pitchFamily="18" charset="0"/>
                            </a:rPr>
                            <m:t>𝒞</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zh-CN" altLang="en-US" i="1">
                          <a:latin typeface="Cambria Math" panose="02040503050406030204" pitchFamily="18" charset="0"/>
                        </a:rPr>
                        <m:t>𝒩</m:t>
                      </m:r>
                    </m:oMath>
                  </m:oMathPara>
                </a14:m>
                <a:endParaRPr lang="en-US" altLang="zh-CN" dirty="0"/>
              </a:p>
            </p:txBody>
          </p:sp>
        </mc:Choice>
        <mc:Fallback xmlns="">
          <p:sp>
            <p:nvSpPr>
              <p:cNvPr id="12" name="文本框 11">
                <a:extLst>
                  <a:ext uri="{FF2B5EF4-FFF2-40B4-BE49-F238E27FC236}">
                    <a16:creationId xmlns:a16="http://schemas.microsoft.com/office/drawing/2014/main" id="{D499C94A-4E4E-4EB8-B158-145902E3DD88}"/>
                  </a:ext>
                </a:extLst>
              </p:cNvPr>
              <p:cNvSpPr txBox="1">
                <a:spLocks noRot="1" noChangeAspect="1" noMove="1" noResize="1" noEditPoints="1" noAdjustHandles="1" noChangeArrowheads="1" noChangeShapeType="1" noTextEdit="1"/>
              </p:cNvSpPr>
              <p:nvPr/>
            </p:nvSpPr>
            <p:spPr>
              <a:xfrm>
                <a:off x="1386068" y="2263930"/>
                <a:ext cx="1893425" cy="619016"/>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0DF6A691-F21A-4278-85AA-EAB6B2C8B628}"/>
                  </a:ext>
                </a:extLst>
              </p:cNvPr>
              <p:cNvSpPr txBox="1"/>
              <p:nvPr/>
            </p:nvSpPr>
            <p:spPr>
              <a:xfrm>
                <a:off x="6003075" y="2263930"/>
                <a:ext cx="1893425" cy="619016"/>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r>
                            <a:rPr lang="zh-CN" altLang="en-US" i="1">
                              <a:latin typeface="Cambria Math" panose="02040503050406030204" pitchFamily="18" charset="0"/>
                            </a:rPr>
                            <m:t>𝒞</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r>
                        <a:rPr lang="zh-CN" altLang="en-US" b="0" i="1" smtClean="0">
                          <a:latin typeface="Cambria Math" panose="02040503050406030204" pitchFamily="18" charset="0"/>
                        </a:rPr>
                        <m:t>𝜅</m:t>
                      </m:r>
                      <m:r>
                        <a:rPr lang="zh-CN" altLang="en-US" i="1">
                          <a:latin typeface="Cambria Math" panose="02040503050406030204" pitchFamily="18" charset="0"/>
                        </a:rPr>
                        <m:t>𝒩</m:t>
                      </m:r>
                    </m:oMath>
                  </m:oMathPara>
                </a14:m>
                <a:endParaRPr lang="en-US" altLang="zh-CN" dirty="0"/>
              </a:p>
            </p:txBody>
          </p:sp>
        </mc:Choice>
        <mc:Fallback xmlns="">
          <p:sp>
            <p:nvSpPr>
              <p:cNvPr id="13" name="文本框 12">
                <a:extLst>
                  <a:ext uri="{FF2B5EF4-FFF2-40B4-BE49-F238E27FC236}">
                    <a16:creationId xmlns:a16="http://schemas.microsoft.com/office/drawing/2014/main" id="{0DF6A691-F21A-4278-85AA-EAB6B2C8B628}"/>
                  </a:ext>
                </a:extLst>
              </p:cNvPr>
              <p:cNvSpPr txBox="1">
                <a:spLocks noRot="1" noChangeAspect="1" noMove="1" noResize="1" noEditPoints="1" noAdjustHandles="1" noChangeArrowheads="1" noChangeShapeType="1" noTextEdit="1"/>
              </p:cNvSpPr>
              <p:nvPr/>
            </p:nvSpPr>
            <p:spPr>
              <a:xfrm>
                <a:off x="6003075" y="2263930"/>
                <a:ext cx="1893425" cy="619016"/>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8100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p:cTn id="12" fill="remove" display="0">
                  <p:stCondLst>
                    <p:cond delay="indefinite"/>
                  </p:stCondLst>
                  <p:endCondLst>
                    <p:cond evt="onNext" delay="0">
                      <p:tgtEl>
                        <p:sldTgt/>
                      </p:tgtEl>
                    </p:cond>
                    <p:cond evt="onPrev" delay="0">
                      <p:tgtEl>
                        <p:sldTgt/>
                      </p:tgtEl>
                    </p:cond>
                  </p:endCondLst>
                </p:cTn>
                <p:tgtEl>
                  <p:spTgt spid="11"/>
                </p:tgtEl>
              </p:cMediaNode>
            </p:video>
            <p:video>
              <p:cMediaNode>
                <p:cTn id="13" repeatCount="indefinite" fill="remove"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演化中间结果</a:t>
            </a:r>
          </a:p>
        </p:txBody>
      </p:sp>
      <p:pic>
        <p:nvPicPr>
          <p:cNvPr id="12" name="Picture 8" descr="polygon_CSM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3017984"/>
            <a:ext cx="345598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polygon_MCM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11634"/>
            <a:ext cx="34829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B8DE6B18-96BF-4B5F-962E-61B2E8114C91}"/>
              </a:ext>
            </a:extLst>
          </p:cNvPr>
          <p:cNvSpPr/>
          <p:nvPr/>
        </p:nvSpPr>
        <p:spPr>
          <a:xfrm>
            <a:off x="650558" y="1531172"/>
            <a:ext cx="3154680" cy="646331"/>
          </a:xfrm>
          <a:prstGeom prst="rect">
            <a:avLst/>
          </a:prstGeom>
        </p:spPr>
        <p:txBody>
          <a:bodyPr wrap="square">
            <a:spAutoFit/>
          </a:bodyPr>
          <a:lstStyle/>
          <a:p>
            <a:pPr algn="ctr"/>
            <a:r>
              <a:rPr lang="zh-CN" altLang="en-US" b="1" dirty="0"/>
              <a:t>常速运动  </a:t>
            </a:r>
          </a:p>
          <a:p>
            <a:pPr algn="ctr"/>
            <a:r>
              <a:rPr lang="en-US" altLang="zh-CN" b="1" dirty="0"/>
              <a:t>(Area decreasing/increasing)</a:t>
            </a:r>
          </a:p>
        </p:txBody>
      </p:sp>
      <p:sp>
        <p:nvSpPr>
          <p:cNvPr id="11" name="矩形 10">
            <a:extLst>
              <a:ext uri="{FF2B5EF4-FFF2-40B4-BE49-F238E27FC236}">
                <a16:creationId xmlns:a16="http://schemas.microsoft.com/office/drawing/2014/main" id="{A7FD7102-18D9-40D8-97F9-8853F6D50852}"/>
              </a:ext>
            </a:extLst>
          </p:cNvPr>
          <p:cNvSpPr/>
          <p:nvPr/>
        </p:nvSpPr>
        <p:spPr>
          <a:xfrm>
            <a:off x="5511832" y="1531172"/>
            <a:ext cx="2706624" cy="646331"/>
          </a:xfrm>
          <a:prstGeom prst="rect">
            <a:avLst/>
          </a:prstGeom>
        </p:spPr>
        <p:txBody>
          <a:bodyPr wrap="square">
            <a:spAutoFit/>
          </a:bodyPr>
          <a:lstStyle/>
          <a:p>
            <a:pPr algn="ctr"/>
            <a:r>
              <a:rPr lang="zh-CN" altLang="en-US" b="1" dirty="0"/>
              <a:t>平均曲率运动 </a:t>
            </a:r>
          </a:p>
          <a:p>
            <a:pPr algn="ctr"/>
            <a:r>
              <a:rPr lang="en-US" altLang="zh-CN" b="1" dirty="0"/>
              <a:t>(Length shortening flow)</a:t>
            </a: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D3356649-9405-4613-A6FE-CD3D99A7C6CB}"/>
                  </a:ext>
                </a:extLst>
              </p:cNvPr>
              <p:cNvSpPr txBox="1"/>
              <p:nvPr/>
            </p:nvSpPr>
            <p:spPr>
              <a:xfrm>
                <a:off x="1386068" y="2263930"/>
                <a:ext cx="1893425" cy="619016"/>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r>
                            <a:rPr lang="zh-CN" altLang="en-US" i="1">
                              <a:latin typeface="Cambria Math" panose="02040503050406030204" pitchFamily="18" charset="0"/>
                            </a:rPr>
                            <m:t>𝒞</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𝑐</m:t>
                      </m:r>
                      <m:r>
                        <a:rPr lang="zh-CN" altLang="en-US" i="1">
                          <a:latin typeface="Cambria Math" panose="02040503050406030204" pitchFamily="18" charset="0"/>
                        </a:rPr>
                        <m:t>𝒩</m:t>
                      </m:r>
                    </m:oMath>
                  </m:oMathPara>
                </a14:m>
                <a:endParaRPr lang="en-US" altLang="zh-CN" dirty="0"/>
              </a:p>
            </p:txBody>
          </p:sp>
        </mc:Choice>
        <mc:Fallback xmlns="">
          <p:sp>
            <p:nvSpPr>
              <p:cNvPr id="14" name="文本框 13">
                <a:extLst>
                  <a:ext uri="{FF2B5EF4-FFF2-40B4-BE49-F238E27FC236}">
                    <a16:creationId xmlns:a16="http://schemas.microsoft.com/office/drawing/2014/main" id="{D3356649-9405-4613-A6FE-CD3D99A7C6CB}"/>
                  </a:ext>
                </a:extLst>
              </p:cNvPr>
              <p:cNvSpPr txBox="1">
                <a:spLocks noRot="1" noChangeAspect="1" noMove="1" noResize="1" noEditPoints="1" noAdjustHandles="1" noChangeArrowheads="1" noChangeShapeType="1" noTextEdit="1"/>
              </p:cNvSpPr>
              <p:nvPr/>
            </p:nvSpPr>
            <p:spPr>
              <a:xfrm>
                <a:off x="1386068" y="2263930"/>
                <a:ext cx="1893425" cy="61901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FCD3A961-6B21-40D4-A8CB-A7832CC82439}"/>
                  </a:ext>
                </a:extLst>
              </p:cNvPr>
              <p:cNvSpPr txBox="1"/>
              <p:nvPr/>
            </p:nvSpPr>
            <p:spPr>
              <a:xfrm>
                <a:off x="6003075" y="2263930"/>
                <a:ext cx="1893425" cy="619016"/>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zh-CN" altLang="en-US" i="1">
                              <a:latin typeface="Cambria Math" panose="02040503050406030204" pitchFamily="18" charset="0"/>
                            </a:rPr>
                            <m:t>𝜕</m:t>
                          </m:r>
                          <m:r>
                            <a:rPr lang="zh-CN" altLang="en-US" i="1">
                              <a:latin typeface="Cambria Math" panose="02040503050406030204" pitchFamily="18" charset="0"/>
                            </a:rPr>
                            <m:t>𝒞</m:t>
                          </m:r>
                        </m:num>
                        <m:den>
                          <m:r>
                            <a:rPr lang="zh-CN" altLang="en-US" i="1" smtClean="0">
                              <a:latin typeface="Cambria Math" panose="02040503050406030204" pitchFamily="18" charset="0"/>
                            </a:rPr>
                            <m:t>𝜕</m:t>
                          </m:r>
                          <m:r>
                            <a:rPr lang="en-US" altLang="zh-CN" b="0" i="1" smtClean="0">
                              <a:latin typeface="Cambria Math" panose="02040503050406030204" pitchFamily="18" charset="0"/>
                            </a:rPr>
                            <m:t>𝑡</m:t>
                          </m:r>
                        </m:den>
                      </m:f>
                      <m:r>
                        <a:rPr lang="en-US" altLang="zh-CN" b="0" i="1" smtClean="0">
                          <a:latin typeface="Cambria Math" panose="02040503050406030204" pitchFamily="18" charset="0"/>
                        </a:rPr>
                        <m:t>=</m:t>
                      </m:r>
                      <m:r>
                        <a:rPr lang="zh-CN" altLang="en-US" b="0" i="1" smtClean="0">
                          <a:latin typeface="Cambria Math" panose="02040503050406030204" pitchFamily="18" charset="0"/>
                        </a:rPr>
                        <m:t>𝜅</m:t>
                      </m:r>
                      <m:r>
                        <a:rPr lang="zh-CN" altLang="en-US" i="1">
                          <a:latin typeface="Cambria Math" panose="02040503050406030204" pitchFamily="18" charset="0"/>
                        </a:rPr>
                        <m:t>𝒩</m:t>
                      </m:r>
                    </m:oMath>
                  </m:oMathPara>
                </a14:m>
                <a:endParaRPr lang="en-US" altLang="zh-CN" dirty="0"/>
              </a:p>
            </p:txBody>
          </p:sp>
        </mc:Choice>
        <mc:Fallback xmlns="">
          <p:sp>
            <p:nvSpPr>
              <p:cNvPr id="15" name="文本框 14">
                <a:extLst>
                  <a:ext uri="{FF2B5EF4-FFF2-40B4-BE49-F238E27FC236}">
                    <a16:creationId xmlns:a16="http://schemas.microsoft.com/office/drawing/2014/main" id="{FCD3A961-6B21-40D4-A8CB-A7832CC82439}"/>
                  </a:ext>
                </a:extLst>
              </p:cNvPr>
              <p:cNvSpPr txBox="1">
                <a:spLocks noRot="1" noChangeAspect="1" noMove="1" noResize="1" noEditPoints="1" noAdjustHandles="1" noChangeArrowheads="1" noChangeShapeType="1" noTextEdit="1"/>
              </p:cNvSpPr>
              <p:nvPr/>
            </p:nvSpPr>
            <p:spPr>
              <a:xfrm>
                <a:off x="6003075" y="2263930"/>
                <a:ext cx="1893425" cy="619016"/>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690574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原理和分类 </a:t>
            </a:r>
          </a:p>
        </p:txBody>
      </p:sp>
      <p:sp>
        <p:nvSpPr>
          <p:cNvPr id="3" name="内容占位符 2"/>
          <p:cNvSpPr>
            <a:spLocks noGrp="1"/>
          </p:cNvSpPr>
          <p:nvPr>
            <p:ph idx="1"/>
          </p:nvPr>
        </p:nvSpPr>
        <p:spPr>
          <a:xfrm>
            <a:off x="311369" y="1123292"/>
            <a:ext cx="8410902" cy="5185435"/>
          </a:xfrm>
        </p:spPr>
        <p:txBody>
          <a:bodyPr/>
          <a:lstStyle/>
          <a:p>
            <a:r>
              <a:rPr lang="zh-CN" altLang="en-US" dirty="0"/>
              <a:t>单阈值分割图像</a:t>
            </a:r>
          </a:p>
          <a:p>
            <a:pPr lvl="1"/>
            <a:r>
              <a:rPr lang="zh-CN" altLang="en-US" dirty="0"/>
              <a:t>对灰度图（取值在</a:t>
            </a:r>
            <a:r>
              <a:rPr lang="en-US" altLang="zh-CN" dirty="0" err="1"/>
              <a:t>gmin</a:t>
            </a:r>
            <a:r>
              <a:rPr lang="zh-CN" altLang="en-US" dirty="0"/>
              <a:t>和</a:t>
            </a:r>
            <a:r>
              <a:rPr lang="en-US" altLang="zh-CN" dirty="0" err="1"/>
              <a:t>gmax</a:t>
            </a:r>
            <a:r>
              <a:rPr lang="zh-CN" altLang="en-US" dirty="0"/>
              <a:t>之间）确定一个灰度阈值</a:t>
            </a:r>
            <a:r>
              <a:rPr lang="en-US" altLang="zh-CN" dirty="0"/>
              <a:t>T</a:t>
            </a:r>
          </a:p>
          <a:p>
            <a:pPr lvl="1"/>
            <a:r>
              <a:rPr lang="zh-CN" altLang="en-US" dirty="0"/>
              <a:t>（</a:t>
            </a:r>
            <a:r>
              <a:rPr lang="en-US" altLang="zh-CN" dirty="0" err="1"/>
              <a:t>gmin</a:t>
            </a:r>
            <a:r>
              <a:rPr lang="en-US" altLang="zh-CN" dirty="0"/>
              <a:t> &lt; T &lt; </a:t>
            </a:r>
            <a:r>
              <a:rPr lang="en-US" altLang="zh-CN" dirty="0" err="1"/>
              <a:t>gmax</a:t>
            </a:r>
            <a:r>
              <a:rPr lang="zh-CN" altLang="en-US" dirty="0"/>
              <a:t>） </a:t>
            </a:r>
          </a:p>
        </p:txBody>
      </p:sp>
      <p:graphicFrame>
        <p:nvGraphicFramePr>
          <p:cNvPr id="4" name="Object 4"/>
          <p:cNvGraphicFramePr>
            <a:graphicFrameLocks/>
          </p:cNvGraphicFramePr>
          <p:nvPr>
            <p:extLst>
              <p:ext uri="{D42A27DB-BD31-4B8C-83A1-F6EECF244321}">
                <p14:modId xmlns:p14="http://schemas.microsoft.com/office/powerpoint/2010/main" val="4101085099"/>
              </p:ext>
            </p:extLst>
          </p:nvPr>
        </p:nvGraphicFramePr>
        <p:xfrm>
          <a:off x="2535782" y="2457909"/>
          <a:ext cx="4314825" cy="965200"/>
        </p:xfrm>
        <a:graphic>
          <a:graphicData uri="http://schemas.openxmlformats.org/presentationml/2006/ole">
            <mc:AlternateContent xmlns:mc="http://schemas.openxmlformats.org/markup-compatibility/2006">
              <mc:Choice xmlns:v="urn:schemas-microsoft-com:vml" Requires="v">
                <p:oleObj spid="_x0000_s1049" name="公式" r:id="rId3" imgW="2146300" imgH="482600" progId="Equation.3">
                  <p:embed/>
                </p:oleObj>
              </mc:Choice>
              <mc:Fallback>
                <p:oleObj name="公式" r:id="rId3" imgW="2146300" imgH="482600" progId="Equation.3">
                  <p:embed/>
                  <p:pic>
                    <p:nvPicPr>
                      <p:cNvPr id="4"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782" y="2457909"/>
                        <a:ext cx="43148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图片 6">
            <a:extLst>
              <a:ext uri="{FF2B5EF4-FFF2-40B4-BE49-F238E27FC236}">
                <a16:creationId xmlns:a16="http://schemas.microsoft.com/office/drawing/2014/main" id="{07080B3E-1C95-4A4B-B3E4-50289E2B0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162" y="4118441"/>
            <a:ext cx="2442422" cy="2015665"/>
          </a:xfrm>
          <a:prstGeom prst="rect">
            <a:avLst/>
          </a:prstGeom>
        </p:spPr>
      </p:pic>
      <p:pic>
        <p:nvPicPr>
          <p:cNvPr id="9" name="图片 8">
            <a:extLst>
              <a:ext uri="{FF2B5EF4-FFF2-40B4-BE49-F238E27FC236}">
                <a16:creationId xmlns:a16="http://schemas.microsoft.com/office/drawing/2014/main" id="{9FC56771-55E3-4BE4-BB34-6A8A04D4C6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3519" y="4118441"/>
            <a:ext cx="2471542" cy="2015666"/>
          </a:xfrm>
          <a:prstGeom prst="rect">
            <a:avLst/>
          </a:prstGeom>
        </p:spPr>
      </p:pic>
      <p:pic>
        <p:nvPicPr>
          <p:cNvPr id="11" name="图片 10">
            <a:extLst>
              <a:ext uri="{FF2B5EF4-FFF2-40B4-BE49-F238E27FC236}">
                <a16:creationId xmlns:a16="http://schemas.microsoft.com/office/drawing/2014/main" id="{82284BFC-7F06-4988-912F-00BDFCCD37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2996" y="4118441"/>
            <a:ext cx="2461473" cy="2015665"/>
          </a:xfrm>
          <a:prstGeom prst="rect">
            <a:avLst/>
          </a:prstGeom>
        </p:spPr>
      </p:pic>
    </p:spTree>
    <p:extLst>
      <p:ext uri="{BB962C8B-B14F-4D97-AF65-F5344CB8AC3E}">
        <p14:creationId xmlns:p14="http://schemas.microsoft.com/office/powerpoint/2010/main" val="286708307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参数化主动轮廓的缺陷</a:t>
            </a:r>
          </a:p>
        </p:txBody>
      </p:sp>
      <p:sp>
        <p:nvSpPr>
          <p:cNvPr id="3" name="内容占位符 2"/>
          <p:cNvSpPr>
            <a:spLocks noGrp="1"/>
          </p:cNvSpPr>
          <p:nvPr>
            <p:ph idx="1"/>
          </p:nvPr>
        </p:nvSpPr>
        <p:spPr/>
        <p:txBody>
          <a:bodyPr/>
          <a:lstStyle/>
          <a:p>
            <a:r>
              <a:rPr lang="zh-CN" altLang="en-US" dirty="0"/>
              <a:t>演化过程中重新参数化</a:t>
            </a:r>
            <a:r>
              <a:rPr lang="en-US" altLang="zh-CN" dirty="0"/>
              <a:t>: </a:t>
            </a:r>
            <a:r>
              <a:rPr lang="zh-CN" altLang="en-US" dirty="0"/>
              <a:t>对于</a:t>
            </a:r>
            <a:r>
              <a:rPr lang="en-US" altLang="zh-CN" dirty="0"/>
              <a:t>3D </a:t>
            </a:r>
            <a:r>
              <a:rPr lang="zh-CN" altLang="en-US" dirty="0"/>
              <a:t>曲面尤为困难</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不能处理拓扑变化</a:t>
            </a:r>
          </a:p>
          <a:p>
            <a:endParaRPr lang="zh-CN" altLang="en-US" dirty="0"/>
          </a:p>
        </p:txBody>
      </p:sp>
      <p:grpSp>
        <p:nvGrpSpPr>
          <p:cNvPr id="4" name="Group 6"/>
          <p:cNvGrpSpPr>
            <a:grpSpLocks/>
          </p:cNvGrpSpPr>
          <p:nvPr/>
        </p:nvGrpSpPr>
        <p:grpSpPr bwMode="auto">
          <a:xfrm>
            <a:off x="2211388" y="1946275"/>
            <a:ext cx="1905000" cy="1752600"/>
            <a:chOff x="2592" y="2016"/>
            <a:chExt cx="1200" cy="1104"/>
          </a:xfrm>
        </p:grpSpPr>
        <p:sp>
          <p:nvSpPr>
            <p:cNvPr id="5" name="Oval 7"/>
            <p:cNvSpPr>
              <a:spLocks noChangeArrowheads="1"/>
            </p:cNvSpPr>
            <p:nvPr/>
          </p:nvSpPr>
          <p:spPr bwMode="auto">
            <a:xfrm>
              <a:off x="2688" y="211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 name="Oval 8"/>
            <p:cNvSpPr>
              <a:spLocks noChangeArrowheads="1"/>
            </p:cNvSpPr>
            <p:nvPr/>
          </p:nvSpPr>
          <p:spPr bwMode="auto">
            <a:xfrm>
              <a:off x="2784" y="206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 name="Oval 9"/>
            <p:cNvSpPr>
              <a:spLocks noChangeArrowheads="1"/>
            </p:cNvSpPr>
            <p:nvPr/>
          </p:nvSpPr>
          <p:spPr bwMode="auto">
            <a:xfrm>
              <a:off x="2976" y="206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 name="Oval 10"/>
            <p:cNvSpPr>
              <a:spLocks noChangeArrowheads="1"/>
            </p:cNvSpPr>
            <p:nvPr/>
          </p:nvSpPr>
          <p:spPr bwMode="auto">
            <a:xfrm>
              <a:off x="3072" y="211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9" name="Oval 11"/>
            <p:cNvSpPr>
              <a:spLocks noChangeArrowheads="1"/>
            </p:cNvSpPr>
            <p:nvPr/>
          </p:nvSpPr>
          <p:spPr bwMode="auto">
            <a:xfrm>
              <a:off x="3120" y="220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0" name="Oval 12"/>
            <p:cNvSpPr>
              <a:spLocks noChangeArrowheads="1"/>
            </p:cNvSpPr>
            <p:nvPr/>
          </p:nvSpPr>
          <p:spPr bwMode="auto">
            <a:xfrm>
              <a:off x="3168" y="230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1" name="Oval 13"/>
            <p:cNvSpPr>
              <a:spLocks noChangeArrowheads="1"/>
            </p:cNvSpPr>
            <p:nvPr/>
          </p:nvSpPr>
          <p:spPr bwMode="auto">
            <a:xfrm>
              <a:off x="3216" y="2400"/>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2" name="Oval 14"/>
            <p:cNvSpPr>
              <a:spLocks noChangeArrowheads="1"/>
            </p:cNvSpPr>
            <p:nvPr/>
          </p:nvSpPr>
          <p:spPr bwMode="auto">
            <a:xfrm>
              <a:off x="3312" y="244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3" name="Oval 15"/>
            <p:cNvSpPr>
              <a:spLocks noChangeArrowheads="1"/>
            </p:cNvSpPr>
            <p:nvPr/>
          </p:nvSpPr>
          <p:spPr bwMode="auto">
            <a:xfrm>
              <a:off x="3408" y="244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4" name="Oval 16"/>
            <p:cNvSpPr>
              <a:spLocks noChangeArrowheads="1"/>
            </p:cNvSpPr>
            <p:nvPr/>
          </p:nvSpPr>
          <p:spPr bwMode="auto">
            <a:xfrm>
              <a:off x="2784" y="302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5" name="Oval 17"/>
            <p:cNvSpPr>
              <a:spLocks noChangeArrowheads="1"/>
            </p:cNvSpPr>
            <p:nvPr/>
          </p:nvSpPr>
          <p:spPr bwMode="auto">
            <a:xfrm>
              <a:off x="2880" y="307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6" name="Oval 18"/>
            <p:cNvSpPr>
              <a:spLocks noChangeArrowheads="1"/>
            </p:cNvSpPr>
            <p:nvPr/>
          </p:nvSpPr>
          <p:spPr bwMode="auto">
            <a:xfrm>
              <a:off x="2976" y="307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7" name="Oval 19"/>
            <p:cNvSpPr>
              <a:spLocks noChangeArrowheads="1"/>
            </p:cNvSpPr>
            <p:nvPr/>
          </p:nvSpPr>
          <p:spPr bwMode="auto">
            <a:xfrm>
              <a:off x="3072" y="307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8" name="Oval 20"/>
            <p:cNvSpPr>
              <a:spLocks noChangeArrowheads="1"/>
            </p:cNvSpPr>
            <p:nvPr/>
          </p:nvSpPr>
          <p:spPr bwMode="auto">
            <a:xfrm>
              <a:off x="3264" y="2976"/>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9" name="Oval 21"/>
            <p:cNvSpPr>
              <a:spLocks noChangeArrowheads="1"/>
            </p:cNvSpPr>
            <p:nvPr/>
          </p:nvSpPr>
          <p:spPr bwMode="auto">
            <a:xfrm>
              <a:off x="3312" y="302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0" name="Oval 22"/>
            <p:cNvSpPr>
              <a:spLocks noChangeArrowheads="1"/>
            </p:cNvSpPr>
            <p:nvPr/>
          </p:nvSpPr>
          <p:spPr bwMode="auto">
            <a:xfrm>
              <a:off x="3504" y="307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1" name="Oval 23"/>
            <p:cNvSpPr>
              <a:spLocks noChangeArrowheads="1"/>
            </p:cNvSpPr>
            <p:nvPr/>
          </p:nvSpPr>
          <p:spPr bwMode="auto">
            <a:xfrm>
              <a:off x="3648" y="302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2" name="Oval 24"/>
            <p:cNvSpPr>
              <a:spLocks noChangeArrowheads="1"/>
            </p:cNvSpPr>
            <p:nvPr/>
          </p:nvSpPr>
          <p:spPr bwMode="auto">
            <a:xfrm>
              <a:off x="3696" y="2976"/>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3" name="Oval 25"/>
            <p:cNvSpPr>
              <a:spLocks noChangeArrowheads="1"/>
            </p:cNvSpPr>
            <p:nvPr/>
          </p:nvSpPr>
          <p:spPr bwMode="auto">
            <a:xfrm>
              <a:off x="3696" y="2880"/>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4" name="Oval 26"/>
            <p:cNvSpPr>
              <a:spLocks noChangeArrowheads="1"/>
            </p:cNvSpPr>
            <p:nvPr/>
          </p:nvSpPr>
          <p:spPr bwMode="auto">
            <a:xfrm>
              <a:off x="2592" y="230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5" name="Oval 27"/>
            <p:cNvSpPr>
              <a:spLocks noChangeArrowheads="1"/>
            </p:cNvSpPr>
            <p:nvPr/>
          </p:nvSpPr>
          <p:spPr bwMode="auto">
            <a:xfrm>
              <a:off x="2640" y="220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6" name="Oval 28"/>
            <p:cNvSpPr>
              <a:spLocks noChangeArrowheads="1"/>
            </p:cNvSpPr>
            <p:nvPr/>
          </p:nvSpPr>
          <p:spPr bwMode="auto">
            <a:xfrm>
              <a:off x="2592" y="2400"/>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7" name="Oval 29"/>
            <p:cNvSpPr>
              <a:spLocks noChangeArrowheads="1"/>
            </p:cNvSpPr>
            <p:nvPr/>
          </p:nvSpPr>
          <p:spPr bwMode="auto">
            <a:xfrm>
              <a:off x="2688" y="244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8" name="Oval 30"/>
            <p:cNvSpPr>
              <a:spLocks noChangeArrowheads="1"/>
            </p:cNvSpPr>
            <p:nvPr/>
          </p:nvSpPr>
          <p:spPr bwMode="auto">
            <a:xfrm>
              <a:off x="2784" y="2496"/>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9" name="Oval 31"/>
            <p:cNvSpPr>
              <a:spLocks noChangeArrowheads="1"/>
            </p:cNvSpPr>
            <p:nvPr/>
          </p:nvSpPr>
          <p:spPr bwMode="auto">
            <a:xfrm>
              <a:off x="2832" y="254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0" name="Oval 32"/>
            <p:cNvSpPr>
              <a:spLocks noChangeArrowheads="1"/>
            </p:cNvSpPr>
            <p:nvPr/>
          </p:nvSpPr>
          <p:spPr bwMode="auto">
            <a:xfrm>
              <a:off x="2880" y="259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1" name="Oval 33"/>
            <p:cNvSpPr>
              <a:spLocks noChangeArrowheads="1"/>
            </p:cNvSpPr>
            <p:nvPr/>
          </p:nvSpPr>
          <p:spPr bwMode="auto">
            <a:xfrm>
              <a:off x="2880" y="268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2" name="Oval 34"/>
            <p:cNvSpPr>
              <a:spLocks noChangeArrowheads="1"/>
            </p:cNvSpPr>
            <p:nvPr/>
          </p:nvSpPr>
          <p:spPr bwMode="auto">
            <a:xfrm>
              <a:off x="2832" y="2736"/>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3" name="Oval 35"/>
            <p:cNvSpPr>
              <a:spLocks noChangeArrowheads="1"/>
            </p:cNvSpPr>
            <p:nvPr/>
          </p:nvSpPr>
          <p:spPr bwMode="auto">
            <a:xfrm>
              <a:off x="2736" y="278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4" name="Oval 36"/>
            <p:cNvSpPr>
              <a:spLocks noChangeArrowheads="1"/>
            </p:cNvSpPr>
            <p:nvPr/>
          </p:nvSpPr>
          <p:spPr bwMode="auto">
            <a:xfrm>
              <a:off x="2736" y="2880"/>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5" name="Oval 37"/>
            <p:cNvSpPr>
              <a:spLocks noChangeArrowheads="1"/>
            </p:cNvSpPr>
            <p:nvPr/>
          </p:nvSpPr>
          <p:spPr bwMode="auto">
            <a:xfrm>
              <a:off x="2736" y="2976"/>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6" name="Oval 38"/>
            <p:cNvSpPr>
              <a:spLocks noChangeArrowheads="1"/>
            </p:cNvSpPr>
            <p:nvPr/>
          </p:nvSpPr>
          <p:spPr bwMode="auto">
            <a:xfrm>
              <a:off x="3168" y="302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7" name="Oval 39"/>
            <p:cNvSpPr>
              <a:spLocks noChangeArrowheads="1"/>
            </p:cNvSpPr>
            <p:nvPr/>
          </p:nvSpPr>
          <p:spPr bwMode="auto">
            <a:xfrm>
              <a:off x="3408" y="302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8" name="Oval 40"/>
            <p:cNvSpPr>
              <a:spLocks noChangeArrowheads="1"/>
            </p:cNvSpPr>
            <p:nvPr/>
          </p:nvSpPr>
          <p:spPr bwMode="auto">
            <a:xfrm>
              <a:off x="3600" y="3072"/>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9" name="Oval 41"/>
            <p:cNvSpPr>
              <a:spLocks noChangeArrowheads="1"/>
            </p:cNvSpPr>
            <p:nvPr/>
          </p:nvSpPr>
          <p:spPr bwMode="auto">
            <a:xfrm>
              <a:off x="3696" y="268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0" name="Oval 42"/>
            <p:cNvSpPr>
              <a:spLocks noChangeArrowheads="1"/>
            </p:cNvSpPr>
            <p:nvPr/>
          </p:nvSpPr>
          <p:spPr bwMode="auto">
            <a:xfrm>
              <a:off x="3696" y="278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1" name="Oval 43"/>
            <p:cNvSpPr>
              <a:spLocks noChangeArrowheads="1"/>
            </p:cNvSpPr>
            <p:nvPr/>
          </p:nvSpPr>
          <p:spPr bwMode="auto">
            <a:xfrm>
              <a:off x="3744" y="2640"/>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2" name="Oval 44"/>
            <p:cNvSpPr>
              <a:spLocks noChangeArrowheads="1"/>
            </p:cNvSpPr>
            <p:nvPr/>
          </p:nvSpPr>
          <p:spPr bwMode="auto">
            <a:xfrm>
              <a:off x="3744" y="2544"/>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3" name="Oval 45"/>
            <p:cNvSpPr>
              <a:spLocks noChangeArrowheads="1"/>
            </p:cNvSpPr>
            <p:nvPr/>
          </p:nvSpPr>
          <p:spPr bwMode="auto">
            <a:xfrm>
              <a:off x="3600" y="244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4" name="Oval 46"/>
            <p:cNvSpPr>
              <a:spLocks noChangeArrowheads="1"/>
            </p:cNvSpPr>
            <p:nvPr/>
          </p:nvSpPr>
          <p:spPr bwMode="auto">
            <a:xfrm>
              <a:off x="3504" y="2400"/>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5" name="Oval 47"/>
            <p:cNvSpPr>
              <a:spLocks noChangeArrowheads="1"/>
            </p:cNvSpPr>
            <p:nvPr/>
          </p:nvSpPr>
          <p:spPr bwMode="auto">
            <a:xfrm>
              <a:off x="3696" y="2448"/>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46" name="Oval 48"/>
            <p:cNvSpPr>
              <a:spLocks noChangeArrowheads="1"/>
            </p:cNvSpPr>
            <p:nvPr/>
          </p:nvSpPr>
          <p:spPr bwMode="auto">
            <a:xfrm>
              <a:off x="2880" y="2016"/>
              <a:ext cx="48" cy="48"/>
            </a:xfrm>
            <a:prstGeom prst="ellipse">
              <a:avLst/>
            </a:prstGeom>
            <a:solidFill>
              <a:schemeClr val="tx1"/>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grpSp>
      <p:grpSp>
        <p:nvGrpSpPr>
          <p:cNvPr id="47" name="Group 49"/>
          <p:cNvGrpSpPr>
            <a:grpSpLocks/>
          </p:cNvGrpSpPr>
          <p:nvPr/>
        </p:nvGrpSpPr>
        <p:grpSpPr bwMode="auto">
          <a:xfrm>
            <a:off x="4573588" y="1946275"/>
            <a:ext cx="3124200" cy="1981200"/>
            <a:chOff x="2640" y="1584"/>
            <a:chExt cx="1968" cy="1248"/>
          </a:xfrm>
        </p:grpSpPr>
        <p:grpSp>
          <p:nvGrpSpPr>
            <p:cNvPr id="48" name="Group 50"/>
            <p:cNvGrpSpPr>
              <a:grpSpLocks/>
            </p:cNvGrpSpPr>
            <p:nvPr/>
          </p:nvGrpSpPr>
          <p:grpSpPr bwMode="auto">
            <a:xfrm>
              <a:off x="3408" y="1584"/>
              <a:ext cx="1200" cy="1248"/>
              <a:chOff x="4320" y="2304"/>
              <a:chExt cx="1200" cy="1248"/>
            </a:xfrm>
          </p:grpSpPr>
          <p:sp>
            <p:nvSpPr>
              <p:cNvPr id="50" name="Oval 51"/>
              <p:cNvSpPr>
                <a:spLocks noChangeArrowheads="1"/>
              </p:cNvSpPr>
              <p:nvPr/>
            </p:nvSpPr>
            <p:spPr bwMode="auto">
              <a:xfrm>
                <a:off x="4368" y="244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1" name="Oval 52"/>
              <p:cNvSpPr>
                <a:spLocks noChangeArrowheads="1"/>
              </p:cNvSpPr>
              <p:nvPr/>
            </p:nvSpPr>
            <p:spPr bwMode="auto">
              <a:xfrm>
                <a:off x="4368" y="235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2" name="Oval 53"/>
              <p:cNvSpPr>
                <a:spLocks noChangeArrowheads="1"/>
              </p:cNvSpPr>
              <p:nvPr/>
            </p:nvSpPr>
            <p:spPr bwMode="auto">
              <a:xfrm>
                <a:off x="4704" y="244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3" name="Oval 54"/>
              <p:cNvSpPr>
                <a:spLocks noChangeArrowheads="1"/>
              </p:cNvSpPr>
              <p:nvPr/>
            </p:nvSpPr>
            <p:spPr bwMode="auto">
              <a:xfrm>
                <a:off x="4848" y="249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4" name="Oval 55"/>
              <p:cNvSpPr>
                <a:spLocks noChangeArrowheads="1"/>
              </p:cNvSpPr>
              <p:nvPr/>
            </p:nvSpPr>
            <p:spPr bwMode="auto">
              <a:xfrm>
                <a:off x="4848" y="254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5" name="Oval 56"/>
              <p:cNvSpPr>
                <a:spLocks noChangeArrowheads="1"/>
              </p:cNvSpPr>
              <p:nvPr/>
            </p:nvSpPr>
            <p:spPr bwMode="auto">
              <a:xfrm>
                <a:off x="4992" y="273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6" name="Oval 57"/>
              <p:cNvSpPr>
                <a:spLocks noChangeArrowheads="1"/>
              </p:cNvSpPr>
              <p:nvPr/>
            </p:nvSpPr>
            <p:spPr bwMode="auto">
              <a:xfrm>
                <a:off x="4944" y="278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7" name="Oval 58"/>
              <p:cNvSpPr>
                <a:spLocks noChangeArrowheads="1"/>
              </p:cNvSpPr>
              <p:nvPr/>
            </p:nvSpPr>
            <p:spPr bwMode="auto">
              <a:xfrm>
                <a:off x="4992" y="283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8" name="Oval 59"/>
              <p:cNvSpPr>
                <a:spLocks noChangeArrowheads="1"/>
              </p:cNvSpPr>
              <p:nvPr/>
            </p:nvSpPr>
            <p:spPr bwMode="auto">
              <a:xfrm>
                <a:off x="5136" y="273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9" name="Oval 60"/>
              <p:cNvSpPr>
                <a:spLocks noChangeArrowheads="1"/>
              </p:cNvSpPr>
              <p:nvPr/>
            </p:nvSpPr>
            <p:spPr bwMode="auto">
              <a:xfrm>
                <a:off x="4512" y="340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0" name="Oval 61"/>
              <p:cNvSpPr>
                <a:spLocks noChangeArrowheads="1"/>
              </p:cNvSpPr>
              <p:nvPr/>
            </p:nvSpPr>
            <p:spPr bwMode="auto">
              <a:xfrm>
                <a:off x="4608" y="350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1" name="Oval 62"/>
              <p:cNvSpPr>
                <a:spLocks noChangeArrowheads="1"/>
              </p:cNvSpPr>
              <p:nvPr/>
            </p:nvSpPr>
            <p:spPr bwMode="auto">
              <a:xfrm>
                <a:off x="4704" y="350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2" name="Oval 63"/>
              <p:cNvSpPr>
                <a:spLocks noChangeArrowheads="1"/>
              </p:cNvSpPr>
              <p:nvPr/>
            </p:nvSpPr>
            <p:spPr bwMode="auto">
              <a:xfrm>
                <a:off x="4848" y="345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3" name="Oval 64"/>
              <p:cNvSpPr>
                <a:spLocks noChangeArrowheads="1"/>
              </p:cNvSpPr>
              <p:nvPr/>
            </p:nvSpPr>
            <p:spPr bwMode="auto">
              <a:xfrm>
                <a:off x="4944" y="3360"/>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4" name="Oval 65"/>
              <p:cNvSpPr>
                <a:spLocks noChangeArrowheads="1"/>
              </p:cNvSpPr>
              <p:nvPr/>
            </p:nvSpPr>
            <p:spPr bwMode="auto">
              <a:xfrm>
                <a:off x="4992" y="340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5" name="Oval 66"/>
              <p:cNvSpPr>
                <a:spLocks noChangeArrowheads="1"/>
              </p:cNvSpPr>
              <p:nvPr/>
            </p:nvSpPr>
            <p:spPr bwMode="auto">
              <a:xfrm>
                <a:off x="5136" y="345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6" name="Oval 67"/>
              <p:cNvSpPr>
                <a:spLocks noChangeArrowheads="1"/>
              </p:cNvSpPr>
              <p:nvPr/>
            </p:nvSpPr>
            <p:spPr bwMode="auto">
              <a:xfrm>
                <a:off x="5376" y="340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7" name="Oval 68"/>
              <p:cNvSpPr>
                <a:spLocks noChangeArrowheads="1"/>
              </p:cNvSpPr>
              <p:nvPr/>
            </p:nvSpPr>
            <p:spPr bwMode="auto">
              <a:xfrm>
                <a:off x="5424" y="3360"/>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8" name="Oval 69"/>
              <p:cNvSpPr>
                <a:spLocks noChangeArrowheads="1"/>
              </p:cNvSpPr>
              <p:nvPr/>
            </p:nvSpPr>
            <p:spPr bwMode="auto">
              <a:xfrm>
                <a:off x="5424" y="326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69" name="Oval 70"/>
              <p:cNvSpPr>
                <a:spLocks noChangeArrowheads="1"/>
              </p:cNvSpPr>
              <p:nvPr/>
            </p:nvSpPr>
            <p:spPr bwMode="auto">
              <a:xfrm>
                <a:off x="4320" y="268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0" name="Oval 71"/>
              <p:cNvSpPr>
                <a:spLocks noChangeArrowheads="1"/>
              </p:cNvSpPr>
              <p:nvPr/>
            </p:nvSpPr>
            <p:spPr bwMode="auto">
              <a:xfrm>
                <a:off x="4368" y="259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1" name="Oval 72"/>
              <p:cNvSpPr>
                <a:spLocks noChangeArrowheads="1"/>
              </p:cNvSpPr>
              <p:nvPr/>
            </p:nvSpPr>
            <p:spPr bwMode="auto">
              <a:xfrm>
                <a:off x="4320" y="278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2" name="Oval 73"/>
              <p:cNvSpPr>
                <a:spLocks noChangeArrowheads="1"/>
              </p:cNvSpPr>
              <p:nvPr/>
            </p:nvSpPr>
            <p:spPr bwMode="auto">
              <a:xfrm>
                <a:off x="4368" y="283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3" name="Oval 74"/>
              <p:cNvSpPr>
                <a:spLocks noChangeArrowheads="1"/>
              </p:cNvSpPr>
              <p:nvPr/>
            </p:nvSpPr>
            <p:spPr bwMode="auto">
              <a:xfrm>
                <a:off x="4464" y="297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4" name="Oval 75"/>
              <p:cNvSpPr>
                <a:spLocks noChangeArrowheads="1"/>
              </p:cNvSpPr>
              <p:nvPr/>
            </p:nvSpPr>
            <p:spPr bwMode="auto">
              <a:xfrm>
                <a:off x="4560" y="292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5" name="Oval 76"/>
              <p:cNvSpPr>
                <a:spLocks noChangeArrowheads="1"/>
              </p:cNvSpPr>
              <p:nvPr/>
            </p:nvSpPr>
            <p:spPr bwMode="auto">
              <a:xfrm>
                <a:off x="4608" y="297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6" name="Oval 77"/>
              <p:cNvSpPr>
                <a:spLocks noChangeArrowheads="1"/>
              </p:cNvSpPr>
              <p:nvPr/>
            </p:nvSpPr>
            <p:spPr bwMode="auto">
              <a:xfrm>
                <a:off x="4608" y="307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7" name="Oval 78"/>
              <p:cNvSpPr>
                <a:spLocks noChangeArrowheads="1"/>
              </p:cNvSpPr>
              <p:nvPr/>
            </p:nvSpPr>
            <p:spPr bwMode="auto">
              <a:xfrm>
                <a:off x="4560" y="3120"/>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8" name="Oval 79"/>
              <p:cNvSpPr>
                <a:spLocks noChangeArrowheads="1"/>
              </p:cNvSpPr>
              <p:nvPr/>
            </p:nvSpPr>
            <p:spPr bwMode="auto">
              <a:xfrm>
                <a:off x="4464" y="316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79" name="Oval 80"/>
              <p:cNvSpPr>
                <a:spLocks noChangeArrowheads="1"/>
              </p:cNvSpPr>
              <p:nvPr/>
            </p:nvSpPr>
            <p:spPr bwMode="auto">
              <a:xfrm>
                <a:off x="4416" y="326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0" name="Oval 81"/>
              <p:cNvSpPr>
                <a:spLocks noChangeArrowheads="1"/>
              </p:cNvSpPr>
              <p:nvPr/>
            </p:nvSpPr>
            <p:spPr bwMode="auto">
              <a:xfrm>
                <a:off x="4416" y="340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1" name="Oval 82"/>
              <p:cNvSpPr>
                <a:spLocks noChangeArrowheads="1"/>
              </p:cNvSpPr>
              <p:nvPr/>
            </p:nvSpPr>
            <p:spPr bwMode="auto">
              <a:xfrm>
                <a:off x="4896" y="340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2" name="Oval 83"/>
              <p:cNvSpPr>
                <a:spLocks noChangeArrowheads="1"/>
              </p:cNvSpPr>
              <p:nvPr/>
            </p:nvSpPr>
            <p:spPr bwMode="auto">
              <a:xfrm>
                <a:off x="5040" y="345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3" name="Oval 84"/>
              <p:cNvSpPr>
                <a:spLocks noChangeArrowheads="1"/>
              </p:cNvSpPr>
              <p:nvPr/>
            </p:nvSpPr>
            <p:spPr bwMode="auto">
              <a:xfrm>
                <a:off x="5328" y="3456"/>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4" name="Oval 85"/>
              <p:cNvSpPr>
                <a:spLocks noChangeArrowheads="1"/>
              </p:cNvSpPr>
              <p:nvPr/>
            </p:nvSpPr>
            <p:spPr bwMode="auto">
              <a:xfrm>
                <a:off x="5424" y="307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5" name="Oval 86"/>
              <p:cNvSpPr>
                <a:spLocks noChangeArrowheads="1"/>
              </p:cNvSpPr>
              <p:nvPr/>
            </p:nvSpPr>
            <p:spPr bwMode="auto">
              <a:xfrm>
                <a:off x="5424" y="316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6" name="Oval 87"/>
              <p:cNvSpPr>
                <a:spLocks noChangeArrowheads="1"/>
              </p:cNvSpPr>
              <p:nvPr/>
            </p:nvSpPr>
            <p:spPr bwMode="auto">
              <a:xfrm>
                <a:off x="5472" y="302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7" name="Oval 88"/>
              <p:cNvSpPr>
                <a:spLocks noChangeArrowheads="1"/>
              </p:cNvSpPr>
              <p:nvPr/>
            </p:nvSpPr>
            <p:spPr bwMode="auto">
              <a:xfrm>
                <a:off x="5472" y="2928"/>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8" name="Oval 89"/>
              <p:cNvSpPr>
                <a:spLocks noChangeArrowheads="1"/>
              </p:cNvSpPr>
              <p:nvPr/>
            </p:nvSpPr>
            <p:spPr bwMode="auto">
              <a:xfrm>
                <a:off x="5328" y="283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9" name="Oval 90"/>
              <p:cNvSpPr>
                <a:spLocks noChangeArrowheads="1"/>
              </p:cNvSpPr>
              <p:nvPr/>
            </p:nvSpPr>
            <p:spPr bwMode="auto">
              <a:xfrm>
                <a:off x="5232" y="278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90" name="Oval 91"/>
              <p:cNvSpPr>
                <a:spLocks noChangeArrowheads="1"/>
              </p:cNvSpPr>
              <p:nvPr/>
            </p:nvSpPr>
            <p:spPr bwMode="auto">
              <a:xfrm>
                <a:off x="5424" y="2832"/>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91" name="Oval 92"/>
              <p:cNvSpPr>
                <a:spLocks noChangeArrowheads="1"/>
              </p:cNvSpPr>
              <p:nvPr/>
            </p:nvSpPr>
            <p:spPr bwMode="auto">
              <a:xfrm>
                <a:off x="4656" y="2304"/>
                <a:ext cx="48" cy="48"/>
              </a:xfrm>
              <a:prstGeom prst="ellipse">
                <a:avLst/>
              </a:prstGeom>
              <a:solidFill>
                <a:srgbClr val="D60093"/>
              </a:solidFill>
              <a:ln w="19050">
                <a:solidFill>
                  <a:schemeClr val="tx1"/>
                </a:solidFill>
                <a:round/>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grpSp>
        <p:sp>
          <p:nvSpPr>
            <p:cNvPr id="49" name="Line 93"/>
            <p:cNvSpPr>
              <a:spLocks noChangeShapeType="1"/>
            </p:cNvSpPr>
            <p:nvPr/>
          </p:nvSpPr>
          <p:spPr bwMode="auto">
            <a:xfrm>
              <a:off x="2640" y="2160"/>
              <a:ext cx="624"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pic>
        <p:nvPicPr>
          <p:cNvPr id="92" name="Picture 96" descr="twoObj_noSpli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4988" y="4456112"/>
            <a:ext cx="2362200" cy="224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786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strips(upRight)">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解决途径</a:t>
            </a:r>
          </a:p>
        </p:txBody>
      </p:sp>
      <p:sp>
        <p:nvSpPr>
          <p:cNvPr id="3" name="内容占位符 2"/>
          <p:cNvSpPr>
            <a:spLocks noGrp="1"/>
          </p:cNvSpPr>
          <p:nvPr>
            <p:ph idx="1"/>
          </p:nvPr>
        </p:nvSpPr>
        <p:spPr/>
        <p:txBody>
          <a:bodyPr/>
          <a:lstStyle/>
          <a:p>
            <a:r>
              <a:rPr lang="zh-CN" altLang="en-US" dirty="0"/>
              <a:t>基于参数化主动轮廓框架下的方法</a:t>
            </a:r>
            <a:r>
              <a:rPr lang="en-US" altLang="zh-CN" dirty="0"/>
              <a:t>: </a:t>
            </a:r>
          </a:p>
          <a:p>
            <a:pPr lvl="1"/>
            <a:r>
              <a:rPr lang="en-US" altLang="zh-CN" dirty="0"/>
              <a:t>T-Snakes: topologically adaptable snakes</a:t>
            </a:r>
          </a:p>
          <a:p>
            <a:pPr lvl="2"/>
            <a:r>
              <a:rPr lang="en-US" altLang="zh-CN" dirty="0" err="1"/>
              <a:t>McInerney</a:t>
            </a:r>
            <a:r>
              <a:rPr lang="en-US" altLang="zh-CN" dirty="0"/>
              <a:t> and </a:t>
            </a:r>
            <a:r>
              <a:rPr lang="en-US" altLang="zh-CN" dirty="0" err="1"/>
              <a:t>Terzopoulos</a:t>
            </a:r>
            <a:r>
              <a:rPr lang="en-US" altLang="zh-CN" dirty="0"/>
              <a:t>, 1995 </a:t>
            </a:r>
          </a:p>
          <a:p>
            <a:pPr lvl="2"/>
            <a:r>
              <a:rPr lang="en-US" altLang="zh-CN" dirty="0"/>
              <a:t>Ray and Acton, 2003</a:t>
            </a:r>
          </a:p>
          <a:p>
            <a:pPr lvl="2"/>
            <a:r>
              <a:rPr lang="en-US" altLang="zh-CN" dirty="0"/>
              <a:t>Li, Liu, and Fox, 2005</a:t>
            </a:r>
          </a:p>
          <a:p>
            <a:endParaRPr lang="en-US" altLang="zh-CN" dirty="0"/>
          </a:p>
          <a:p>
            <a:r>
              <a:rPr lang="zh-CN" altLang="en-US" dirty="0"/>
              <a:t>更好的选择</a:t>
            </a:r>
            <a:r>
              <a:rPr lang="en-US" altLang="zh-CN" dirty="0"/>
              <a:t>:</a:t>
            </a:r>
          </a:p>
          <a:p>
            <a:pPr lvl="1"/>
            <a:r>
              <a:rPr lang="zh-CN" altLang="en-US" dirty="0"/>
              <a:t>水平集方法 </a:t>
            </a:r>
            <a:r>
              <a:rPr lang="en-US" altLang="zh-CN" dirty="0"/>
              <a:t>(Level set methods)</a:t>
            </a:r>
          </a:p>
          <a:p>
            <a:endParaRPr lang="zh-CN" altLang="en-US" dirty="0"/>
          </a:p>
        </p:txBody>
      </p:sp>
    </p:spTree>
    <p:extLst>
      <p:ext uri="{BB962C8B-B14F-4D97-AF65-F5344CB8AC3E}">
        <p14:creationId xmlns:p14="http://schemas.microsoft.com/office/powerpoint/2010/main" val="393710660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曲线的水平集描述</a:t>
            </a:r>
          </a:p>
        </p:txBody>
      </p:sp>
      <p:sp>
        <p:nvSpPr>
          <p:cNvPr id="3" name="内容占位符 2"/>
          <p:cNvSpPr>
            <a:spLocks noGrp="1"/>
          </p:cNvSpPr>
          <p:nvPr>
            <p:ph idx="1"/>
          </p:nvPr>
        </p:nvSpPr>
        <p:spPr>
          <a:xfrm>
            <a:off x="311369" y="1123292"/>
            <a:ext cx="8410902" cy="5185435"/>
          </a:xfrm>
        </p:spPr>
        <p:txBody>
          <a:bodyPr/>
          <a:lstStyle/>
          <a:p>
            <a:r>
              <a:rPr lang="zh-CN" altLang="en-US" dirty="0"/>
              <a:t>水平集：曲面上，同一等高线上的点的集合</a:t>
            </a:r>
            <a:endParaRPr lang="en-US" altLang="zh-CN" dirty="0"/>
          </a:p>
          <a:p>
            <a:r>
              <a:rPr lang="zh-CN" altLang="en-US" dirty="0"/>
              <a:t>升维：</a:t>
            </a:r>
            <a:r>
              <a:rPr lang="en-US" altLang="zh-CN" dirty="0"/>
              <a:t>2D </a:t>
            </a:r>
            <a:r>
              <a:rPr lang="en-US" altLang="zh-CN" dirty="0">
                <a:sym typeface="Wingdings" panose="05000000000000000000" pitchFamily="2" charset="2"/>
              </a:rPr>
              <a:t> 3D</a:t>
            </a:r>
          </a:p>
          <a:p>
            <a:endParaRPr lang="en-US" altLang="zh-CN" dirty="0">
              <a:sym typeface="Wingdings" panose="05000000000000000000" pitchFamily="2" charset="2"/>
            </a:endParaRPr>
          </a:p>
          <a:p>
            <a:endParaRPr lang="en-US" altLang="zh-CN" dirty="0">
              <a:sym typeface="Wingdings" panose="05000000000000000000" pitchFamily="2" charset="2"/>
            </a:endParaRPr>
          </a:p>
          <a:p>
            <a:endParaRPr lang="en-US" altLang="zh-CN" dirty="0">
              <a:sym typeface="Wingdings" panose="05000000000000000000" pitchFamily="2" charset="2"/>
            </a:endParaRPr>
          </a:p>
          <a:p>
            <a:endParaRPr lang="en-US" altLang="zh-CN" dirty="0">
              <a:sym typeface="Wingdings" panose="05000000000000000000" pitchFamily="2" charset="2"/>
            </a:endParaRPr>
          </a:p>
          <a:p>
            <a:endParaRPr lang="en-US" altLang="zh-CN" dirty="0">
              <a:sym typeface="Wingdings" panose="05000000000000000000" pitchFamily="2" charset="2"/>
            </a:endParaRPr>
          </a:p>
          <a:p>
            <a:r>
              <a:rPr lang="zh-CN" altLang="en-US" dirty="0">
                <a:sym typeface="Wingdings" panose="05000000000000000000" pitchFamily="2" charset="2"/>
              </a:rPr>
              <a:t>降维：</a:t>
            </a:r>
            <a:r>
              <a:rPr lang="en-US" altLang="zh-CN" dirty="0">
                <a:sym typeface="Wingdings" panose="05000000000000000000" pitchFamily="2" charset="2"/>
              </a:rPr>
              <a:t>3D  2D</a:t>
            </a:r>
          </a:p>
          <a:p>
            <a:endParaRPr lang="zh-CN" altLang="en-US" dirty="0"/>
          </a:p>
        </p:txBody>
      </p:sp>
      <p:sp>
        <p:nvSpPr>
          <p:cNvPr id="4" name="Freeform 18"/>
          <p:cNvSpPr>
            <a:spLocks/>
          </p:cNvSpPr>
          <p:nvPr/>
        </p:nvSpPr>
        <p:spPr bwMode="auto">
          <a:xfrm>
            <a:off x="3995738" y="2852516"/>
            <a:ext cx="2438400" cy="482600"/>
          </a:xfrm>
          <a:custGeom>
            <a:avLst/>
            <a:gdLst>
              <a:gd name="T0" fmla="*/ 2147483646 w 1512"/>
              <a:gd name="T1" fmla="*/ 2147483646 h 304"/>
              <a:gd name="T2" fmla="*/ 2147483646 w 1512"/>
              <a:gd name="T3" fmla="*/ 2147483646 h 304"/>
              <a:gd name="T4" fmla="*/ 2147483646 w 1512"/>
              <a:gd name="T5" fmla="*/ 2147483646 h 304"/>
              <a:gd name="T6" fmla="*/ 2147483646 w 1512"/>
              <a:gd name="T7" fmla="*/ 2147483646 h 304"/>
              <a:gd name="T8" fmla="*/ 2147483646 w 1512"/>
              <a:gd name="T9" fmla="*/ 2147483646 h 304"/>
              <a:gd name="T10" fmla="*/ 2147483646 w 1512"/>
              <a:gd name="T11" fmla="*/ 2147483646 h 304"/>
              <a:gd name="T12" fmla="*/ 2147483646 w 1512"/>
              <a:gd name="T13" fmla="*/ 2147483646 h 304"/>
              <a:gd name="T14" fmla="*/ 2147483646 w 1512"/>
              <a:gd name="T15" fmla="*/ 2147483646 h 304"/>
              <a:gd name="T16" fmla="*/ 2147483646 w 1512"/>
              <a:gd name="T17" fmla="*/ 2147483646 h 304"/>
              <a:gd name="T18" fmla="*/ 2147483646 w 1512"/>
              <a:gd name="T19" fmla="*/ 2147483646 h 304"/>
              <a:gd name="T20" fmla="*/ 2147483646 w 1512"/>
              <a:gd name="T21" fmla="*/ 2147483646 h 304"/>
              <a:gd name="T22" fmla="*/ 2147483646 w 1512"/>
              <a:gd name="T23" fmla="*/ 2147483646 h 304"/>
              <a:gd name="T24" fmla="*/ 2147483646 w 1512"/>
              <a:gd name="T25" fmla="*/ 2147483646 h 304"/>
              <a:gd name="T26" fmla="*/ 2147483646 w 1512"/>
              <a:gd name="T27" fmla="*/ 2147483646 h 304"/>
              <a:gd name="T28" fmla="*/ 2147483646 w 1512"/>
              <a:gd name="T29" fmla="*/ 2147483646 h 304"/>
              <a:gd name="T30" fmla="*/ 2147483646 w 1512"/>
              <a:gd name="T31" fmla="*/ 2147483646 h 304"/>
              <a:gd name="T32" fmla="*/ 2147483646 w 1512"/>
              <a:gd name="T33" fmla="*/ 2147483646 h 3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2"/>
              <a:gd name="T52" fmla="*/ 0 h 304"/>
              <a:gd name="T53" fmla="*/ 1512 w 1512"/>
              <a:gd name="T54" fmla="*/ 304 h 3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2" h="304">
                <a:moveTo>
                  <a:pt x="8" y="64"/>
                </a:moveTo>
                <a:cubicBezTo>
                  <a:pt x="16" y="88"/>
                  <a:pt x="80" y="136"/>
                  <a:pt x="152" y="160"/>
                </a:cubicBezTo>
                <a:cubicBezTo>
                  <a:pt x="224" y="184"/>
                  <a:pt x="360" y="208"/>
                  <a:pt x="440" y="208"/>
                </a:cubicBezTo>
                <a:cubicBezTo>
                  <a:pt x="520" y="208"/>
                  <a:pt x="576" y="160"/>
                  <a:pt x="632" y="160"/>
                </a:cubicBezTo>
                <a:cubicBezTo>
                  <a:pt x="688" y="160"/>
                  <a:pt x="720" y="192"/>
                  <a:pt x="776" y="208"/>
                </a:cubicBezTo>
                <a:cubicBezTo>
                  <a:pt x="832" y="224"/>
                  <a:pt x="904" y="240"/>
                  <a:pt x="968" y="256"/>
                </a:cubicBezTo>
                <a:cubicBezTo>
                  <a:pt x="1032" y="272"/>
                  <a:pt x="1088" y="304"/>
                  <a:pt x="1160" y="304"/>
                </a:cubicBezTo>
                <a:cubicBezTo>
                  <a:pt x="1232" y="304"/>
                  <a:pt x="1344" y="280"/>
                  <a:pt x="1400" y="256"/>
                </a:cubicBezTo>
                <a:cubicBezTo>
                  <a:pt x="1456" y="232"/>
                  <a:pt x="1512" y="192"/>
                  <a:pt x="1496" y="160"/>
                </a:cubicBezTo>
                <a:cubicBezTo>
                  <a:pt x="1480" y="128"/>
                  <a:pt x="1376" y="88"/>
                  <a:pt x="1304" y="64"/>
                </a:cubicBezTo>
                <a:cubicBezTo>
                  <a:pt x="1232" y="40"/>
                  <a:pt x="1128" y="24"/>
                  <a:pt x="1064" y="16"/>
                </a:cubicBezTo>
                <a:cubicBezTo>
                  <a:pt x="1000" y="8"/>
                  <a:pt x="976" y="8"/>
                  <a:pt x="920" y="16"/>
                </a:cubicBezTo>
                <a:cubicBezTo>
                  <a:pt x="864" y="24"/>
                  <a:pt x="784" y="48"/>
                  <a:pt x="728" y="64"/>
                </a:cubicBezTo>
                <a:cubicBezTo>
                  <a:pt x="672" y="80"/>
                  <a:pt x="648" y="120"/>
                  <a:pt x="584" y="112"/>
                </a:cubicBezTo>
                <a:cubicBezTo>
                  <a:pt x="520" y="104"/>
                  <a:pt x="424" y="32"/>
                  <a:pt x="344" y="16"/>
                </a:cubicBezTo>
                <a:cubicBezTo>
                  <a:pt x="264" y="0"/>
                  <a:pt x="168" y="8"/>
                  <a:pt x="104" y="16"/>
                </a:cubicBezTo>
                <a:cubicBezTo>
                  <a:pt x="40" y="24"/>
                  <a:pt x="0" y="40"/>
                  <a:pt x="8" y="64"/>
                </a:cubicBezTo>
                <a:close/>
              </a:path>
            </a:pathLst>
          </a:cu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5" name="Group 19"/>
          <p:cNvGrpSpPr>
            <a:grpSpLocks/>
          </p:cNvGrpSpPr>
          <p:nvPr/>
        </p:nvGrpSpPr>
        <p:grpSpPr bwMode="auto">
          <a:xfrm>
            <a:off x="959027" y="1861916"/>
            <a:ext cx="6400800" cy="2362200"/>
            <a:chOff x="96" y="1200"/>
            <a:chExt cx="4032" cy="1488"/>
          </a:xfrm>
        </p:grpSpPr>
        <p:grpSp>
          <p:nvGrpSpPr>
            <p:cNvPr id="6" name="Group 20"/>
            <p:cNvGrpSpPr>
              <a:grpSpLocks/>
            </p:cNvGrpSpPr>
            <p:nvPr/>
          </p:nvGrpSpPr>
          <p:grpSpPr bwMode="auto">
            <a:xfrm>
              <a:off x="1872" y="1200"/>
              <a:ext cx="2256" cy="1488"/>
              <a:chOff x="3504" y="2688"/>
              <a:chExt cx="2256" cy="1488"/>
            </a:xfrm>
          </p:grpSpPr>
          <p:pic>
            <p:nvPicPr>
              <p:cNvPr id="9"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 y="2688"/>
                <a:ext cx="93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2736"/>
                <a:ext cx="15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1" name="Group 23"/>
              <p:cNvGrpSpPr>
                <a:grpSpLocks/>
              </p:cNvGrpSpPr>
              <p:nvPr/>
            </p:nvGrpSpPr>
            <p:grpSpPr bwMode="auto">
              <a:xfrm>
                <a:off x="3504" y="2976"/>
                <a:ext cx="1824" cy="1200"/>
                <a:chOff x="2552" y="1680"/>
                <a:chExt cx="2248" cy="1664"/>
              </a:xfrm>
            </p:grpSpPr>
            <p:sp>
              <p:nvSpPr>
                <p:cNvPr id="16" name="Freeform 24"/>
                <p:cNvSpPr>
                  <a:spLocks/>
                </p:cNvSpPr>
                <p:nvPr/>
              </p:nvSpPr>
              <p:spPr bwMode="auto">
                <a:xfrm>
                  <a:off x="2592" y="1872"/>
                  <a:ext cx="2208" cy="1472"/>
                </a:xfrm>
                <a:custGeom>
                  <a:avLst/>
                  <a:gdLst>
                    <a:gd name="T0" fmla="*/ 0 w 2208"/>
                    <a:gd name="T1" fmla="*/ 0 h 1472"/>
                    <a:gd name="T2" fmla="*/ 192 w 2208"/>
                    <a:gd name="T3" fmla="*/ 576 h 1472"/>
                    <a:gd name="T4" fmla="*/ 336 w 2208"/>
                    <a:gd name="T5" fmla="*/ 912 h 1472"/>
                    <a:gd name="T6" fmla="*/ 528 w 2208"/>
                    <a:gd name="T7" fmla="*/ 1152 h 1472"/>
                    <a:gd name="T8" fmla="*/ 672 w 2208"/>
                    <a:gd name="T9" fmla="*/ 1152 h 1472"/>
                    <a:gd name="T10" fmla="*/ 816 w 2208"/>
                    <a:gd name="T11" fmla="*/ 912 h 1472"/>
                    <a:gd name="T12" fmla="*/ 864 w 2208"/>
                    <a:gd name="T13" fmla="*/ 720 h 1472"/>
                    <a:gd name="T14" fmla="*/ 960 w 2208"/>
                    <a:gd name="T15" fmla="*/ 624 h 1472"/>
                    <a:gd name="T16" fmla="*/ 1104 w 2208"/>
                    <a:gd name="T17" fmla="*/ 816 h 1472"/>
                    <a:gd name="T18" fmla="*/ 1392 w 2208"/>
                    <a:gd name="T19" fmla="*/ 1392 h 1472"/>
                    <a:gd name="T20" fmla="*/ 1632 w 2208"/>
                    <a:gd name="T21" fmla="*/ 1296 h 1472"/>
                    <a:gd name="T22" fmla="*/ 1968 w 2208"/>
                    <a:gd name="T23" fmla="*/ 672 h 1472"/>
                    <a:gd name="T24" fmla="*/ 2112 w 2208"/>
                    <a:gd name="T25" fmla="*/ 192 h 1472"/>
                    <a:gd name="T26" fmla="*/ 2208 w 2208"/>
                    <a:gd name="T27" fmla="*/ 0 h 1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08"/>
                    <a:gd name="T43" fmla="*/ 0 h 1472"/>
                    <a:gd name="T44" fmla="*/ 2208 w 2208"/>
                    <a:gd name="T45" fmla="*/ 1472 h 14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08" h="1472">
                      <a:moveTo>
                        <a:pt x="0" y="0"/>
                      </a:moveTo>
                      <a:cubicBezTo>
                        <a:pt x="68" y="212"/>
                        <a:pt x="136" y="424"/>
                        <a:pt x="192" y="576"/>
                      </a:cubicBezTo>
                      <a:cubicBezTo>
                        <a:pt x="248" y="728"/>
                        <a:pt x="280" y="816"/>
                        <a:pt x="336" y="912"/>
                      </a:cubicBezTo>
                      <a:cubicBezTo>
                        <a:pt x="392" y="1008"/>
                        <a:pt x="472" y="1112"/>
                        <a:pt x="528" y="1152"/>
                      </a:cubicBezTo>
                      <a:cubicBezTo>
                        <a:pt x="584" y="1192"/>
                        <a:pt x="624" y="1192"/>
                        <a:pt x="672" y="1152"/>
                      </a:cubicBezTo>
                      <a:cubicBezTo>
                        <a:pt x="720" y="1112"/>
                        <a:pt x="784" y="984"/>
                        <a:pt x="816" y="912"/>
                      </a:cubicBezTo>
                      <a:cubicBezTo>
                        <a:pt x="848" y="840"/>
                        <a:pt x="840" y="768"/>
                        <a:pt x="864" y="720"/>
                      </a:cubicBezTo>
                      <a:cubicBezTo>
                        <a:pt x="888" y="672"/>
                        <a:pt x="920" y="608"/>
                        <a:pt x="960" y="624"/>
                      </a:cubicBezTo>
                      <a:cubicBezTo>
                        <a:pt x="1000" y="640"/>
                        <a:pt x="1032" y="688"/>
                        <a:pt x="1104" y="816"/>
                      </a:cubicBezTo>
                      <a:cubicBezTo>
                        <a:pt x="1176" y="944"/>
                        <a:pt x="1304" y="1312"/>
                        <a:pt x="1392" y="1392"/>
                      </a:cubicBezTo>
                      <a:cubicBezTo>
                        <a:pt x="1480" y="1472"/>
                        <a:pt x="1536" y="1416"/>
                        <a:pt x="1632" y="1296"/>
                      </a:cubicBezTo>
                      <a:cubicBezTo>
                        <a:pt x="1728" y="1176"/>
                        <a:pt x="1888" y="856"/>
                        <a:pt x="1968" y="672"/>
                      </a:cubicBezTo>
                      <a:cubicBezTo>
                        <a:pt x="2048" y="488"/>
                        <a:pt x="2072" y="304"/>
                        <a:pt x="2112" y="192"/>
                      </a:cubicBezTo>
                      <a:cubicBezTo>
                        <a:pt x="2152" y="80"/>
                        <a:pt x="2180" y="40"/>
                        <a:pt x="2208" y="0"/>
                      </a:cubicBezTo>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 name="Freeform 25"/>
                <p:cNvSpPr>
                  <a:spLocks/>
                </p:cNvSpPr>
                <p:nvPr/>
              </p:nvSpPr>
              <p:spPr bwMode="auto">
                <a:xfrm>
                  <a:off x="2552" y="1680"/>
                  <a:ext cx="2248" cy="448"/>
                </a:xfrm>
                <a:custGeom>
                  <a:avLst/>
                  <a:gdLst>
                    <a:gd name="T0" fmla="*/ 40 w 2248"/>
                    <a:gd name="T1" fmla="*/ 192 h 448"/>
                    <a:gd name="T2" fmla="*/ 376 w 2248"/>
                    <a:gd name="T3" fmla="*/ 336 h 448"/>
                    <a:gd name="T4" fmla="*/ 904 w 2248"/>
                    <a:gd name="T5" fmla="*/ 432 h 448"/>
                    <a:gd name="T6" fmla="*/ 1576 w 2248"/>
                    <a:gd name="T7" fmla="*/ 432 h 448"/>
                    <a:gd name="T8" fmla="*/ 2008 w 2248"/>
                    <a:gd name="T9" fmla="*/ 336 h 448"/>
                    <a:gd name="T10" fmla="*/ 2248 w 2248"/>
                    <a:gd name="T11" fmla="*/ 192 h 448"/>
                    <a:gd name="T12" fmla="*/ 2008 w 2248"/>
                    <a:gd name="T13" fmla="*/ 96 h 448"/>
                    <a:gd name="T14" fmla="*/ 1576 w 2248"/>
                    <a:gd name="T15" fmla="*/ 48 h 448"/>
                    <a:gd name="T16" fmla="*/ 1048 w 2248"/>
                    <a:gd name="T17" fmla="*/ 0 h 448"/>
                    <a:gd name="T18" fmla="*/ 424 w 2248"/>
                    <a:gd name="T19" fmla="*/ 48 h 448"/>
                    <a:gd name="T20" fmla="*/ 136 w 2248"/>
                    <a:gd name="T21" fmla="*/ 96 h 448"/>
                    <a:gd name="T22" fmla="*/ 40 w 2248"/>
                    <a:gd name="T23" fmla="*/ 192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8"/>
                    <a:gd name="T37" fmla="*/ 0 h 448"/>
                    <a:gd name="T38" fmla="*/ 2248 w 2248"/>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8" h="448">
                      <a:moveTo>
                        <a:pt x="40" y="192"/>
                      </a:moveTo>
                      <a:cubicBezTo>
                        <a:pt x="80" y="232"/>
                        <a:pt x="232" y="296"/>
                        <a:pt x="376" y="336"/>
                      </a:cubicBezTo>
                      <a:cubicBezTo>
                        <a:pt x="520" y="376"/>
                        <a:pt x="704" y="416"/>
                        <a:pt x="904" y="432"/>
                      </a:cubicBezTo>
                      <a:cubicBezTo>
                        <a:pt x="1104" y="448"/>
                        <a:pt x="1392" y="448"/>
                        <a:pt x="1576" y="432"/>
                      </a:cubicBezTo>
                      <a:cubicBezTo>
                        <a:pt x="1760" y="416"/>
                        <a:pt x="1896" y="376"/>
                        <a:pt x="2008" y="336"/>
                      </a:cubicBezTo>
                      <a:cubicBezTo>
                        <a:pt x="2120" y="296"/>
                        <a:pt x="2248" y="232"/>
                        <a:pt x="2248" y="192"/>
                      </a:cubicBezTo>
                      <a:cubicBezTo>
                        <a:pt x="2248" y="152"/>
                        <a:pt x="2120" y="120"/>
                        <a:pt x="2008" y="96"/>
                      </a:cubicBezTo>
                      <a:cubicBezTo>
                        <a:pt x="1896" y="72"/>
                        <a:pt x="1736" y="64"/>
                        <a:pt x="1576" y="48"/>
                      </a:cubicBezTo>
                      <a:cubicBezTo>
                        <a:pt x="1416" y="32"/>
                        <a:pt x="1240" y="0"/>
                        <a:pt x="1048" y="0"/>
                      </a:cubicBezTo>
                      <a:cubicBezTo>
                        <a:pt x="856" y="0"/>
                        <a:pt x="576" y="32"/>
                        <a:pt x="424" y="48"/>
                      </a:cubicBezTo>
                      <a:cubicBezTo>
                        <a:pt x="272" y="64"/>
                        <a:pt x="200" y="80"/>
                        <a:pt x="136" y="96"/>
                      </a:cubicBezTo>
                      <a:cubicBezTo>
                        <a:pt x="72" y="112"/>
                        <a:pt x="0" y="152"/>
                        <a:pt x="40" y="192"/>
                      </a:cubicBez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12" name="Line 26"/>
              <p:cNvSpPr>
                <a:spLocks noChangeShapeType="1"/>
              </p:cNvSpPr>
              <p:nvPr/>
            </p:nvSpPr>
            <p:spPr bwMode="auto">
              <a:xfrm>
                <a:off x="4368" y="3456"/>
                <a:ext cx="96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 name="Line 27"/>
              <p:cNvSpPr>
                <a:spLocks noChangeShapeType="1"/>
              </p:cNvSpPr>
              <p:nvPr/>
            </p:nvSpPr>
            <p:spPr bwMode="auto">
              <a:xfrm flipH="1">
                <a:off x="3984" y="3456"/>
                <a:ext cx="384"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4" name="Line 28"/>
              <p:cNvSpPr>
                <a:spLocks noChangeShapeType="1"/>
              </p:cNvSpPr>
              <p:nvPr/>
            </p:nvSpPr>
            <p:spPr bwMode="auto">
              <a:xfrm flipV="1">
                <a:off x="4368" y="2784"/>
                <a:ext cx="0" cy="67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 y="3500"/>
                <a:ext cx="17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
          <p:nvSpPr>
            <p:cNvPr id="7" name="Rectangle 30"/>
            <p:cNvSpPr>
              <a:spLocks noChangeArrowheads="1"/>
            </p:cNvSpPr>
            <p:nvPr/>
          </p:nvSpPr>
          <p:spPr bwMode="auto">
            <a:xfrm>
              <a:off x="96" y="1776"/>
              <a:ext cx="864" cy="250"/>
            </a:xfrm>
            <a:prstGeom prst="rect">
              <a:avLst/>
            </a:prstGeom>
            <a:noFill/>
            <a:ln w="25400">
              <a:noFill/>
              <a:miter lim="800000"/>
              <a:headEnd/>
              <a:tailEnd/>
            </a:ln>
          </p:spPr>
          <p:txBody>
            <a:bodyPr>
              <a:spAutoFit/>
            </a:bodyPr>
            <a:lstStyle/>
            <a:p>
              <a:pPr eaLnBrk="1" hangingPunct="1">
                <a:defRPr/>
              </a:pPr>
              <a:r>
                <a:rPr lang="zh-CN" altLang="en-US" sz="2000" b="1" dirty="0">
                  <a:latin typeface="+mn-ea"/>
                  <a:ea typeface="+mn-ea"/>
                </a:rPr>
                <a:t>零水平集</a:t>
              </a:r>
            </a:p>
          </p:txBody>
        </p:sp>
        <p:sp>
          <p:nvSpPr>
            <p:cNvPr id="8" name="Line 31"/>
            <p:cNvSpPr>
              <a:spLocks noChangeShapeType="1"/>
            </p:cNvSpPr>
            <p:nvPr/>
          </p:nvSpPr>
          <p:spPr bwMode="auto">
            <a:xfrm>
              <a:off x="960" y="1920"/>
              <a:ext cx="1008"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nvGrpSpPr>
          <p:cNvPr id="18" name="Group 32"/>
          <p:cNvGrpSpPr>
            <a:grpSpLocks/>
          </p:cNvGrpSpPr>
          <p:nvPr/>
        </p:nvGrpSpPr>
        <p:grpSpPr bwMode="auto">
          <a:xfrm>
            <a:off x="1023938" y="3385916"/>
            <a:ext cx="7053262" cy="3429000"/>
            <a:chOff x="144" y="2160"/>
            <a:chExt cx="4443" cy="2160"/>
          </a:xfrm>
        </p:grpSpPr>
        <p:sp>
          <p:nvSpPr>
            <p:cNvPr id="19" name="Text Box 33"/>
            <p:cNvSpPr txBox="1">
              <a:spLocks noChangeArrowheads="1"/>
            </p:cNvSpPr>
            <p:nvPr/>
          </p:nvSpPr>
          <p:spPr bwMode="auto">
            <a:xfrm>
              <a:off x="1157" y="3168"/>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zh-CN" sz="2000" i="1">
                <a:ea typeface="华文彩云" panose="02010800040101010101" pitchFamily="2" charset="-122"/>
              </a:endParaRPr>
            </a:p>
          </p:txBody>
        </p:sp>
        <p:pic>
          <p:nvPicPr>
            <p:cNvPr id="20"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 y="2880"/>
              <a:ext cx="93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1"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3024"/>
              <a:ext cx="15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2" name="Freeform 36"/>
            <p:cNvSpPr>
              <a:spLocks/>
            </p:cNvSpPr>
            <p:nvPr/>
          </p:nvSpPr>
          <p:spPr bwMode="auto">
            <a:xfrm>
              <a:off x="2160" y="2832"/>
              <a:ext cx="1488" cy="1488"/>
            </a:xfrm>
            <a:custGeom>
              <a:avLst/>
              <a:gdLst>
                <a:gd name="T0" fmla="*/ 0 w 2208"/>
                <a:gd name="T1" fmla="*/ 0 h 1472"/>
                <a:gd name="T2" fmla="*/ 1 w 2208"/>
                <a:gd name="T3" fmla="*/ 937 h 1472"/>
                <a:gd name="T4" fmla="*/ 1 w 2208"/>
                <a:gd name="T5" fmla="*/ 1483 h 1472"/>
                <a:gd name="T6" fmla="*/ 1 w 2208"/>
                <a:gd name="T7" fmla="*/ 1877 h 1472"/>
                <a:gd name="T8" fmla="*/ 1 w 2208"/>
                <a:gd name="T9" fmla="*/ 1877 h 1472"/>
                <a:gd name="T10" fmla="*/ 1 w 2208"/>
                <a:gd name="T11" fmla="*/ 1483 h 1472"/>
                <a:gd name="T12" fmla="*/ 1 w 2208"/>
                <a:gd name="T13" fmla="*/ 1171 h 1472"/>
                <a:gd name="T14" fmla="*/ 1 w 2208"/>
                <a:gd name="T15" fmla="*/ 1015 h 1472"/>
                <a:gd name="T16" fmla="*/ 1 w 2208"/>
                <a:gd name="T17" fmla="*/ 1327 h 1472"/>
                <a:gd name="T18" fmla="*/ 1 w 2208"/>
                <a:gd name="T19" fmla="*/ 2263 h 1472"/>
                <a:gd name="T20" fmla="*/ 1 w 2208"/>
                <a:gd name="T21" fmla="*/ 2107 h 1472"/>
                <a:gd name="T22" fmla="*/ 1 w 2208"/>
                <a:gd name="T23" fmla="*/ 1092 h 1472"/>
                <a:gd name="T24" fmla="*/ 1 w 2208"/>
                <a:gd name="T25" fmla="*/ 308 h 1472"/>
                <a:gd name="T26" fmla="*/ 1 w 2208"/>
                <a:gd name="T27" fmla="*/ 0 h 14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08"/>
                <a:gd name="T43" fmla="*/ 0 h 1472"/>
                <a:gd name="T44" fmla="*/ 2208 w 2208"/>
                <a:gd name="T45" fmla="*/ 1472 h 14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08" h="1472">
                  <a:moveTo>
                    <a:pt x="0" y="0"/>
                  </a:moveTo>
                  <a:cubicBezTo>
                    <a:pt x="68" y="212"/>
                    <a:pt x="136" y="424"/>
                    <a:pt x="192" y="576"/>
                  </a:cubicBezTo>
                  <a:cubicBezTo>
                    <a:pt x="248" y="728"/>
                    <a:pt x="280" y="816"/>
                    <a:pt x="336" y="912"/>
                  </a:cubicBezTo>
                  <a:cubicBezTo>
                    <a:pt x="392" y="1008"/>
                    <a:pt x="472" y="1112"/>
                    <a:pt x="528" y="1152"/>
                  </a:cubicBezTo>
                  <a:cubicBezTo>
                    <a:pt x="584" y="1192"/>
                    <a:pt x="624" y="1192"/>
                    <a:pt x="672" y="1152"/>
                  </a:cubicBezTo>
                  <a:cubicBezTo>
                    <a:pt x="720" y="1112"/>
                    <a:pt x="784" y="984"/>
                    <a:pt x="816" y="912"/>
                  </a:cubicBezTo>
                  <a:cubicBezTo>
                    <a:pt x="848" y="840"/>
                    <a:pt x="840" y="768"/>
                    <a:pt x="864" y="720"/>
                  </a:cubicBezTo>
                  <a:cubicBezTo>
                    <a:pt x="888" y="672"/>
                    <a:pt x="920" y="608"/>
                    <a:pt x="960" y="624"/>
                  </a:cubicBezTo>
                  <a:cubicBezTo>
                    <a:pt x="1000" y="640"/>
                    <a:pt x="1032" y="688"/>
                    <a:pt x="1104" y="816"/>
                  </a:cubicBezTo>
                  <a:cubicBezTo>
                    <a:pt x="1176" y="944"/>
                    <a:pt x="1304" y="1312"/>
                    <a:pt x="1392" y="1392"/>
                  </a:cubicBezTo>
                  <a:cubicBezTo>
                    <a:pt x="1480" y="1472"/>
                    <a:pt x="1536" y="1416"/>
                    <a:pt x="1632" y="1296"/>
                  </a:cubicBezTo>
                  <a:cubicBezTo>
                    <a:pt x="1728" y="1176"/>
                    <a:pt x="1888" y="856"/>
                    <a:pt x="1968" y="672"/>
                  </a:cubicBezTo>
                  <a:cubicBezTo>
                    <a:pt x="2048" y="488"/>
                    <a:pt x="2072" y="304"/>
                    <a:pt x="2112" y="192"/>
                  </a:cubicBezTo>
                  <a:cubicBezTo>
                    <a:pt x="2152" y="80"/>
                    <a:pt x="2180" y="40"/>
                    <a:pt x="2208" y="0"/>
                  </a:cubicBezTo>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3" name="Freeform 37"/>
            <p:cNvSpPr>
              <a:spLocks/>
            </p:cNvSpPr>
            <p:nvPr/>
          </p:nvSpPr>
          <p:spPr bwMode="auto">
            <a:xfrm>
              <a:off x="2160" y="2736"/>
              <a:ext cx="1488" cy="233"/>
            </a:xfrm>
            <a:custGeom>
              <a:avLst/>
              <a:gdLst>
                <a:gd name="T0" fmla="*/ 1 w 2248"/>
                <a:gd name="T1" fmla="*/ 1 h 448"/>
                <a:gd name="T2" fmla="*/ 1 w 2248"/>
                <a:gd name="T3" fmla="*/ 1 h 448"/>
                <a:gd name="T4" fmla="*/ 1 w 2248"/>
                <a:gd name="T5" fmla="*/ 1 h 448"/>
                <a:gd name="T6" fmla="*/ 1 w 2248"/>
                <a:gd name="T7" fmla="*/ 1 h 448"/>
                <a:gd name="T8" fmla="*/ 1 w 2248"/>
                <a:gd name="T9" fmla="*/ 1 h 448"/>
                <a:gd name="T10" fmla="*/ 1 w 2248"/>
                <a:gd name="T11" fmla="*/ 1 h 448"/>
                <a:gd name="T12" fmla="*/ 1 w 2248"/>
                <a:gd name="T13" fmla="*/ 1 h 448"/>
                <a:gd name="T14" fmla="*/ 1 w 2248"/>
                <a:gd name="T15" fmla="*/ 1 h 448"/>
                <a:gd name="T16" fmla="*/ 1 w 2248"/>
                <a:gd name="T17" fmla="*/ 0 h 448"/>
                <a:gd name="T18" fmla="*/ 1 w 2248"/>
                <a:gd name="T19" fmla="*/ 1 h 448"/>
                <a:gd name="T20" fmla="*/ 1 w 2248"/>
                <a:gd name="T21" fmla="*/ 1 h 448"/>
                <a:gd name="T22" fmla="*/ 1 w 2248"/>
                <a:gd name="T23" fmla="*/ 1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8"/>
                <a:gd name="T37" fmla="*/ 0 h 448"/>
                <a:gd name="T38" fmla="*/ 2248 w 2248"/>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8" h="448">
                  <a:moveTo>
                    <a:pt x="40" y="192"/>
                  </a:moveTo>
                  <a:cubicBezTo>
                    <a:pt x="80" y="232"/>
                    <a:pt x="232" y="296"/>
                    <a:pt x="376" y="336"/>
                  </a:cubicBezTo>
                  <a:cubicBezTo>
                    <a:pt x="520" y="376"/>
                    <a:pt x="704" y="416"/>
                    <a:pt x="904" y="432"/>
                  </a:cubicBezTo>
                  <a:cubicBezTo>
                    <a:pt x="1104" y="448"/>
                    <a:pt x="1392" y="448"/>
                    <a:pt x="1576" y="432"/>
                  </a:cubicBezTo>
                  <a:cubicBezTo>
                    <a:pt x="1760" y="416"/>
                    <a:pt x="1896" y="376"/>
                    <a:pt x="2008" y="336"/>
                  </a:cubicBezTo>
                  <a:cubicBezTo>
                    <a:pt x="2120" y="296"/>
                    <a:pt x="2248" y="232"/>
                    <a:pt x="2248" y="192"/>
                  </a:cubicBezTo>
                  <a:cubicBezTo>
                    <a:pt x="2248" y="152"/>
                    <a:pt x="2120" y="120"/>
                    <a:pt x="2008" y="96"/>
                  </a:cubicBezTo>
                  <a:cubicBezTo>
                    <a:pt x="1896" y="72"/>
                    <a:pt x="1736" y="64"/>
                    <a:pt x="1576" y="48"/>
                  </a:cubicBezTo>
                  <a:cubicBezTo>
                    <a:pt x="1416" y="32"/>
                    <a:pt x="1240" y="0"/>
                    <a:pt x="1048" y="0"/>
                  </a:cubicBezTo>
                  <a:cubicBezTo>
                    <a:pt x="856" y="0"/>
                    <a:pt x="576" y="32"/>
                    <a:pt x="424" y="48"/>
                  </a:cubicBezTo>
                  <a:cubicBezTo>
                    <a:pt x="272" y="64"/>
                    <a:pt x="200" y="80"/>
                    <a:pt x="136" y="96"/>
                  </a:cubicBezTo>
                  <a:cubicBezTo>
                    <a:pt x="72" y="112"/>
                    <a:pt x="0" y="152"/>
                    <a:pt x="40" y="192"/>
                  </a:cubicBezTo>
                  <a:close/>
                </a:path>
              </a:pathLst>
            </a:custGeom>
            <a:noFill/>
            <a:ln w="1905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4" name="Line 38"/>
            <p:cNvSpPr>
              <a:spLocks noChangeShapeType="1"/>
            </p:cNvSpPr>
            <p:nvPr/>
          </p:nvSpPr>
          <p:spPr bwMode="auto">
            <a:xfrm>
              <a:off x="2832" y="3744"/>
              <a:ext cx="96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 name="Line 39"/>
            <p:cNvSpPr>
              <a:spLocks noChangeShapeType="1"/>
            </p:cNvSpPr>
            <p:nvPr/>
          </p:nvSpPr>
          <p:spPr bwMode="auto">
            <a:xfrm flipH="1">
              <a:off x="2448" y="3744"/>
              <a:ext cx="384" cy="38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6" name="Line 40"/>
            <p:cNvSpPr>
              <a:spLocks noChangeShapeType="1"/>
            </p:cNvSpPr>
            <p:nvPr/>
          </p:nvSpPr>
          <p:spPr bwMode="auto">
            <a:xfrm flipV="1">
              <a:off x="2832" y="3072"/>
              <a:ext cx="0" cy="67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2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3788"/>
              <a:ext cx="17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8" name="Oval 42"/>
            <p:cNvSpPr>
              <a:spLocks noChangeArrowheads="1"/>
            </p:cNvSpPr>
            <p:nvPr/>
          </p:nvSpPr>
          <p:spPr bwMode="auto">
            <a:xfrm>
              <a:off x="2400" y="3696"/>
              <a:ext cx="336" cy="96"/>
            </a:xfrm>
            <a:prstGeom prst="ellipse">
              <a:avLst/>
            </a:pr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29" name="Oval 43"/>
            <p:cNvSpPr>
              <a:spLocks noChangeArrowheads="1"/>
            </p:cNvSpPr>
            <p:nvPr/>
          </p:nvSpPr>
          <p:spPr bwMode="auto">
            <a:xfrm>
              <a:off x="2928" y="3696"/>
              <a:ext cx="480" cy="144"/>
            </a:xfrm>
            <a:prstGeom prst="ellipse">
              <a:avLst/>
            </a:prstGeom>
            <a:noFill/>
            <a:ln w="254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30" name="Rectangle 44"/>
            <p:cNvSpPr>
              <a:spLocks noChangeArrowheads="1"/>
            </p:cNvSpPr>
            <p:nvPr/>
          </p:nvSpPr>
          <p:spPr bwMode="auto">
            <a:xfrm>
              <a:off x="144" y="3600"/>
              <a:ext cx="864" cy="250"/>
            </a:xfrm>
            <a:prstGeom prst="rect">
              <a:avLst/>
            </a:prstGeom>
            <a:noFill/>
            <a:ln w="25400">
              <a:noFill/>
              <a:miter lim="800000"/>
              <a:headEnd/>
              <a:tailEnd/>
            </a:ln>
          </p:spPr>
          <p:txBody>
            <a:bodyPr>
              <a:spAutoFit/>
            </a:bodyPr>
            <a:lstStyle/>
            <a:p>
              <a:pPr eaLnBrk="1" hangingPunct="1">
                <a:defRPr/>
              </a:pPr>
              <a:r>
                <a:rPr lang="zh-CN" altLang="en-US" sz="2000" b="1" dirty="0">
                  <a:latin typeface="+mn-ea"/>
                  <a:ea typeface="+mn-ea"/>
                </a:rPr>
                <a:t>零水平集</a:t>
              </a:r>
            </a:p>
          </p:txBody>
        </p:sp>
        <p:sp>
          <p:nvSpPr>
            <p:cNvPr id="31" name="Line 45"/>
            <p:cNvSpPr>
              <a:spLocks noChangeShapeType="1"/>
            </p:cNvSpPr>
            <p:nvPr/>
          </p:nvSpPr>
          <p:spPr bwMode="auto">
            <a:xfrm>
              <a:off x="1104" y="3744"/>
              <a:ext cx="1248"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 name="Freeform 46"/>
            <p:cNvSpPr>
              <a:spLocks/>
            </p:cNvSpPr>
            <p:nvPr/>
          </p:nvSpPr>
          <p:spPr bwMode="auto">
            <a:xfrm>
              <a:off x="1472" y="2160"/>
              <a:ext cx="592" cy="912"/>
            </a:xfrm>
            <a:custGeom>
              <a:avLst/>
              <a:gdLst>
                <a:gd name="T0" fmla="*/ 496 w 592"/>
                <a:gd name="T1" fmla="*/ 0 h 912"/>
                <a:gd name="T2" fmla="*/ 208 w 592"/>
                <a:gd name="T3" fmla="*/ 240 h 912"/>
                <a:gd name="T4" fmla="*/ 64 w 592"/>
                <a:gd name="T5" fmla="*/ 528 h 912"/>
                <a:gd name="T6" fmla="*/ 592 w 592"/>
                <a:gd name="T7" fmla="*/ 912 h 912"/>
                <a:gd name="T8" fmla="*/ 0 60000 65536"/>
                <a:gd name="T9" fmla="*/ 0 60000 65536"/>
                <a:gd name="T10" fmla="*/ 0 60000 65536"/>
                <a:gd name="T11" fmla="*/ 0 60000 65536"/>
                <a:gd name="T12" fmla="*/ 0 w 592"/>
                <a:gd name="T13" fmla="*/ 0 h 912"/>
                <a:gd name="T14" fmla="*/ 592 w 592"/>
                <a:gd name="T15" fmla="*/ 912 h 912"/>
              </a:gdLst>
              <a:ahLst/>
              <a:cxnLst>
                <a:cxn ang="T8">
                  <a:pos x="T0" y="T1"/>
                </a:cxn>
                <a:cxn ang="T9">
                  <a:pos x="T2" y="T3"/>
                </a:cxn>
                <a:cxn ang="T10">
                  <a:pos x="T4" y="T5"/>
                </a:cxn>
                <a:cxn ang="T11">
                  <a:pos x="T6" y="T7"/>
                </a:cxn>
              </a:cxnLst>
              <a:rect l="T12" t="T13" r="T14" b="T15"/>
              <a:pathLst>
                <a:path w="592" h="912">
                  <a:moveTo>
                    <a:pt x="496" y="0"/>
                  </a:moveTo>
                  <a:cubicBezTo>
                    <a:pt x="388" y="76"/>
                    <a:pt x="280" y="152"/>
                    <a:pt x="208" y="240"/>
                  </a:cubicBezTo>
                  <a:cubicBezTo>
                    <a:pt x="136" y="328"/>
                    <a:pt x="0" y="416"/>
                    <a:pt x="64" y="528"/>
                  </a:cubicBezTo>
                  <a:cubicBezTo>
                    <a:pt x="128" y="640"/>
                    <a:pt x="360" y="776"/>
                    <a:pt x="592" y="912"/>
                  </a:cubicBezTo>
                </a:path>
              </a:pathLst>
            </a:custGeom>
            <a:noFill/>
            <a:ln w="25400">
              <a:solidFill>
                <a:schemeClr val="tx2"/>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zh-CN" altLang="en-US"/>
            </a:p>
          </p:txBody>
        </p:sp>
      </p:grpSp>
      <mc:AlternateContent xmlns:mc="http://schemas.openxmlformats.org/markup-compatibility/2006" xmlns:a14="http://schemas.microsoft.com/office/drawing/2010/main">
        <mc:Choice Requires="a14">
          <p:sp>
            <p:nvSpPr>
              <p:cNvPr id="33" name="文本框 32"/>
              <p:cNvSpPr txBox="1"/>
              <p:nvPr/>
            </p:nvSpPr>
            <p:spPr>
              <a:xfrm>
                <a:off x="6953705" y="3543454"/>
                <a:ext cx="208252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CN" altLang="en-US" dirty="0"/>
                  <a:t>问题：如何选择水平集函数</a:t>
                </a:r>
                <a14:m>
                  <m:oMath xmlns:m="http://schemas.openxmlformats.org/officeDocument/2006/math">
                    <m:r>
                      <a:rPr lang="zh-CN" altLang="en-US" i="1" smtClean="0">
                        <a:latin typeface="Cambria Math" panose="02040503050406030204" pitchFamily="18" charset="0"/>
                      </a:rPr>
                      <m:t>𝜙</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m:t>
                    </m:r>
                  </m:oMath>
                </a14:m>
                <a:r>
                  <a:rPr lang="zh-CN" altLang="en-US" dirty="0"/>
                  <a:t>？</a:t>
                </a:r>
              </a:p>
            </p:txBody>
          </p:sp>
        </mc:Choice>
        <mc:Fallback xmlns="">
          <p:sp>
            <p:nvSpPr>
              <p:cNvPr id="33" name="文本框 32"/>
              <p:cNvSpPr txBox="1">
                <a:spLocks noRot="1" noChangeAspect="1" noMove="1" noResize="1" noEditPoints="1" noAdjustHandles="1" noChangeArrowheads="1" noChangeShapeType="1" noTextEdit="1"/>
              </p:cNvSpPr>
              <p:nvPr/>
            </p:nvSpPr>
            <p:spPr>
              <a:xfrm>
                <a:off x="6953705" y="3543454"/>
                <a:ext cx="2082522" cy="646331"/>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35660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水平集函数 </a:t>
            </a:r>
            <a:r>
              <a:rPr lang="en-US" altLang="zh-CN" dirty="0"/>
              <a:t>(level set function)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如何选择水平集函数</a:t>
                </a:r>
                <a14:m>
                  <m:oMath xmlns:m="http://schemas.openxmlformats.org/officeDocument/2006/math">
                    <m:r>
                      <a:rPr lang="zh-CN" altLang="en-US" i="1">
                        <a:latin typeface="Cambria Math" panose="02040503050406030204" pitchFamily="18" charset="0"/>
                      </a:rPr>
                      <m:t>𝜙</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oMath>
                </a14:m>
                <a:r>
                  <a:rPr lang="zh-CN" altLang="en-US" dirty="0"/>
                  <a:t>？</a:t>
                </a:r>
                <a:endParaRPr lang="en-US" altLang="zh-CN" dirty="0"/>
              </a:p>
              <a:p>
                <a:pPr lvl="1"/>
                <a:r>
                  <a:rPr lang="zh-CN" altLang="en-US" dirty="0"/>
                  <a:t>曲面梯度方向与水平面夹角为</a:t>
                </a:r>
                <a:r>
                  <a:rPr lang="en-US" altLang="zh-CN" dirty="0"/>
                  <a:t>45</a:t>
                </a:r>
                <a:r>
                  <a:rPr lang="zh-CN" altLang="en-US" dirty="0"/>
                  <a:t>度</a:t>
                </a:r>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67" t="-1350"/>
                </a:stretch>
              </a:blipFill>
            </p:spPr>
            <p:txBody>
              <a:bodyPr/>
              <a:lstStyle/>
              <a:p>
                <a:r>
                  <a:rPr lang="zh-CN" altLang="en-US">
                    <a:noFill/>
                  </a:rPr>
                  <a:t> </a:t>
                </a:r>
              </a:p>
            </p:txBody>
          </p:sp>
        </mc:Fallback>
      </mc:AlternateContent>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462" y="2144711"/>
            <a:ext cx="17526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239" y="4654710"/>
            <a:ext cx="2628900" cy="21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1326" y="4594975"/>
            <a:ext cx="2667000" cy="22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 name="Rectangle 7"/>
          <p:cNvSpPr>
            <a:spLocks noChangeArrowheads="1"/>
          </p:cNvSpPr>
          <p:nvPr/>
        </p:nvSpPr>
        <p:spPr bwMode="auto">
          <a:xfrm>
            <a:off x="3203575" y="2769769"/>
            <a:ext cx="1371600" cy="396875"/>
          </a:xfrm>
          <a:prstGeom prst="rect">
            <a:avLst/>
          </a:prstGeom>
          <a:noFill/>
          <a:ln w="25400">
            <a:noFill/>
            <a:miter lim="800000"/>
            <a:headEnd/>
            <a:tailEnd/>
          </a:ln>
        </p:spPr>
        <p:txBody>
          <a:bodyPr>
            <a:spAutoFit/>
          </a:bodyPr>
          <a:lstStyle/>
          <a:p>
            <a:pPr eaLnBrk="1" hangingPunct="1">
              <a:defRPr/>
            </a:pPr>
            <a:r>
              <a:rPr lang="zh-CN" altLang="en-US" sz="2000" b="1" dirty="0">
                <a:latin typeface="+mn-ea"/>
                <a:ea typeface="+mn-ea"/>
              </a:rPr>
              <a:t>轮廓线</a:t>
            </a:r>
          </a:p>
        </p:txBody>
      </p:sp>
      <p:sp>
        <p:nvSpPr>
          <p:cNvPr id="8" name="Rectangle 8"/>
          <p:cNvSpPr>
            <a:spLocks noChangeArrowheads="1"/>
          </p:cNvSpPr>
          <p:nvPr/>
        </p:nvSpPr>
        <p:spPr bwMode="auto">
          <a:xfrm>
            <a:off x="402451" y="5276217"/>
            <a:ext cx="1963788" cy="707886"/>
          </a:xfrm>
          <a:prstGeom prst="rect">
            <a:avLst/>
          </a:prstGeom>
          <a:noFill/>
          <a:ln w="25400">
            <a:noFill/>
            <a:miter lim="800000"/>
            <a:headEnd/>
            <a:tailEnd/>
          </a:ln>
        </p:spPr>
        <p:txBody>
          <a:bodyPr wrap="square">
            <a:spAutoFit/>
          </a:bodyPr>
          <a:lstStyle/>
          <a:p>
            <a:pPr eaLnBrk="1" hangingPunct="1">
              <a:defRPr/>
            </a:pPr>
            <a:r>
              <a:rPr lang="zh-CN" altLang="en-US" sz="2000" b="1" dirty="0">
                <a:solidFill>
                  <a:srgbClr val="FF0000"/>
                </a:solidFill>
                <a:latin typeface="+mn-ea"/>
                <a:ea typeface="+mn-ea"/>
              </a:rPr>
              <a:t>零</a:t>
            </a:r>
            <a:r>
              <a:rPr lang="zh-CN" altLang="en-US" sz="2000" b="1" dirty="0">
                <a:latin typeface="+mn-ea"/>
                <a:ea typeface="+mn-ea"/>
              </a:rPr>
              <a:t>水平集相同的水平集函数</a:t>
            </a:r>
          </a:p>
        </p:txBody>
      </p:sp>
      <p:cxnSp>
        <p:nvCxnSpPr>
          <p:cNvPr id="10" name="连接符: 曲线 9">
            <a:extLst>
              <a:ext uri="{FF2B5EF4-FFF2-40B4-BE49-F238E27FC236}">
                <a16:creationId xmlns:a16="http://schemas.microsoft.com/office/drawing/2014/main" id="{386BF28B-7F21-4338-A253-BC883BA53A39}"/>
              </a:ext>
            </a:extLst>
          </p:cNvPr>
          <p:cNvCxnSpPr>
            <a:cxnSpLocks/>
            <a:stCxn id="4" idx="2"/>
            <a:endCxn id="5" idx="0"/>
          </p:cNvCxnSpPr>
          <p:nvPr/>
        </p:nvCxnSpPr>
        <p:spPr bwMode="auto">
          <a:xfrm rot="5400000">
            <a:off x="4008308" y="3498256"/>
            <a:ext cx="828836" cy="1484073"/>
          </a:xfrm>
          <a:prstGeom prst="curvedConnector3">
            <a:avLst/>
          </a:prstGeom>
          <a:ln>
            <a:tailEnd type="triangle"/>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2" name="连接符: 曲线 11">
            <a:extLst>
              <a:ext uri="{FF2B5EF4-FFF2-40B4-BE49-F238E27FC236}">
                <a16:creationId xmlns:a16="http://schemas.microsoft.com/office/drawing/2014/main" id="{AA02E1BA-F823-4EEA-A46D-66D3890DECAF}"/>
              </a:ext>
            </a:extLst>
          </p:cNvPr>
          <p:cNvCxnSpPr>
            <a:cxnSpLocks/>
            <a:stCxn id="4" idx="2"/>
            <a:endCxn id="6" idx="0"/>
          </p:cNvCxnSpPr>
          <p:nvPr/>
        </p:nvCxnSpPr>
        <p:spPr bwMode="auto">
          <a:xfrm rot="16200000" flipH="1">
            <a:off x="5550244" y="3440392"/>
            <a:ext cx="769101" cy="1540064"/>
          </a:xfrm>
          <a:prstGeom prst="curvedConnector3">
            <a:avLst/>
          </a:prstGeom>
          <a:ln>
            <a:tailEnd type="triangle"/>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98972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t>符号距离函数 </a:t>
            </a:r>
            <a:r>
              <a:rPr lang="en-US" altLang="zh-CN" sz="3200" dirty="0"/>
              <a:t>(Signed distance function)</a:t>
            </a:r>
            <a:endParaRPr lang="zh-CN" altLang="en-US" sz="3200" dirty="0"/>
          </a:p>
        </p:txBody>
      </p:sp>
      <p:sp>
        <p:nvSpPr>
          <p:cNvPr id="4" name="矩形 3"/>
          <p:cNvSpPr/>
          <p:nvPr/>
        </p:nvSpPr>
        <p:spPr>
          <a:xfrm>
            <a:off x="1775609" y="1517877"/>
            <a:ext cx="857927" cy="369332"/>
          </a:xfrm>
          <a:prstGeom prst="rect">
            <a:avLst/>
          </a:prstGeom>
        </p:spPr>
        <p:txBody>
          <a:bodyPr wrap="none">
            <a:spAutoFit/>
          </a:bodyPr>
          <a:lstStyle/>
          <a:p>
            <a:r>
              <a:rPr lang="zh-CN" altLang="en-US" dirty="0"/>
              <a:t>轮廓 </a:t>
            </a:r>
            <a:r>
              <a:rPr lang="en-US" altLang="zh-CN" dirty="0"/>
              <a:t>C</a:t>
            </a:r>
          </a:p>
        </p:txBody>
      </p:sp>
      <p:sp>
        <p:nvSpPr>
          <p:cNvPr id="5" name="矩形 4"/>
          <p:cNvSpPr/>
          <p:nvPr/>
        </p:nvSpPr>
        <p:spPr>
          <a:xfrm>
            <a:off x="5988588" y="1467847"/>
            <a:ext cx="1569660" cy="369332"/>
          </a:xfrm>
          <a:prstGeom prst="rect">
            <a:avLst/>
          </a:prstGeom>
        </p:spPr>
        <p:txBody>
          <a:bodyPr wrap="none">
            <a:spAutoFit/>
          </a:bodyPr>
          <a:lstStyle/>
          <a:p>
            <a:r>
              <a:rPr lang="zh-CN" altLang="en-US" dirty="0"/>
              <a:t>符号距离函数</a:t>
            </a:r>
          </a:p>
        </p:txBody>
      </p:sp>
      <p:sp>
        <p:nvSpPr>
          <p:cNvPr id="6" name="矩形 5"/>
          <p:cNvSpPr/>
          <p:nvPr/>
        </p:nvSpPr>
        <p:spPr>
          <a:xfrm>
            <a:off x="913178" y="4762915"/>
            <a:ext cx="2262158" cy="369332"/>
          </a:xfrm>
          <a:prstGeom prst="rect">
            <a:avLst/>
          </a:prstGeom>
        </p:spPr>
        <p:txBody>
          <a:bodyPr wrap="none">
            <a:spAutoFit/>
          </a:bodyPr>
          <a:lstStyle/>
          <a:p>
            <a:r>
              <a:rPr lang="zh-CN" altLang="en-US" dirty="0"/>
              <a:t>符号距离函数定义：</a:t>
            </a:r>
          </a:p>
        </p:txBody>
      </p:sp>
      <p:pic>
        <p:nvPicPr>
          <p:cNvPr id="7" name="Picture 4" descr="cont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811009"/>
            <a:ext cx="335438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signdist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1887209"/>
            <a:ext cx="33305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6"/>
          <p:cNvSpPr>
            <a:spLocks noChangeArrowheads="1"/>
          </p:cNvSpPr>
          <p:nvPr/>
        </p:nvSpPr>
        <p:spPr bwMode="auto">
          <a:xfrm>
            <a:off x="3648576" y="2801609"/>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graphicFrame>
        <p:nvGraphicFramePr>
          <p:cNvPr id="10" name="Object 9"/>
          <p:cNvGraphicFramePr>
            <a:graphicFrameLocks noChangeAspect="1"/>
          </p:cNvGraphicFramePr>
          <p:nvPr/>
        </p:nvGraphicFramePr>
        <p:xfrm>
          <a:off x="2251075" y="2801609"/>
          <a:ext cx="433388" cy="344488"/>
        </p:xfrm>
        <a:graphic>
          <a:graphicData uri="http://schemas.openxmlformats.org/presentationml/2006/ole">
            <mc:AlternateContent xmlns:mc="http://schemas.openxmlformats.org/markup-compatibility/2006">
              <mc:Choice xmlns:v="urn:schemas-microsoft-com:vml" Requires="v">
                <p:oleObj spid="_x0000_s11310" name="Equation" r:id="rId5" imgW="228600" imgH="190500" progId="Equation.3">
                  <p:embed/>
                </p:oleObj>
              </mc:Choice>
              <mc:Fallback>
                <p:oleObj name="Equation" r:id="rId5" imgW="228600" imgH="190500" progId="Equation.3">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1075" y="2801609"/>
                        <a:ext cx="43338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10"/>
          <p:cNvGraphicFramePr>
            <a:graphicFrameLocks noChangeAspect="1"/>
          </p:cNvGraphicFramePr>
          <p:nvPr/>
        </p:nvGraphicFramePr>
        <p:xfrm>
          <a:off x="1184275" y="2268209"/>
          <a:ext cx="433388" cy="344488"/>
        </p:xfrm>
        <a:graphic>
          <a:graphicData uri="http://schemas.openxmlformats.org/presentationml/2006/ole">
            <mc:AlternateContent xmlns:mc="http://schemas.openxmlformats.org/markup-compatibility/2006">
              <mc:Choice xmlns:v="urn:schemas-microsoft-com:vml" Requires="v">
                <p:oleObj spid="_x0000_s11311" name="Equation" r:id="rId7" imgW="228600" imgH="190500" progId="Equation.3">
                  <p:embed/>
                </p:oleObj>
              </mc:Choice>
              <mc:Fallback>
                <p:oleObj name="Equation" r:id="rId7" imgW="228600" imgH="190500"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4275" y="2268209"/>
                        <a:ext cx="43338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17" descr="未命名"/>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456" y="4468880"/>
            <a:ext cx="38481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913178" y="5916739"/>
            <a:ext cx="1338828" cy="369332"/>
          </a:xfrm>
          <a:prstGeom prst="rect">
            <a:avLst/>
          </a:prstGeom>
        </p:spPr>
        <p:txBody>
          <a:bodyPr wrap="none">
            <a:spAutoFit/>
          </a:bodyPr>
          <a:lstStyle/>
          <a:p>
            <a:r>
              <a:rPr lang="zh-CN" altLang="en-US" dirty="0"/>
              <a:t>可以证明：</a:t>
            </a:r>
          </a:p>
        </p:txBody>
      </p:sp>
      <mc:AlternateContent xmlns:mc="http://schemas.openxmlformats.org/markup-compatibility/2006" xmlns:a14="http://schemas.microsoft.com/office/drawing/2010/main">
        <mc:Choice Requires="a14">
          <p:sp>
            <p:nvSpPr>
              <p:cNvPr id="3" name="文本框 2"/>
              <p:cNvSpPr txBox="1"/>
              <p:nvPr/>
            </p:nvSpPr>
            <p:spPr>
              <a:xfrm>
                <a:off x="2132316" y="5962905"/>
                <a:ext cx="12474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r>
                            <a:rPr lang="en-US" altLang="zh-CN" i="1"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ea typeface="Cambria Math" panose="02040503050406030204" pitchFamily="18" charset="0"/>
                            </a:rPr>
                            <m:t>𝜙</m:t>
                          </m:r>
                          <m:r>
                            <a:rPr lang="en-US" altLang="zh-CN" b="0" i="1" smtClean="0">
                              <a:latin typeface="Cambria Math" panose="02040503050406030204" pitchFamily="18" charset="0"/>
                              <a:ea typeface="Cambria Math" panose="02040503050406030204" pitchFamily="18" charset="0"/>
                            </a:rPr>
                            <m:t>(</m:t>
                          </m:r>
                          <m:r>
                            <a:rPr lang="en-US" altLang="zh-CN" b="1" i="0" smtClean="0">
                              <a:latin typeface="Cambria Math" panose="02040503050406030204" pitchFamily="18" charset="0"/>
                              <a:ea typeface="Cambria Math" panose="02040503050406030204" pitchFamily="18" charset="0"/>
                            </a:rPr>
                            <m:t>𝐱</m:t>
                          </m:r>
                          <m:r>
                            <a:rPr lang="en-US" altLang="zh-CN" b="0" i="1" smtClean="0">
                              <a:latin typeface="Cambria Math" panose="02040503050406030204" pitchFamily="18" charset="0"/>
                              <a:ea typeface="Cambria Math" panose="02040503050406030204" pitchFamily="18" charset="0"/>
                            </a:rPr>
                            <m:t>)</m:t>
                          </m:r>
                        </m:e>
                      </m:d>
                      <m:r>
                        <a:rPr lang="en-US" altLang="zh-CN" b="0" i="1" smtClean="0">
                          <a:latin typeface="Cambria Math" panose="02040503050406030204" pitchFamily="18" charset="0"/>
                        </a:rPr>
                        <m:t>=1</m:t>
                      </m:r>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2132316" y="5962905"/>
                <a:ext cx="1247457" cy="276999"/>
              </a:xfrm>
              <a:prstGeom prst="rect">
                <a:avLst/>
              </a:prstGeom>
              <a:blipFill>
                <a:blip r:embed="rId10"/>
                <a:stretch>
                  <a:fillRect r="-3922" b="-347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0884060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从曲线演化到水平集演化</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曲线演化方程：</a:t>
                </a:r>
              </a:p>
              <a:p>
                <a:endParaRPr lang="zh-CN" altLang="en-US" dirty="0"/>
              </a:p>
              <a:p>
                <a:pPr marL="0" indent="0">
                  <a:buNone/>
                </a:pPr>
                <a:r>
                  <a:rPr lang="zh-CN" altLang="en-US" dirty="0"/>
                  <a:t>      其中 </a:t>
                </a:r>
                <a:r>
                  <a:rPr lang="en-US" altLang="zh-CN" i="1" dirty="0">
                    <a:latin typeface="+mn-lt"/>
                  </a:rPr>
                  <a:t>F</a:t>
                </a:r>
                <a:r>
                  <a:rPr lang="en-US" altLang="zh-CN" dirty="0"/>
                  <a:t> </a:t>
                </a:r>
                <a:r>
                  <a:rPr lang="zh-CN" altLang="en-US" dirty="0"/>
                  <a:t>为速度函数</a:t>
                </a:r>
                <a:r>
                  <a:rPr lang="en-US" altLang="zh-CN" dirty="0"/>
                  <a:t>, </a:t>
                </a:r>
                <a:r>
                  <a:rPr lang="en-US" altLang="zh-CN" i="1" dirty="0">
                    <a:latin typeface="+mn-lt"/>
                  </a:rPr>
                  <a:t>N</a:t>
                </a:r>
                <a:r>
                  <a:rPr lang="en-US" altLang="zh-CN" dirty="0"/>
                  <a:t> </a:t>
                </a:r>
                <a:r>
                  <a:rPr lang="zh-CN" altLang="en-US" dirty="0"/>
                  <a:t>为曲线 </a:t>
                </a:r>
                <a:r>
                  <a:rPr lang="en-US" altLang="zh-CN" i="1" dirty="0">
                    <a:latin typeface="+mn-lt"/>
                  </a:rPr>
                  <a:t>C</a:t>
                </a:r>
                <a:r>
                  <a:rPr lang="en-US" altLang="zh-CN" dirty="0"/>
                  <a:t> </a:t>
                </a:r>
                <a:r>
                  <a:rPr lang="zh-CN" altLang="en-US" dirty="0"/>
                  <a:t>的法向量</a:t>
                </a:r>
              </a:p>
              <a:p>
                <a:r>
                  <a:rPr lang="zh-CN" altLang="en-US" dirty="0"/>
                  <a:t>把动态</a:t>
                </a:r>
                <a:r>
                  <a:rPr lang="zh-CN" altLang="en-US" b="1" dirty="0"/>
                  <a:t>闭合</a:t>
                </a:r>
                <a:r>
                  <a:rPr lang="zh-CN" altLang="en-US" dirty="0"/>
                  <a:t>曲线</a:t>
                </a:r>
                <a14:m>
                  <m:oMath xmlns:m="http://schemas.openxmlformats.org/officeDocument/2006/math">
                    <m:r>
                      <a:rPr lang="en-US" altLang="zh-CN" i="1">
                        <a:latin typeface="Cambria Math" panose="02040503050406030204" pitchFamily="18" charset="0"/>
                        <a:ea typeface="Cambria Math" panose="02040503050406030204" pitchFamily="18" charset="0"/>
                      </a:rPr>
                      <m:t>𝐶</m:t>
                    </m:r>
                    <m:d>
                      <m:dPr>
                        <m:ctrlPr>
                          <a:rPr lang="en-US" altLang="zh-CN" i="1">
                            <a:latin typeface="Cambria Math" panose="02040503050406030204" pitchFamily="18" charset="0"/>
                            <a:ea typeface="Cambria Math" panose="02040503050406030204" pitchFamily="18" charset="0"/>
                          </a:rPr>
                        </m:ctrlPr>
                      </m:dPr>
                      <m:e>
                        <m:r>
                          <a:rPr lang="en-US" altLang="zh-CN" b="1">
                            <a:latin typeface="Cambria Math" panose="02040503050406030204" pitchFamily="18" charset="0"/>
                            <a:ea typeface="Cambria Math" panose="02040503050406030204" pitchFamily="18" charset="0"/>
                          </a:rPr>
                          <m:t>𝐩</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𝑡</m:t>
                        </m:r>
                      </m:e>
                    </m:d>
                  </m:oMath>
                </a14:m>
                <a:r>
                  <a:rPr lang="zh-CN" altLang="en-US" dirty="0"/>
                  <a:t>作为零水平集，嵌入到一个随时间变化的函数</a:t>
                </a:r>
                <a14:m>
                  <m:oMath xmlns:m="http://schemas.openxmlformats.org/officeDocument/2006/math">
                    <m:r>
                      <a:rPr lang="zh-CN" altLang="en-US" i="1">
                        <a:latin typeface="Cambria Math" panose="02040503050406030204" pitchFamily="18" charset="0"/>
                        <a:ea typeface="Cambria Math" panose="02040503050406030204" pitchFamily="18" charset="0"/>
                      </a:rPr>
                      <m:t>𝜙</m:t>
                    </m:r>
                    <m:r>
                      <a:rPr lang="en-US" altLang="zh-CN" i="1">
                        <a:latin typeface="Cambria Math" panose="02040503050406030204" pitchFamily="18" charset="0"/>
                        <a:ea typeface="Cambria Math" panose="02040503050406030204" pitchFamily="18" charset="0"/>
                      </a:rPr>
                      <m:t>(</m:t>
                    </m:r>
                    <m:r>
                      <a:rPr lang="en-US" altLang="zh-CN" b="1">
                        <a:latin typeface="Cambria Math" panose="02040503050406030204" pitchFamily="18" charset="0"/>
                        <a:ea typeface="Cambria Math" panose="02040503050406030204" pitchFamily="18" charset="0"/>
                      </a:rPr>
                      <m:t>𝐱</m:t>
                    </m:r>
                    <m:r>
                      <a:rPr lang="en-US" altLang="zh-CN" b="1" i="1" smtClean="0">
                        <a:latin typeface="Cambria Math" panose="02040503050406030204" pitchFamily="18" charset="0"/>
                        <a:ea typeface="Cambria Math" panose="02040503050406030204" pitchFamily="18" charset="0"/>
                      </a:rPr>
                      <m:t>, </m:t>
                    </m:r>
                    <m:r>
                      <a:rPr lang="en-US" altLang="zh-CN" b="0" i="1" smtClean="0">
                        <a:latin typeface="Cambria Math" panose="02040503050406030204" pitchFamily="18" charset="0"/>
                        <a:ea typeface="Cambria Math" panose="02040503050406030204" pitchFamily="18" charset="0"/>
                      </a:rPr>
                      <m:t>𝑡</m:t>
                    </m:r>
                    <m:r>
                      <a:rPr lang="en-US" altLang="zh-CN" i="1">
                        <a:latin typeface="Cambria Math" panose="02040503050406030204" pitchFamily="18" charset="0"/>
                        <a:ea typeface="Cambria Math" panose="02040503050406030204" pitchFamily="18" charset="0"/>
                      </a:rPr>
                      <m:t>)</m:t>
                    </m:r>
                  </m:oMath>
                </a14:m>
                <a:r>
                  <a:rPr lang="zh-CN" altLang="en-US" dirty="0"/>
                  <a:t> 中 </a:t>
                </a:r>
                <a:r>
                  <a:rPr lang="en-US" altLang="zh-CN" dirty="0"/>
                  <a:t>, </a:t>
                </a:r>
                <a:r>
                  <a:rPr lang="zh-CN" altLang="en-US" dirty="0"/>
                  <a:t>使得</a:t>
                </a:r>
                <a14:m>
                  <m:oMath xmlns:m="http://schemas.openxmlformats.org/officeDocument/2006/math">
                    <m:r>
                      <a:rPr lang="zh-CN" altLang="en-US" i="1">
                        <a:latin typeface="Cambria Math" panose="02040503050406030204" pitchFamily="18" charset="0"/>
                        <a:ea typeface="Cambria Math" panose="02040503050406030204" pitchFamily="18" charset="0"/>
                      </a:rPr>
                      <m:t>𝜙</m:t>
                    </m:r>
                    <m:d>
                      <m:dPr>
                        <m:ctrlPr>
                          <a:rPr lang="en-US" altLang="zh-CN" i="1">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𝐶</m:t>
                        </m:r>
                        <m:d>
                          <m:dPr>
                            <m:ctrlPr>
                              <a:rPr lang="en-US" altLang="zh-CN" b="0" i="1" smtClean="0">
                                <a:latin typeface="Cambria Math" panose="02040503050406030204" pitchFamily="18" charset="0"/>
                                <a:ea typeface="Cambria Math" panose="02040503050406030204" pitchFamily="18" charset="0"/>
                              </a:rPr>
                            </m:ctrlPr>
                          </m:dPr>
                          <m:e>
                            <m:r>
                              <a:rPr lang="en-US" altLang="zh-CN" b="1" i="0" smtClean="0">
                                <a:latin typeface="Cambria Math" panose="02040503050406030204" pitchFamily="18" charset="0"/>
                                <a:ea typeface="Cambria Math" panose="02040503050406030204" pitchFamily="18" charset="0"/>
                              </a:rPr>
                              <m:t>𝐩</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𝑡</m:t>
                            </m:r>
                          </m:e>
                        </m:d>
                        <m:r>
                          <a:rPr lang="en-US" altLang="zh-CN" b="1" i="1">
                            <a:latin typeface="Cambria Math" panose="02040503050406030204" pitchFamily="18" charset="0"/>
                            <a:ea typeface="Cambria Math" panose="02040503050406030204" pitchFamily="18" charset="0"/>
                          </a:rPr>
                          <m:t>, </m:t>
                        </m:r>
                        <m:r>
                          <a:rPr lang="en-US" altLang="zh-CN" i="1">
                            <a:latin typeface="Cambria Math" panose="02040503050406030204" pitchFamily="18" charset="0"/>
                            <a:ea typeface="Cambria Math" panose="02040503050406030204" pitchFamily="18" charset="0"/>
                          </a:rPr>
                          <m:t>𝑡</m:t>
                        </m:r>
                      </m:e>
                    </m:d>
                    <m:r>
                      <a:rPr lang="en-US" altLang="zh-CN" b="0" i="1" smtClean="0">
                        <a:latin typeface="Cambria Math" panose="02040503050406030204" pitchFamily="18" charset="0"/>
                        <a:ea typeface="Cambria Math" panose="02040503050406030204" pitchFamily="18" charset="0"/>
                      </a:rPr>
                      <m:t>=0</m:t>
                    </m:r>
                  </m:oMath>
                </a14:m>
                <a:r>
                  <a:rPr lang="zh-CN" altLang="en-US" dirty="0"/>
                  <a:t> </a:t>
                </a:r>
              </a:p>
              <a:p>
                <a:endParaRPr lang="en-US" altLang="zh-CN" dirty="0"/>
              </a:p>
              <a:p>
                <a:r>
                  <a:rPr lang="zh-CN" altLang="en-US" dirty="0"/>
                  <a:t>对</a:t>
                </a:r>
                <a:r>
                  <a:rPr lang="zh-CN" altLang="en-US" dirty="0">
                    <a:latin typeface="Cambria Math" panose="02040503050406030204" pitchFamily="18" charset="0"/>
                    <a:ea typeface="Cambria Math" panose="02040503050406030204" pitchFamily="18" charset="0"/>
                  </a:rPr>
                  <a:t>𝜙</a:t>
                </a:r>
                <a:r>
                  <a:rPr lang="en-US" altLang="zh-CN" dirty="0">
                    <a:latin typeface="Cambria Math" panose="02040503050406030204" pitchFamily="18" charset="0"/>
                    <a:ea typeface="Cambria Math" panose="02040503050406030204" pitchFamily="18" charset="0"/>
                  </a:rPr>
                  <a:t>(𝐶(</a:t>
                </a:r>
                <a:r>
                  <a:rPr lang="en-US" altLang="zh-CN" b="1" dirty="0">
                    <a:latin typeface="Cambria Math" panose="02040503050406030204" pitchFamily="18" charset="0"/>
                    <a:ea typeface="Cambria Math" panose="02040503050406030204" pitchFamily="18" charset="0"/>
                  </a:rPr>
                  <a:t>𝐩</a:t>
                </a:r>
                <a:r>
                  <a:rPr lang="en-US" altLang="zh-CN" dirty="0">
                    <a:latin typeface="Cambria Math" panose="02040503050406030204" pitchFamily="18" charset="0"/>
                    <a:ea typeface="Cambria Math" panose="02040503050406030204" pitchFamily="18" charset="0"/>
                  </a:rPr>
                  <a:t>,𝑡)</a:t>
                </a:r>
                <a:r>
                  <a:rPr lang="en-US" altLang="zh-CN" b="1" dirty="0">
                    <a:latin typeface="Cambria Math" panose="02040503050406030204" pitchFamily="18" charset="0"/>
                    <a:ea typeface="Cambria Math" panose="02040503050406030204" pitchFamily="18" charset="0"/>
                  </a:rPr>
                  <a:t>, </a:t>
                </a:r>
                <a:r>
                  <a:rPr lang="en-US" altLang="zh-CN" dirty="0">
                    <a:latin typeface="Cambria Math" panose="02040503050406030204" pitchFamily="18" charset="0"/>
                    <a:ea typeface="Cambria Math" panose="02040503050406030204" pitchFamily="18" charset="0"/>
                  </a:rPr>
                  <a:t>𝑡)</a:t>
                </a:r>
                <a:r>
                  <a:rPr lang="zh-CN" altLang="en-US" dirty="0"/>
                  <a:t>关于时间 </a:t>
                </a:r>
                <a:r>
                  <a:rPr lang="en-US" altLang="zh-CN" dirty="0">
                    <a:latin typeface="Cambria Math" panose="02040503050406030204" pitchFamily="18" charset="0"/>
                    <a:ea typeface="Cambria Math" panose="02040503050406030204" pitchFamily="18" charset="0"/>
                  </a:rPr>
                  <a:t>𝑡</a:t>
                </a:r>
                <a:r>
                  <a:rPr lang="zh-CN" altLang="en-US" dirty="0"/>
                  <a:t> 求微分 </a:t>
                </a:r>
                <a:endParaRPr lang="en-US" altLang="zh-CN" dirty="0"/>
              </a:p>
              <a:p>
                <a:endParaRPr lang="en-US" altLang="zh-CN" dirty="0"/>
              </a:p>
              <a:p>
                <a:endParaRPr lang="en-US" altLang="zh-CN" dirty="0"/>
              </a:p>
              <a:p>
                <a:endParaRPr lang="en-US" altLang="zh-CN" dirty="0"/>
              </a:p>
              <a:p>
                <a:r>
                  <a:rPr lang="zh-CN" altLang="en-US" dirty="0"/>
                  <a:t>水平集演化方程</a:t>
                </a:r>
                <a:r>
                  <a:rPr lang="en-US" altLang="zh-CN" dirty="0"/>
                  <a:t>:</a:t>
                </a:r>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067" t="-1350" r="-381"/>
                </a:stretch>
              </a:blipFill>
            </p:spPr>
            <p:txBody>
              <a:bodyPr/>
              <a:lstStyle/>
              <a:p>
                <a:r>
                  <a:rPr lang="zh-CN" altLang="en-US">
                    <a:noFill/>
                  </a:rPr>
                  <a:t> </a:t>
                </a:r>
              </a:p>
            </p:txBody>
          </p:sp>
        </mc:Fallback>
      </mc:AlternateContent>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l="8511" t="8635" b="9236"/>
          <a:stretch>
            <a:fillRect/>
          </a:stretch>
        </p:blipFill>
        <p:spPr bwMode="auto">
          <a:xfrm>
            <a:off x="3124688" y="1431131"/>
            <a:ext cx="12969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308" y="3562551"/>
            <a:ext cx="21113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 name="AutoShape 16"/>
          <p:cNvSpPr>
            <a:spLocks noChangeArrowheads="1"/>
          </p:cNvSpPr>
          <p:nvPr/>
        </p:nvSpPr>
        <p:spPr bwMode="auto">
          <a:xfrm>
            <a:off x="5223435" y="3818450"/>
            <a:ext cx="457200" cy="228600"/>
          </a:xfrm>
          <a:prstGeom prst="rightArrow">
            <a:avLst>
              <a:gd name="adj1" fmla="val 50000"/>
              <a:gd name="adj2" fmla="val 50000"/>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grpSp>
        <p:nvGrpSpPr>
          <p:cNvPr id="11" name="Group 20"/>
          <p:cNvGrpSpPr>
            <a:grpSpLocks/>
          </p:cNvGrpSpPr>
          <p:nvPr/>
        </p:nvGrpSpPr>
        <p:grpSpPr bwMode="auto">
          <a:xfrm>
            <a:off x="6870085" y="4611271"/>
            <a:ext cx="2155825" cy="1055688"/>
            <a:chOff x="4176" y="2969"/>
            <a:chExt cx="1358" cy="665"/>
          </a:xfrm>
        </p:grpSpPr>
        <p:pic>
          <p:nvPicPr>
            <p:cNvPr id="12" name="Picture 21"/>
            <p:cNvPicPr>
              <a:picLocks noChangeAspect="1" noChangeArrowheads="1"/>
            </p:cNvPicPr>
            <p:nvPr/>
          </p:nvPicPr>
          <p:blipFill>
            <a:blip r:embed="rId5"/>
            <a:srcRect/>
            <a:stretch>
              <a:fillRect/>
            </a:stretch>
          </p:blipFill>
          <p:spPr bwMode="auto">
            <a:xfrm>
              <a:off x="4584" y="3173"/>
              <a:ext cx="950" cy="461"/>
            </a:xfrm>
            <a:prstGeom prst="rect">
              <a:avLst/>
            </a:prstGeom>
            <a:ln/>
          </p:spPr>
          <p:style>
            <a:lnRef idx="2">
              <a:schemeClr val="dk1"/>
            </a:lnRef>
            <a:fillRef idx="1">
              <a:schemeClr val="lt1"/>
            </a:fillRef>
            <a:effectRef idx="0">
              <a:schemeClr val="dk1"/>
            </a:effectRef>
            <a:fontRef idx="minor">
              <a:schemeClr val="dk1"/>
            </a:fontRef>
          </p:style>
        </p:pic>
        <p:sp>
          <p:nvSpPr>
            <p:cNvPr id="13" name="Freeform 22"/>
            <p:cNvSpPr>
              <a:spLocks/>
            </p:cNvSpPr>
            <p:nvPr/>
          </p:nvSpPr>
          <p:spPr bwMode="auto">
            <a:xfrm flipH="1">
              <a:off x="4176" y="2969"/>
              <a:ext cx="814" cy="199"/>
            </a:xfrm>
            <a:custGeom>
              <a:avLst/>
              <a:gdLst>
                <a:gd name="T0" fmla="*/ 0 w 3344"/>
                <a:gd name="T1" fmla="*/ 879659 h 240"/>
                <a:gd name="T2" fmla="*/ 2 w 3344"/>
                <a:gd name="T3" fmla="*/ 351433 h 240"/>
                <a:gd name="T4" fmla="*/ 7 w 3344"/>
                <a:gd name="T5" fmla="*/ 177953 h 240"/>
                <a:gd name="T6" fmla="*/ 19 w 3344"/>
                <a:gd name="T7" fmla="*/ 0 h 240"/>
                <a:gd name="T8" fmla="*/ 35 w 3344"/>
                <a:gd name="T9" fmla="*/ 177953 h 240"/>
                <a:gd name="T10" fmla="*/ 38 w 3344"/>
                <a:gd name="T11" fmla="*/ 879659 h 240"/>
                <a:gd name="T12" fmla="*/ 0 60000 65536"/>
                <a:gd name="T13" fmla="*/ 0 60000 65536"/>
                <a:gd name="T14" fmla="*/ 0 60000 65536"/>
                <a:gd name="T15" fmla="*/ 0 60000 65536"/>
                <a:gd name="T16" fmla="*/ 0 60000 65536"/>
                <a:gd name="T17" fmla="*/ 0 60000 65536"/>
                <a:gd name="T18" fmla="*/ 0 w 3344"/>
                <a:gd name="T19" fmla="*/ 0 h 240"/>
                <a:gd name="T20" fmla="*/ 3344 w 334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344" h="240">
                  <a:moveTo>
                    <a:pt x="0" y="240"/>
                  </a:moveTo>
                  <a:cubicBezTo>
                    <a:pt x="20" y="184"/>
                    <a:pt x="40" y="128"/>
                    <a:pt x="144" y="96"/>
                  </a:cubicBezTo>
                  <a:cubicBezTo>
                    <a:pt x="248" y="64"/>
                    <a:pt x="368" y="64"/>
                    <a:pt x="624" y="48"/>
                  </a:cubicBezTo>
                  <a:cubicBezTo>
                    <a:pt x="880" y="32"/>
                    <a:pt x="1272" y="0"/>
                    <a:pt x="1680" y="0"/>
                  </a:cubicBezTo>
                  <a:cubicBezTo>
                    <a:pt x="2088" y="0"/>
                    <a:pt x="2800" y="8"/>
                    <a:pt x="3072" y="48"/>
                  </a:cubicBezTo>
                  <a:cubicBezTo>
                    <a:pt x="3344" y="88"/>
                    <a:pt x="3328" y="164"/>
                    <a:pt x="3312" y="240"/>
                  </a:cubicBezTo>
                </a:path>
              </a:pathLst>
            </a:custGeom>
            <a:noFill/>
            <a:ln w="19050">
              <a:solidFill>
                <a:schemeClr val="hlink"/>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pic>
        <p:nvPicPr>
          <p:cNvPr id="14"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807" y="4779506"/>
            <a:ext cx="181927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5"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082" y="4900156"/>
            <a:ext cx="15351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 name="Freeform 25"/>
          <p:cNvSpPr>
            <a:spLocks/>
          </p:cNvSpPr>
          <p:nvPr/>
        </p:nvSpPr>
        <p:spPr bwMode="auto">
          <a:xfrm>
            <a:off x="3738087" y="1296365"/>
            <a:ext cx="1516063" cy="3447878"/>
          </a:xfrm>
          <a:custGeom>
            <a:avLst/>
            <a:gdLst>
              <a:gd name="T0" fmla="*/ 0 w 2208"/>
              <a:gd name="T1" fmla="*/ 2147483646 h 1264"/>
              <a:gd name="T2" fmla="*/ 2147483646 w 2208"/>
              <a:gd name="T3" fmla="*/ 2147483646 h 1264"/>
              <a:gd name="T4" fmla="*/ 2147483646 w 2208"/>
              <a:gd name="T5" fmla="*/ 2147483646 h 1264"/>
              <a:gd name="T6" fmla="*/ 2147483646 w 2208"/>
              <a:gd name="T7" fmla="*/ 2147483646 h 1264"/>
              <a:gd name="T8" fmla="*/ 2147483646 w 2208"/>
              <a:gd name="T9" fmla="*/ 2147483646 h 1264"/>
              <a:gd name="T10" fmla="*/ 0 60000 65536"/>
              <a:gd name="T11" fmla="*/ 0 60000 65536"/>
              <a:gd name="T12" fmla="*/ 0 60000 65536"/>
              <a:gd name="T13" fmla="*/ 0 60000 65536"/>
              <a:gd name="T14" fmla="*/ 0 60000 65536"/>
              <a:gd name="T15" fmla="*/ 0 w 2208"/>
              <a:gd name="T16" fmla="*/ 0 h 1264"/>
              <a:gd name="T17" fmla="*/ 2208 w 2208"/>
              <a:gd name="T18" fmla="*/ 1264 h 1264"/>
            </a:gdLst>
            <a:ahLst/>
            <a:cxnLst>
              <a:cxn ang="T10">
                <a:pos x="T0" y="T1"/>
              </a:cxn>
              <a:cxn ang="T11">
                <a:pos x="T2" y="T3"/>
              </a:cxn>
              <a:cxn ang="T12">
                <a:pos x="T4" y="T5"/>
              </a:cxn>
              <a:cxn ang="T13">
                <a:pos x="T6" y="T7"/>
              </a:cxn>
              <a:cxn ang="T14">
                <a:pos x="T8" y="T9"/>
              </a:cxn>
            </a:cxnLst>
            <a:rect l="T15" t="T16" r="T17" b="T18"/>
            <a:pathLst>
              <a:path w="2208" h="1264">
                <a:moveTo>
                  <a:pt x="0" y="112"/>
                </a:moveTo>
                <a:cubicBezTo>
                  <a:pt x="100" y="60"/>
                  <a:pt x="200" y="8"/>
                  <a:pt x="384" y="16"/>
                </a:cubicBezTo>
                <a:cubicBezTo>
                  <a:pt x="568" y="24"/>
                  <a:pt x="840" y="0"/>
                  <a:pt x="1104" y="160"/>
                </a:cubicBezTo>
                <a:cubicBezTo>
                  <a:pt x="1368" y="320"/>
                  <a:pt x="1784" y="792"/>
                  <a:pt x="1968" y="976"/>
                </a:cubicBezTo>
                <a:cubicBezTo>
                  <a:pt x="2152" y="1160"/>
                  <a:pt x="2180" y="1212"/>
                  <a:pt x="2208" y="1264"/>
                </a:cubicBezTo>
              </a:path>
            </a:pathLst>
          </a:custGeom>
          <a:noFill/>
          <a:ln w="1905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pic>
        <p:nvPicPr>
          <p:cNvPr id="17"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2384" y="5556816"/>
            <a:ext cx="13620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781482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ppt_h/2"/>
                                          </p:val>
                                        </p:tav>
                                        <p:tav tm="100000">
                                          <p:val>
                                            <p:strVal val="#ppt_y"/>
                                          </p:val>
                                        </p:tav>
                                      </p:tavLst>
                                    </p:anim>
                                    <p:anim calcmode="lin" valueType="num">
                                      <p:cBhvr>
                                        <p:cTn id="19" dur="500" fill="hold"/>
                                        <p:tgtEl>
                                          <p:spTgt spid="14"/>
                                        </p:tgtEl>
                                        <p:attrNameLst>
                                          <p:attrName>ppt_w</p:attrName>
                                        </p:attrNameLst>
                                      </p:cBhvr>
                                      <p:tavLst>
                                        <p:tav tm="0">
                                          <p:val>
                                            <p:strVal val="#ppt_w"/>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strips(down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499"/>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Righ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一些特殊的演化方程</a:t>
            </a:r>
          </a:p>
        </p:txBody>
      </p:sp>
      <p:sp>
        <p:nvSpPr>
          <p:cNvPr id="3" name="内容占位符 2"/>
          <p:cNvSpPr>
            <a:spLocks noGrp="1"/>
          </p:cNvSpPr>
          <p:nvPr>
            <p:ph idx="1"/>
          </p:nvPr>
        </p:nvSpPr>
        <p:spPr>
          <a:xfrm>
            <a:off x="566738" y="1396302"/>
            <a:ext cx="8001000" cy="4967287"/>
          </a:xfrm>
        </p:spPr>
        <p:txBody>
          <a:bodyPr/>
          <a:lstStyle/>
          <a:p>
            <a:r>
              <a:rPr lang="zh-CN" altLang="en-US" dirty="0"/>
              <a:t>平均曲率运动</a:t>
            </a:r>
          </a:p>
          <a:p>
            <a:pPr marL="0" indent="0">
              <a:buNone/>
            </a:pPr>
            <a:endParaRPr lang="en-US" altLang="zh-CN" dirty="0"/>
          </a:p>
          <a:p>
            <a:r>
              <a:rPr lang="zh-CN" altLang="en-US" dirty="0"/>
              <a:t>常速率运动</a:t>
            </a:r>
            <a:endParaRPr lang="en-US" altLang="zh-CN" dirty="0"/>
          </a:p>
          <a:p>
            <a:endParaRPr lang="zh-CN" altLang="en-US" dirty="0"/>
          </a:p>
          <a:p>
            <a:r>
              <a:rPr lang="zh-CN" altLang="en-US" dirty="0"/>
              <a:t>对流运动</a:t>
            </a:r>
            <a:endParaRPr lang="en-US" altLang="zh-CN" dirty="0"/>
          </a:p>
          <a:p>
            <a:endParaRPr lang="zh-CN" altLang="en-US" dirty="0"/>
          </a:p>
          <a:p>
            <a:r>
              <a:rPr lang="zh-CN" altLang="en-US" dirty="0"/>
              <a:t>测地线主动轮廓</a:t>
            </a:r>
          </a:p>
          <a:p>
            <a:endParaRPr lang="zh-CN" alt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350" y="2196084"/>
            <a:ext cx="126206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388" y="2165922"/>
            <a:ext cx="14986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231" y="3861944"/>
            <a:ext cx="335438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628" y="5140773"/>
            <a:ext cx="4356000" cy="72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4350" y="1333818"/>
            <a:ext cx="1371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9"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3275" y="1257618"/>
            <a:ext cx="278765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0" name="Picture 17"/>
          <p:cNvPicPr>
            <a:picLocks noChangeAspect="1" noChangeArrowheads="1"/>
          </p:cNvPicPr>
          <p:nvPr/>
        </p:nvPicPr>
        <p:blipFill>
          <a:blip r:embed="rId8">
            <a:extLst>
              <a:ext uri="{28A0092B-C50C-407E-A947-70E740481C1C}">
                <a14:useLocalDpi xmlns:a14="http://schemas.microsoft.com/office/drawing/2010/main" val="0"/>
              </a:ext>
            </a:extLst>
          </a:blip>
          <a:srcRect t="-4872" r="8696"/>
          <a:stretch>
            <a:fillRect/>
          </a:stretch>
        </p:blipFill>
        <p:spPr bwMode="auto">
          <a:xfrm>
            <a:off x="3054350" y="3030601"/>
            <a:ext cx="1600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1850" y="3016314"/>
            <a:ext cx="18097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右箭头 11"/>
          <p:cNvSpPr/>
          <p:nvPr/>
        </p:nvSpPr>
        <p:spPr bwMode="auto">
          <a:xfrm>
            <a:off x="4772025" y="1467168"/>
            <a:ext cx="977900" cy="484187"/>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endParaRPr lang="zh-CN" altLang="en-US">
              <a:solidFill>
                <a:schemeClr val="tx1"/>
              </a:solidFill>
              <a:latin typeface="Comic Sans MS" pitchFamily="66" charset="0"/>
              <a:cs typeface="Times New Roman" pitchFamily="18" charset="0"/>
            </a:endParaRPr>
          </a:p>
        </p:txBody>
      </p:sp>
      <p:sp>
        <p:nvSpPr>
          <p:cNvPr id="13" name="右箭头 12"/>
          <p:cNvSpPr/>
          <p:nvPr/>
        </p:nvSpPr>
        <p:spPr bwMode="auto">
          <a:xfrm>
            <a:off x="4772025" y="2261172"/>
            <a:ext cx="977900" cy="484187"/>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endParaRPr lang="zh-CN" altLang="en-US">
              <a:solidFill>
                <a:schemeClr val="tx1"/>
              </a:solidFill>
              <a:latin typeface="Comic Sans MS" pitchFamily="66" charset="0"/>
              <a:cs typeface="Times New Roman" pitchFamily="18" charset="0"/>
            </a:endParaRPr>
          </a:p>
        </p:txBody>
      </p:sp>
      <p:sp>
        <p:nvSpPr>
          <p:cNvPr id="14" name="右箭头 13"/>
          <p:cNvSpPr/>
          <p:nvPr/>
        </p:nvSpPr>
        <p:spPr bwMode="auto">
          <a:xfrm>
            <a:off x="4772025" y="3146489"/>
            <a:ext cx="977900" cy="484187"/>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endParaRPr lang="zh-CN" altLang="en-US">
              <a:solidFill>
                <a:schemeClr val="tx1"/>
              </a:solidFill>
              <a:latin typeface="Comic Sans MS" pitchFamily="66" charset="0"/>
              <a:cs typeface="Times New Roman" pitchFamily="18" charset="0"/>
            </a:endParaRPr>
          </a:p>
        </p:txBody>
      </p:sp>
      <p:sp>
        <p:nvSpPr>
          <p:cNvPr id="15" name="右箭头 14"/>
          <p:cNvSpPr/>
          <p:nvPr/>
        </p:nvSpPr>
        <p:spPr bwMode="auto">
          <a:xfrm rot="5400000">
            <a:off x="5032411" y="4592259"/>
            <a:ext cx="550961" cy="336517"/>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a:spAutoFit/>
          </a:bodyPr>
          <a:lstStyle/>
          <a:p>
            <a:pPr eaLnBrk="1" hangingPunct="1">
              <a:defRPr/>
            </a:pPr>
            <a:endParaRPr lang="zh-CN" altLang="en-US">
              <a:solidFill>
                <a:schemeClr val="tx1"/>
              </a:solidFill>
              <a:latin typeface="Comic Sans MS" pitchFamily="66" charset="0"/>
              <a:cs typeface="Times New Roman" pitchFamily="18" charset="0"/>
            </a:endParaRPr>
          </a:p>
        </p:txBody>
      </p:sp>
    </p:spTree>
    <p:extLst>
      <p:ext uri="{BB962C8B-B14F-4D97-AF65-F5344CB8AC3E}">
        <p14:creationId xmlns:p14="http://schemas.microsoft.com/office/powerpoint/2010/main" val="14786364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演化不稳定   重新初始化</a:t>
            </a:r>
          </a:p>
        </p:txBody>
      </p:sp>
      <p:sp>
        <p:nvSpPr>
          <p:cNvPr id="5" name="矩形 4"/>
          <p:cNvSpPr/>
          <p:nvPr/>
        </p:nvSpPr>
        <p:spPr>
          <a:xfrm>
            <a:off x="839426" y="1690780"/>
            <a:ext cx="3426548" cy="646331"/>
          </a:xfrm>
          <a:prstGeom prst="rect">
            <a:avLst/>
          </a:prstGeom>
        </p:spPr>
        <p:txBody>
          <a:bodyPr wrap="square">
            <a:spAutoFit/>
          </a:bodyPr>
          <a:lstStyle/>
          <a:p>
            <a:r>
              <a:rPr lang="zh-CN" altLang="en-US" dirty="0"/>
              <a:t>降质</a:t>
            </a:r>
            <a:r>
              <a:rPr lang="en-US" altLang="zh-CN" dirty="0"/>
              <a:t>(Degraded)</a:t>
            </a:r>
            <a:r>
              <a:rPr lang="zh-CN" altLang="en-US" dirty="0"/>
              <a:t>的水平集函数</a:t>
            </a:r>
            <a:r>
              <a:rPr lang="en-US" altLang="zh-CN" dirty="0"/>
              <a:t>, 50 </a:t>
            </a:r>
            <a:r>
              <a:rPr lang="zh-CN" altLang="en-US" dirty="0"/>
              <a:t>步迭代后</a:t>
            </a:r>
            <a:r>
              <a:rPr lang="en-US" altLang="zh-CN" dirty="0"/>
              <a:t>, </a:t>
            </a:r>
            <a:r>
              <a:rPr lang="zh-CN" altLang="en-US" dirty="0"/>
              <a:t>时间步长为</a:t>
            </a:r>
            <a:r>
              <a:rPr lang="en-US" altLang="zh-CN" dirty="0"/>
              <a:t>0.1</a:t>
            </a:r>
          </a:p>
        </p:txBody>
      </p:sp>
      <p:sp>
        <p:nvSpPr>
          <p:cNvPr id="6" name="矩形 5"/>
          <p:cNvSpPr/>
          <p:nvPr/>
        </p:nvSpPr>
        <p:spPr>
          <a:xfrm>
            <a:off x="5690140" y="1690780"/>
            <a:ext cx="2954655" cy="369332"/>
          </a:xfrm>
          <a:prstGeom prst="rect">
            <a:avLst/>
          </a:prstGeom>
        </p:spPr>
        <p:txBody>
          <a:bodyPr wrap="none">
            <a:spAutoFit/>
          </a:bodyPr>
          <a:lstStyle/>
          <a:p>
            <a:r>
              <a:rPr lang="zh-CN" altLang="en-US" dirty="0"/>
              <a:t>降质水平集函数的零水平集</a:t>
            </a:r>
          </a:p>
        </p:txBody>
      </p:sp>
      <p:pic>
        <p:nvPicPr>
          <p:cNvPr id="7" name="Picture 11" descr="lsf_noinit_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30334"/>
            <a:ext cx="43434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zerolevel_noinit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342" y="2344469"/>
            <a:ext cx="3989572" cy="39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53934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水平集方法的一般步骤</a:t>
            </a:r>
          </a:p>
        </p:txBody>
      </p:sp>
      <p:sp>
        <p:nvSpPr>
          <p:cNvPr id="4" name="Rectangle 5"/>
          <p:cNvSpPr>
            <a:spLocks noChangeArrowheads="1"/>
          </p:cNvSpPr>
          <p:nvPr/>
        </p:nvSpPr>
        <p:spPr bwMode="auto">
          <a:xfrm>
            <a:off x="3302000" y="3404039"/>
            <a:ext cx="2133600" cy="4572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5" name="Rectangle 6"/>
          <p:cNvSpPr>
            <a:spLocks noChangeArrowheads="1"/>
          </p:cNvSpPr>
          <p:nvPr/>
        </p:nvSpPr>
        <p:spPr bwMode="auto">
          <a:xfrm>
            <a:off x="3600450" y="3383401"/>
            <a:ext cx="1454150" cy="396875"/>
          </a:xfrm>
          <a:prstGeom prst="rect">
            <a:avLst/>
          </a:prstGeom>
          <a:noFill/>
          <a:ln w="25400">
            <a:noFill/>
            <a:miter lim="800000"/>
            <a:headEnd/>
            <a:tailEnd/>
          </a:ln>
        </p:spPr>
        <p:txBody>
          <a:bodyPr wrap="none">
            <a:spAutoFit/>
          </a:bodyPr>
          <a:lstStyle/>
          <a:p>
            <a:pPr eaLnBrk="1" hangingPunct="1">
              <a:defRPr/>
            </a:pPr>
            <a:r>
              <a:rPr lang="zh-CN" altLang="en-US" sz="2000" dirty="0">
                <a:latin typeface="+mn-ea"/>
                <a:ea typeface="+mn-ea"/>
              </a:rPr>
              <a:t>重新初始化</a:t>
            </a:r>
          </a:p>
        </p:txBody>
      </p:sp>
      <p:sp>
        <p:nvSpPr>
          <p:cNvPr id="6" name="Rectangle 8"/>
          <p:cNvSpPr>
            <a:spLocks noChangeArrowheads="1"/>
          </p:cNvSpPr>
          <p:nvPr/>
        </p:nvSpPr>
        <p:spPr bwMode="auto">
          <a:xfrm>
            <a:off x="3854450" y="1614926"/>
            <a:ext cx="946150" cy="396875"/>
          </a:xfrm>
          <a:prstGeom prst="rect">
            <a:avLst/>
          </a:prstGeom>
          <a:noFill/>
          <a:ln w="25400">
            <a:noFill/>
            <a:miter lim="800000"/>
            <a:headEnd/>
            <a:tailEnd/>
          </a:ln>
        </p:spPr>
        <p:txBody>
          <a:bodyPr wrap="none">
            <a:spAutoFit/>
          </a:bodyPr>
          <a:lstStyle/>
          <a:p>
            <a:pPr marL="457200" indent="-457200" eaLnBrk="1" hangingPunct="1">
              <a:defRPr/>
            </a:pPr>
            <a:r>
              <a:rPr lang="zh-CN" altLang="en-US" sz="2000" dirty="0">
                <a:latin typeface="+mn-ea"/>
                <a:ea typeface="+mn-ea"/>
              </a:rPr>
              <a:t>初始化</a:t>
            </a:r>
          </a:p>
        </p:txBody>
      </p:sp>
      <p:sp>
        <p:nvSpPr>
          <p:cNvPr id="7" name="Rectangle 9"/>
          <p:cNvSpPr>
            <a:spLocks noChangeArrowheads="1"/>
          </p:cNvSpPr>
          <p:nvPr/>
        </p:nvSpPr>
        <p:spPr bwMode="auto">
          <a:xfrm>
            <a:off x="3429000" y="1575239"/>
            <a:ext cx="1981200" cy="5334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8" name="Rectangle 11"/>
          <p:cNvSpPr>
            <a:spLocks noChangeArrowheads="1"/>
          </p:cNvSpPr>
          <p:nvPr/>
        </p:nvSpPr>
        <p:spPr bwMode="auto">
          <a:xfrm>
            <a:off x="3371850" y="2621401"/>
            <a:ext cx="1962150" cy="396875"/>
          </a:xfrm>
          <a:prstGeom prst="rect">
            <a:avLst/>
          </a:prstGeom>
          <a:noFill/>
          <a:ln w="25400">
            <a:noFill/>
            <a:miter lim="800000"/>
            <a:headEnd/>
            <a:tailEnd/>
          </a:ln>
        </p:spPr>
        <p:txBody>
          <a:bodyPr wrap="none">
            <a:spAutoFit/>
          </a:bodyPr>
          <a:lstStyle/>
          <a:p>
            <a:pPr eaLnBrk="1" hangingPunct="1">
              <a:defRPr/>
            </a:pPr>
            <a:r>
              <a:rPr lang="zh-CN" altLang="en-US" sz="2000" dirty="0">
                <a:latin typeface="+mn-ea"/>
                <a:ea typeface="+mn-ea"/>
              </a:rPr>
              <a:t>演化水平集函数</a:t>
            </a:r>
          </a:p>
        </p:txBody>
      </p:sp>
      <p:sp>
        <p:nvSpPr>
          <p:cNvPr id="9" name="Rectangle 12"/>
          <p:cNvSpPr>
            <a:spLocks noChangeArrowheads="1"/>
          </p:cNvSpPr>
          <p:nvPr/>
        </p:nvSpPr>
        <p:spPr bwMode="auto">
          <a:xfrm>
            <a:off x="2895600" y="2565839"/>
            <a:ext cx="3124200" cy="5334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0" name="Line 13"/>
          <p:cNvSpPr>
            <a:spLocks noChangeShapeType="1"/>
          </p:cNvSpPr>
          <p:nvPr/>
        </p:nvSpPr>
        <p:spPr bwMode="auto">
          <a:xfrm>
            <a:off x="4343400" y="3099239"/>
            <a:ext cx="0" cy="30480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Line 14"/>
          <p:cNvSpPr>
            <a:spLocks noChangeShapeType="1"/>
          </p:cNvSpPr>
          <p:nvPr/>
        </p:nvSpPr>
        <p:spPr bwMode="auto">
          <a:xfrm>
            <a:off x="4419600" y="3861239"/>
            <a:ext cx="0" cy="4572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Line 18"/>
          <p:cNvSpPr>
            <a:spLocks noChangeShapeType="1"/>
          </p:cNvSpPr>
          <p:nvPr/>
        </p:nvSpPr>
        <p:spPr bwMode="auto">
          <a:xfrm>
            <a:off x="4343400" y="2108639"/>
            <a:ext cx="0" cy="45720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3" name="Line 19"/>
          <p:cNvSpPr>
            <a:spLocks noChangeShapeType="1"/>
          </p:cNvSpPr>
          <p:nvPr/>
        </p:nvSpPr>
        <p:spPr bwMode="auto">
          <a:xfrm>
            <a:off x="4419600" y="4166039"/>
            <a:ext cx="0" cy="38100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4" name="AutoShape 20"/>
          <p:cNvSpPr>
            <a:spLocks noChangeArrowheads="1"/>
          </p:cNvSpPr>
          <p:nvPr/>
        </p:nvSpPr>
        <p:spPr bwMode="auto">
          <a:xfrm>
            <a:off x="3352800" y="4547039"/>
            <a:ext cx="2133600" cy="914400"/>
          </a:xfrm>
          <a:prstGeom prst="diamond">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p:sp>
        <p:nvSpPr>
          <p:cNvPr id="15" name="Rectangle 21"/>
          <p:cNvSpPr>
            <a:spLocks noChangeArrowheads="1"/>
          </p:cNvSpPr>
          <p:nvPr/>
        </p:nvSpPr>
        <p:spPr bwMode="auto">
          <a:xfrm>
            <a:off x="3778250" y="4775639"/>
            <a:ext cx="1333500" cy="396875"/>
          </a:xfrm>
          <a:prstGeom prst="rect">
            <a:avLst/>
          </a:prstGeom>
          <a:noFill/>
          <a:ln w="25400">
            <a:noFill/>
            <a:miter lim="800000"/>
            <a:headEnd/>
            <a:tailEnd/>
          </a:ln>
        </p:spPr>
        <p:txBody>
          <a:bodyPr wrap="none">
            <a:spAutoFit/>
          </a:bodyPr>
          <a:lstStyle/>
          <a:p>
            <a:pPr eaLnBrk="1" hangingPunct="1">
              <a:defRPr/>
            </a:pPr>
            <a:r>
              <a:rPr lang="zh-CN" altLang="en-US" sz="2000" dirty="0">
                <a:latin typeface="+mn-ea"/>
                <a:ea typeface="+mn-ea"/>
              </a:rPr>
              <a:t>是否收敛</a:t>
            </a:r>
            <a:r>
              <a:rPr lang="en-US" altLang="zh-CN" sz="2000" dirty="0">
                <a:latin typeface="+mn-ea"/>
                <a:ea typeface="+mn-ea"/>
              </a:rPr>
              <a:t>?</a:t>
            </a:r>
          </a:p>
        </p:txBody>
      </p:sp>
      <p:sp>
        <p:nvSpPr>
          <p:cNvPr id="16" name="Line 22"/>
          <p:cNvSpPr>
            <a:spLocks noChangeShapeType="1"/>
          </p:cNvSpPr>
          <p:nvPr/>
        </p:nvSpPr>
        <p:spPr bwMode="auto">
          <a:xfrm flipH="1">
            <a:off x="5486400" y="5004239"/>
            <a:ext cx="1066800"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Line 23"/>
          <p:cNvSpPr>
            <a:spLocks noChangeShapeType="1"/>
          </p:cNvSpPr>
          <p:nvPr/>
        </p:nvSpPr>
        <p:spPr bwMode="auto">
          <a:xfrm flipV="1">
            <a:off x="6553200" y="2337239"/>
            <a:ext cx="0" cy="266700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Line 24"/>
          <p:cNvSpPr>
            <a:spLocks noChangeShapeType="1"/>
          </p:cNvSpPr>
          <p:nvPr/>
        </p:nvSpPr>
        <p:spPr bwMode="auto">
          <a:xfrm flipH="1">
            <a:off x="4343400" y="2337239"/>
            <a:ext cx="2209800" cy="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9" name="Line 25"/>
          <p:cNvSpPr>
            <a:spLocks noChangeShapeType="1"/>
          </p:cNvSpPr>
          <p:nvPr/>
        </p:nvSpPr>
        <p:spPr bwMode="auto">
          <a:xfrm>
            <a:off x="4419600" y="5461439"/>
            <a:ext cx="0" cy="457200"/>
          </a:xfrm>
          <a:prstGeom prst="line">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 name="Rectangle 26"/>
          <p:cNvSpPr>
            <a:spLocks noChangeArrowheads="1"/>
          </p:cNvSpPr>
          <p:nvPr/>
        </p:nvSpPr>
        <p:spPr bwMode="auto">
          <a:xfrm>
            <a:off x="5803900" y="4623239"/>
            <a:ext cx="38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a:ea typeface="华文彩云" panose="02010800040101010101" pitchFamily="2" charset="-122"/>
              </a:rPr>
              <a:t>N</a:t>
            </a:r>
          </a:p>
        </p:txBody>
      </p:sp>
      <p:sp>
        <p:nvSpPr>
          <p:cNvPr id="21" name="Rectangle 27"/>
          <p:cNvSpPr>
            <a:spLocks noChangeArrowheads="1"/>
          </p:cNvSpPr>
          <p:nvPr/>
        </p:nvSpPr>
        <p:spPr bwMode="auto">
          <a:xfrm>
            <a:off x="4530725" y="5461439"/>
            <a:ext cx="34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en-US" altLang="zh-CN" sz="2000">
                <a:ea typeface="华文彩云" panose="02010800040101010101" pitchFamily="2" charset="-122"/>
              </a:rPr>
              <a:t>Y</a:t>
            </a:r>
          </a:p>
        </p:txBody>
      </p:sp>
      <p:sp>
        <p:nvSpPr>
          <p:cNvPr id="22" name="Rectangle 28"/>
          <p:cNvSpPr>
            <a:spLocks noChangeArrowheads="1"/>
          </p:cNvSpPr>
          <p:nvPr/>
        </p:nvSpPr>
        <p:spPr bwMode="auto">
          <a:xfrm>
            <a:off x="4067175" y="5882126"/>
            <a:ext cx="692150" cy="396875"/>
          </a:xfrm>
          <a:prstGeom prst="rect">
            <a:avLst/>
          </a:prstGeom>
          <a:noFill/>
          <a:ln w="25400">
            <a:noFill/>
            <a:miter lim="800000"/>
            <a:headEnd/>
            <a:tailEnd/>
          </a:ln>
        </p:spPr>
        <p:txBody>
          <a:bodyPr wrap="none">
            <a:spAutoFit/>
          </a:bodyPr>
          <a:lstStyle/>
          <a:p>
            <a:pPr eaLnBrk="1" hangingPunct="1">
              <a:defRPr/>
            </a:pPr>
            <a:r>
              <a:rPr lang="zh-CN" altLang="en-US" sz="2000" dirty="0">
                <a:latin typeface="+mn-ea"/>
                <a:ea typeface="+mn-ea"/>
              </a:rPr>
              <a:t>停止</a:t>
            </a:r>
          </a:p>
        </p:txBody>
      </p:sp>
      <p:sp>
        <p:nvSpPr>
          <p:cNvPr id="23" name="Rectangle 29"/>
          <p:cNvSpPr>
            <a:spLocks noChangeArrowheads="1"/>
          </p:cNvSpPr>
          <p:nvPr/>
        </p:nvSpPr>
        <p:spPr bwMode="auto">
          <a:xfrm>
            <a:off x="3887788" y="5918639"/>
            <a:ext cx="1066800" cy="3810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endParaRPr lang="zh-CN" altLang="en-US">
              <a:ea typeface="华文彩云" panose="02010800040101010101" pitchFamily="2" charset="-122"/>
            </a:endParaRPr>
          </a:p>
        </p:txBody>
      </p:sp>
      <mc:AlternateContent xmlns:mc="http://schemas.openxmlformats.org/markup-compatibility/2006" xmlns:a14="http://schemas.microsoft.com/office/drawing/2010/main">
        <mc:Choice Requires="a14">
          <p:sp>
            <p:nvSpPr>
              <p:cNvPr id="24" name="文本框 23"/>
              <p:cNvSpPr txBox="1"/>
              <p:nvPr/>
            </p:nvSpPr>
            <p:spPr>
              <a:xfrm>
                <a:off x="4501040" y="4053512"/>
                <a:ext cx="12474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r>
                            <a:rPr lang="en-US" altLang="zh-CN" i="1"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ea typeface="Cambria Math" panose="02040503050406030204" pitchFamily="18" charset="0"/>
                            </a:rPr>
                            <m:t>𝜙</m:t>
                          </m:r>
                          <m:r>
                            <a:rPr lang="en-US" altLang="zh-CN" b="0" i="1" smtClean="0">
                              <a:latin typeface="Cambria Math" panose="02040503050406030204" pitchFamily="18" charset="0"/>
                              <a:ea typeface="Cambria Math" panose="02040503050406030204" pitchFamily="18" charset="0"/>
                            </a:rPr>
                            <m:t>(</m:t>
                          </m:r>
                          <m:r>
                            <a:rPr lang="en-US" altLang="zh-CN" b="1" i="0" smtClean="0">
                              <a:latin typeface="Cambria Math" panose="02040503050406030204" pitchFamily="18" charset="0"/>
                              <a:ea typeface="Cambria Math" panose="02040503050406030204" pitchFamily="18" charset="0"/>
                            </a:rPr>
                            <m:t>𝐱</m:t>
                          </m:r>
                          <m:r>
                            <a:rPr lang="en-US" altLang="zh-CN" b="0" i="1" smtClean="0">
                              <a:latin typeface="Cambria Math" panose="02040503050406030204" pitchFamily="18" charset="0"/>
                              <a:ea typeface="Cambria Math" panose="02040503050406030204" pitchFamily="18" charset="0"/>
                            </a:rPr>
                            <m:t>)</m:t>
                          </m:r>
                        </m:e>
                      </m:d>
                      <m:r>
                        <a:rPr lang="en-US" altLang="zh-CN" b="0" i="1" smtClean="0">
                          <a:latin typeface="Cambria Math" panose="02040503050406030204" pitchFamily="18" charset="0"/>
                        </a:rPr>
                        <m:t>=1</m:t>
                      </m:r>
                    </m:oMath>
                  </m:oMathPara>
                </a14:m>
                <a:endParaRPr lang="zh-CN" altLang="en-US" dirty="0"/>
              </a:p>
            </p:txBody>
          </p:sp>
        </mc:Choice>
        <mc:Fallback xmlns="">
          <p:sp>
            <p:nvSpPr>
              <p:cNvPr id="24" name="文本框 23"/>
              <p:cNvSpPr txBox="1">
                <a:spLocks noRot="1" noChangeAspect="1" noMove="1" noResize="1" noEditPoints="1" noAdjustHandles="1" noChangeArrowheads="1" noChangeShapeType="1" noTextEdit="1"/>
              </p:cNvSpPr>
              <p:nvPr/>
            </p:nvSpPr>
            <p:spPr>
              <a:xfrm>
                <a:off x="4501040" y="4053512"/>
                <a:ext cx="1247457" cy="276999"/>
              </a:xfrm>
              <a:prstGeom prst="rect">
                <a:avLst/>
              </a:prstGeom>
              <a:blipFill>
                <a:blip r:embed="rId2"/>
                <a:stretch>
                  <a:fillRect r="-3902" b="-377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310449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t>Level Set without Re-initialization</a:t>
            </a:r>
            <a:endParaRPr lang="zh-CN" altLang="en-US" sz="2800" dirty="0"/>
          </a:p>
        </p:txBody>
      </p:sp>
      <p:sp>
        <p:nvSpPr>
          <p:cNvPr id="3" name="内容占位符 2"/>
          <p:cNvSpPr>
            <a:spLocks noGrp="1"/>
          </p:cNvSpPr>
          <p:nvPr>
            <p:ph idx="1"/>
          </p:nvPr>
        </p:nvSpPr>
        <p:spPr/>
        <p:txBody>
          <a:bodyPr/>
          <a:lstStyle/>
          <a:p>
            <a:r>
              <a:rPr lang="zh-CN" altLang="en-US" dirty="0"/>
              <a:t>将</a:t>
            </a:r>
            <a:r>
              <a:rPr lang="en-US" altLang="zh-CN" dirty="0"/>
              <a:t>re-initialization</a:t>
            </a:r>
            <a:r>
              <a:rPr lang="zh-CN" altLang="en-US" dirty="0"/>
              <a:t>形式化为能量泛函</a:t>
            </a:r>
            <a:r>
              <a:rPr lang="en-US" altLang="zh-CN" dirty="0"/>
              <a:t>:</a:t>
            </a:r>
          </a:p>
          <a:p>
            <a:r>
              <a:rPr lang="zh-CN" altLang="en-US" dirty="0"/>
              <a:t>定义变分能量函数</a:t>
            </a:r>
          </a:p>
          <a:p>
            <a:pPr marL="0" indent="0">
              <a:buNone/>
            </a:pPr>
            <a:r>
              <a:rPr lang="zh-CN" altLang="en-US" dirty="0"/>
              <a:t>      </a:t>
            </a:r>
          </a:p>
          <a:p>
            <a:endParaRPr lang="zh-CN" altLang="en-US" dirty="0"/>
          </a:p>
          <a:p>
            <a:pPr marL="0" indent="0">
              <a:buNone/>
            </a:pPr>
            <a:r>
              <a:rPr lang="zh-CN" altLang="en-US" dirty="0"/>
              <a:t>     其中</a:t>
            </a:r>
          </a:p>
          <a:p>
            <a:r>
              <a:rPr lang="zh-CN" altLang="en-US" dirty="0"/>
              <a:t>对能量函数求梯度</a:t>
            </a:r>
          </a:p>
          <a:p>
            <a:endParaRPr lang="zh-CN" altLang="en-US" dirty="0"/>
          </a:p>
          <a:p>
            <a:endParaRPr lang="zh-CN" altLang="en-US" dirty="0"/>
          </a:p>
          <a:p>
            <a:r>
              <a:rPr lang="zh-CN" altLang="en-US" dirty="0"/>
              <a:t>基于梯度下降算法，得到演化方程：</a:t>
            </a:r>
          </a:p>
          <a:p>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t="17033" b="10466"/>
          <a:stretch>
            <a:fillRect/>
          </a:stretch>
        </p:blipFill>
        <p:spPr bwMode="auto">
          <a:xfrm>
            <a:off x="5675976" y="1132632"/>
            <a:ext cx="28813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rotWithShape="1">
          <a:blip r:embed="rId3">
            <a:extLst>
              <a:ext uri="{28A0092B-C50C-407E-A947-70E740481C1C}">
                <a14:useLocalDpi xmlns:a14="http://schemas.microsoft.com/office/drawing/2010/main" val="0"/>
              </a:ext>
            </a:extLst>
          </a:blip>
          <a:srcRect l="39784" t="-3276"/>
          <a:stretch/>
        </p:blipFill>
        <p:spPr bwMode="auto">
          <a:xfrm>
            <a:off x="5007313" y="2061196"/>
            <a:ext cx="1703446" cy="41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6023" y="1623605"/>
            <a:ext cx="25130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1733" y="2866136"/>
            <a:ext cx="26289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rotWithShape="1">
          <a:blip r:embed="rId6">
            <a:extLst>
              <a:ext uri="{28A0092B-C50C-407E-A947-70E740481C1C}">
                <a14:useLocalDpi xmlns:a14="http://schemas.microsoft.com/office/drawing/2010/main" val="0"/>
              </a:ext>
            </a:extLst>
          </a:blip>
          <a:srcRect r="5512"/>
          <a:stretch/>
        </p:blipFill>
        <p:spPr bwMode="auto">
          <a:xfrm>
            <a:off x="4256324" y="2866136"/>
            <a:ext cx="240297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rotWithShape="1">
          <a:blip r:embed="rId7">
            <a:extLst>
              <a:ext uri="{28A0092B-C50C-407E-A947-70E740481C1C}">
                <a14:useLocalDpi xmlns:a14="http://schemas.microsoft.com/office/drawing/2010/main" val="0"/>
              </a:ext>
            </a:extLst>
          </a:blip>
          <a:srcRect b="47105"/>
          <a:stretch/>
        </p:blipFill>
        <p:spPr bwMode="auto">
          <a:xfrm>
            <a:off x="1905302" y="3919819"/>
            <a:ext cx="3589337" cy="6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86639" y="5224418"/>
            <a:ext cx="5067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24815" y="2894711"/>
            <a:ext cx="1657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716816" y="6544440"/>
            <a:ext cx="8118416" cy="276999"/>
          </a:xfrm>
          <a:prstGeom prst="rect">
            <a:avLst/>
          </a:prstGeom>
        </p:spPr>
        <p:txBody>
          <a:bodyPr wrap="square">
            <a:spAutoFit/>
          </a:bodyPr>
          <a:lstStyle/>
          <a:p>
            <a:pPr marL="171450" indent="-171450">
              <a:buFont typeface="Arial" panose="020B0604020202020204" pitchFamily="34" charset="0"/>
              <a:buChar char="•"/>
            </a:pPr>
            <a:r>
              <a:rPr lang="en-US" altLang="zh-CN" sz="1200" dirty="0">
                <a:solidFill>
                  <a:srgbClr val="222222"/>
                </a:solidFill>
              </a:rPr>
              <a:t>Li, </a:t>
            </a:r>
            <a:r>
              <a:rPr lang="en-US" altLang="zh-CN" sz="1200" dirty="0" err="1">
                <a:solidFill>
                  <a:srgbClr val="222222"/>
                </a:solidFill>
              </a:rPr>
              <a:t>Chunming</a:t>
            </a:r>
            <a:r>
              <a:rPr lang="en-US" altLang="zh-CN" sz="1200" dirty="0">
                <a:solidFill>
                  <a:srgbClr val="222222"/>
                </a:solidFill>
              </a:rPr>
              <a:t>, et al. "Level set evolution without re-initialization: a new </a:t>
            </a:r>
            <a:r>
              <a:rPr lang="en-US" altLang="zh-CN" sz="1200" dirty="0" err="1">
                <a:solidFill>
                  <a:srgbClr val="222222"/>
                </a:solidFill>
              </a:rPr>
              <a:t>variational</a:t>
            </a:r>
            <a:r>
              <a:rPr lang="en-US" altLang="zh-CN" sz="1200" dirty="0">
                <a:solidFill>
                  <a:srgbClr val="222222"/>
                </a:solidFill>
              </a:rPr>
              <a:t> formulation." </a:t>
            </a:r>
            <a:r>
              <a:rPr lang="en-US" altLang="zh-CN" sz="1200" i="1" dirty="0">
                <a:solidFill>
                  <a:srgbClr val="222222"/>
                </a:solidFill>
              </a:rPr>
              <a:t>IEEE CVPR</a:t>
            </a:r>
            <a:r>
              <a:rPr lang="en-US" altLang="zh-CN" sz="1200" dirty="0">
                <a:solidFill>
                  <a:srgbClr val="222222"/>
                </a:solidFill>
              </a:rPr>
              <a:t>, 2005.</a:t>
            </a:r>
            <a:endParaRPr lang="zh-CN" altLang="en-US" sz="1200" dirty="0"/>
          </a:p>
        </p:txBody>
      </p:sp>
      <p:pic>
        <p:nvPicPr>
          <p:cNvPr id="13" name="图片 6"/>
          <p:cNvPicPr>
            <a:picLocks noChangeAspect="1"/>
          </p:cNvPicPr>
          <p:nvPr/>
        </p:nvPicPr>
        <p:blipFill rotWithShape="1">
          <a:blip r:embed="rId4">
            <a:extLst>
              <a:ext uri="{28A0092B-C50C-407E-A947-70E740481C1C}">
                <a14:useLocalDpi xmlns:a14="http://schemas.microsoft.com/office/drawing/2010/main" val="0"/>
              </a:ext>
            </a:extLst>
          </a:blip>
          <a:srcRect l="21958" t="-2371" r="36458" b="2495"/>
          <a:stretch/>
        </p:blipFill>
        <p:spPr bwMode="auto">
          <a:xfrm>
            <a:off x="3928667" y="2050055"/>
            <a:ext cx="1045029" cy="38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9"/>
          <p:cNvPicPr>
            <a:picLocks noChangeAspect="1"/>
          </p:cNvPicPr>
          <p:nvPr/>
        </p:nvPicPr>
        <p:blipFill rotWithShape="1">
          <a:blip r:embed="rId7">
            <a:extLst>
              <a:ext uri="{28A0092B-C50C-407E-A947-70E740481C1C}">
                <a14:useLocalDpi xmlns:a14="http://schemas.microsoft.com/office/drawing/2010/main" val="0"/>
              </a:ext>
            </a:extLst>
          </a:blip>
          <a:srcRect l="27496" t="52707"/>
          <a:stretch/>
        </p:blipFill>
        <p:spPr bwMode="auto">
          <a:xfrm>
            <a:off x="4881098" y="3976282"/>
            <a:ext cx="2602418" cy="55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0950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原理和分类 </a:t>
            </a:r>
          </a:p>
        </p:txBody>
      </p:sp>
      <p:sp>
        <p:nvSpPr>
          <p:cNvPr id="3" name="内容占位符 2"/>
          <p:cNvSpPr>
            <a:spLocks noGrp="1"/>
          </p:cNvSpPr>
          <p:nvPr>
            <p:ph idx="1"/>
          </p:nvPr>
        </p:nvSpPr>
        <p:spPr/>
        <p:txBody>
          <a:bodyPr/>
          <a:lstStyle/>
          <a:p>
            <a:r>
              <a:rPr lang="zh-CN" altLang="en-US" dirty="0"/>
              <a:t>实例：生成电子签名</a:t>
            </a:r>
            <a:endParaRPr lang="en-US" altLang="zh-CN" dirty="0"/>
          </a:p>
          <a:p>
            <a:pPr lvl="1"/>
            <a:r>
              <a:rPr lang="zh-CN" altLang="en-US" dirty="0"/>
              <a:t>课后作业：做一份自己的电子签名</a:t>
            </a:r>
          </a:p>
          <a:p>
            <a:endParaRPr lang="zh-CN" altLang="en-US" dirty="0"/>
          </a:p>
        </p:txBody>
      </p:sp>
      <p:pic>
        <p:nvPicPr>
          <p:cNvPr id="4"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8897" y="2329657"/>
            <a:ext cx="362426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 y="4838700"/>
            <a:ext cx="24828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9675" y="4837113"/>
            <a:ext cx="24876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4865688"/>
            <a:ext cx="23939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775" y="4903788"/>
            <a:ext cx="230822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67409" y="2545557"/>
            <a:ext cx="2455863"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对象 16"/>
          <p:cNvGraphicFramePr>
            <a:graphicFrameLocks noChangeAspect="1"/>
          </p:cNvGraphicFramePr>
          <p:nvPr/>
        </p:nvGraphicFramePr>
        <p:xfrm>
          <a:off x="2307209" y="3994944"/>
          <a:ext cx="192088" cy="254000"/>
        </p:xfrm>
        <a:graphic>
          <a:graphicData uri="http://schemas.openxmlformats.org/presentationml/2006/ole">
            <mc:AlternateContent xmlns:mc="http://schemas.openxmlformats.org/markup-compatibility/2006">
              <mc:Choice xmlns:v="urn:schemas-microsoft-com:vml" Requires="v">
                <p:oleObj spid="_x0000_s2160" name="公式" r:id="rId9" imgW="152268" imgH="203024" progId="Equation.3">
                  <p:embed/>
                </p:oleObj>
              </mc:Choice>
              <mc:Fallback>
                <p:oleObj name="公式" r:id="rId9" imgW="152268" imgH="203024" progId="Equation.3">
                  <p:embed/>
                  <p:pic>
                    <p:nvPicPr>
                      <p:cNvPr id="10" name="对象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7209" y="3994944"/>
                        <a:ext cx="1920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对象 17"/>
          <p:cNvGraphicFramePr>
            <a:graphicFrameLocks noChangeAspect="1"/>
          </p:cNvGraphicFramePr>
          <p:nvPr/>
        </p:nvGraphicFramePr>
        <p:xfrm>
          <a:off x="1092200" y="6334125"/>
          <a:ext cx="677863" cy="265113"/>
        </p:xfrm>
        <a:graphic>
          <a:graphicData uri="http://schemas.openxmlformats.org/presentationml/2006/ole">
            <mc:AlternateContent xmlns:mc="http://schemas.openxmlformats.org/markup-compatibility/2006">
              <mc:Choice xmlns:v="urn:schemas-microsoft-com:vml" Requires="v">
                <p:oleObj spid="_x0000_s2161" name="公式" r:id="rId11" imgW="520474" imgH="203112" progId="Equation.3">
                  <p:embed/>
                </p:oleObj>
              </mc:Choice>
              <mc:Fallback>
                <p:oleObj name="公式" r:id="rId11" imgW="520474" imgH="203112" progId="Equation.3">
                  <p:embed/>
                  <p:pic>
                    <p:nvPicPr>
                      <p:cNvPr id="11" name="对象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2200" y="6334125"/>
                        <a:ext cx="6778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对象 18"/>
          <p:cNvGraphicFramePr>
            <a:graphicFrameLocks noChangeAspect="1"/>
          </p:cNvGraphicFramePr>
          <p:nvPr/>
        </p:nvGraphicFramePr>
        <p:xfrm>
          <a:off x="3314700" y="6350000"/>
          <a:ext cx="679450" cy="266700"/>
        </p:xfrm>
        <a:graphic>
          <a:graphicData uri="http://schemas.openxmlformats.org/presentationml/2006/ole">
            <mc:AlternateContent xmlns:mc="http://schemas.openxmlformats.org/markup-compatibility/2006">
              <mc:Choice xmlns:v="urn:schemas-microsoft-com:vml" Requires="v">
                <p:oleObj spid="_x0000_s2162" name="公式" r:id="rId13" imgW="520474" imgH="203112" progId="Equation.3">
                  <p:embed/>
                </p:oleObj>
              </mc:Choice>
              <mc:Fallback>
                <p:oleObj name="公式" r:id="rId13" imgW="520474" imgH="203112" progId="Equation.3">
                  <p:embed/>
                  <p:pic>
                    <p:nvPicPr>
                      <p:cNvPr id="12" name="对象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4700" y="6350000"/>
                        <a:ext cx="679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对象 19"/>
          <p:cNvGraphicFramePr>
            <a:graphicFrameLocks noChangeAspect="1"/>
          </p:cNvGraphicFramePr>
          <p:nvPr/>
        </p:nvGraphicFramePr>
        <p:xfrm>
          <a:off x="5562600" y="6350000"/>
          <a:ext cx="679450" cy="266700"/>
        </p:xfrm>
        <a:graphic>
          <a:graphicData uri="http://schemas.openxmlformats.org/presentationml/2006/ole">
            <mc:AlternateContent xmlns:mc="http://schemas.openxmlformats.org/markup-compatibility/2006">
              <mc:Choice xmlns:v="urn:schemas-microsoft-com:vml" Requires="v">
                <p:oleObj spid="_x0000_s2163" name="公式" r:id="rId15" imgW="520474" imgH="203112" progId="Equation.3">
                  <p:embed/>
                </p:oleObj>
              </mc:Choice>
              <mc:Fallback>
                <p:oleObj name="公式" r:id="rId15" imgW="520474" imgH="203112" progId="Equation.3">
                  <p:embed/>
                  <p:pic>
                    <p:nvPicPr>
                      <p:cNvPr id="13" name="对象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2600" y="6350000"/>
                        <a:ext cx="679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对象 20"/>
          <p:cNvGraphicFramePr>
            <a:graphicFrameLocks noChangeAspect="1"/>
          </p:cNvGraphicFramePr>
          <p:nvPr/>
        </p:nvGraphicFramePr>
        <p:xfrm>
          <a:off x="7650163" y="6350000"/>
          <a:ext cx="679450" cy="266700"/>
        </p:xfrm>
        <a:graphic>
          <a:graphicData uri="http://schemas.openxmlformats.org/presentationml/2006/ole">
            <mc:AlternateContent xmlns:mc="http://schemas.openxmlformats.org/markup-compatibility/2006">
              <mc:Choice xmlns:v="urn:schemas-microsoft-com:vml" Requires="v">
                <p:oleObj spid="_x0000_s2164" name="公式" r:id="rId17" imgW="520474" imgH="203112" progId="Equation.3">
                  <p:embed/>
                </p:oleObj>
              </mc:Choice>
              <mc:Fallback>
                <p:oleObj name="公式" r:id="rId17" imgW="520474" imgH="203112" progId="Equation.3">
                  <p:embed/>
                  <p:pic>
                    <p:nvPicPr>
                      <p:cNvPr id="14" name="对象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50163" y="6350000"/>
                        <a:ext cx="679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705751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变分法推导示例</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4675" y="1340768"/>
            <a:ext cx="78009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8571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变分法推导示例</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45" y="1399617"/>
            <a:ext cx="8079059" cy="5083610"/>
          </a:xfrm>
          <a:prstGeom prst="rect">
            <a:avLst/>
          </a:prstGeom>
        </p:spPr>
      </p:pic>
    </p:spTree>
    <p:extLst>
      <p:ext uri="{BB962C8B-B14F-4D97-AF65-F5344CB8AC3E}">
        <p14:creationId xmlns:p14="http://schemas.microsoft.com/office/powerpoint/2010/main" val="75711181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变分法推导示例</a:t>
            </a:r>
          </a:p>
        </p:txBody>
      </p:sp>
      <p:pic>
        <p:nvPicPr>
          <p:cNvPr id="4" name="图片 2"/>
          <p:cNvPicPr>
            <a:picLocks noChangeAspect="1"/>
          </p:cNvPicPr>
          <p:nvPr/>
        </p:nvPicPr>
        <p:blipFill>
          <a:blip r:embed="rId2">
            <a:extLst>
              <a:ext uri="{28A0092B-C50C-407E-A947-70E740481C1C}">
                <a14:useLocalDpi xmlns:a14="http://schemas.microsoft.com/office/drawing/2010/main" val="0"/>
              </a:ext>
            </a:extLst>
          </a:blip>
          <a:srcRect l="1096"/>
          <a:stretch>
            <a:fillRect/>
          </a:stretch>
        </p:blipFill>
        <p:spPr bwMode="auto">
          <a:xfrm>
            <a:off x="100012" y="1398437"/>
            <a:ext cx="9043988"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本框 2"/>
              <p:cNvSpPr txBox="1"/>
              <p:nvPr/>
            </p:nvSpPr>
            <p:spPr>
              <a:xfrm>
                <a:off x="3166711" y="5643153"/>
                <a:ext cx="2163541" cy="395621"/>
              </a:xfrm>
              <a:prstGeom prst="rect">
                <a:avLst/>
              </a:prstGeom>
              <a:solidFill>
                <a:schemeClr val="bg1"/>
              </a:solid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h</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𝜙</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𝑑𝑦</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b="0" i="1" smtClean="0">
                                  <a:latin typeface="Cambria Math" panose="02040503050406030204" pitchFamily="18" charset="0"/>
                                </a:rPr>
                                <m:t>𝑦</m:t>
                              </m:r>
                            </m:sub>
                          </m:sSub>
                          <m:r>
                            <a:rPr lang="en-US" altLang="zh-CN" i="1">
                              <a:latin typeface="Cambria Math" panose="02040503050406030204" pitchFamily="18" charset="0"/>
                            </a:rPr>
                            <m:t>𝑑</m:t>
                          </m:r>
                          <m:r>
                            <a:rPr lang="en-US" altLang="zh-CN" b="0" i="1" smtClean="0">
                              <a:latin typeface="Cambria Math" panose="02040503050406030204" pitchFamily="18" charset="0"/>
                            </a:rPr>
                            <m:t>𝑥</m:t>
                          </m:r>
                        </m:e>
                      </m:d>
                      <m:r>
                        <a:rPr lang="en-US" altLang="zh-CN" b="0" i="1" smtClean="0">
                          <a:latin typeface="Cambria Math" panose="02040503050406030204" pitchFamily="18" charset="0"/>
                        </a:rPr>
                        <m:t>=0</m:t>
                      </m:r>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3166711" y="5643153"/>
                <a:ext cx="2163541" cy="395621"/>
              </a:xfrm>
              <a:prstGeom prst="rect">
                <a:avLst/>
              </a:prstGeom>
              <a:blipFill>
                <a:blip r:embed="rId3"/>
                <a:stretch>
                  <a:fillRect/>
                </a:stretch>
              </a:blipFill>
            </p:spPr>
            <p:txBody>
              <a:bodyPr/>
              <a:lstStyle/>
              <a:p>
                <a:r>
                  <a:rPr lang="zh-CN" altLang="en-US">
                    <a:noFill/>
                  </a:rPr>
                  <a:t> </a:t>
                </a:r>
              </a:p>
            </p:txBody>
          </p:sp>
        </mc:Fallback>
      </mc:AlternateContent>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382" y="4379495"/>
            <a:ext cx="3312000" cy="697832"/>
          </a:xfrm>
          <a:prstGeom prst="rect">
            <a:avLst/>
          </a:prstGeom>
        </p:spPr>
      </p:pic>
    </p:spTree>
    <p:extLst>
      <p:ext uri="{BB962C8B-B14F-4D97-AF65-F5344CB8AC3E}">
        <p14:creationId xmlns:p14="http://schemas.microsoft.com/office/powerpoint/2010/main" val="22594269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变分法推导示例</a:t>
            </a:r>
          </a:p>
        </p:txBody>
      </p:sp>
      <p:pic>
        <p:nvPicPr>
          <p:cNvPr id="4"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484313"/>
            <a:ext cx="8267700"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本框 4"/>
              <p:cNvSpPr txBox="1"/>
              <p:nvPr/>
            </p:nvSpPr>
            <p:spPr>
              <a:xfrm>
                <a:off x="4575175" y="1408039"/>
                <a:ext cx="2575898" cy="1087414"/>
              </a:xfrm>
              <a:prstGeom prst="rect">
                <a:avLst/>
              </a:prstGeom>
              <a:solidFill>
                <a:schemeClr val="bg1"/>
              </a:solidFill>
            </p:spPr>
            <p:txBody>
              <a:bodyPr wrap="none" lIns="0" tIns="0" rIns="0" bIns="0" rtlCol="0">
                <a:spAutoFit/>
              </a:bodyPr>
              <a:lstStyle/>
              <a:p>
                <a:pPr>
                  <a:lnSpc>
                    <a:spcPct val="150000"/>
                  </a:lnSpc>
                  <a:spcBef>
                    <a:spcPts val="3600"/>
                  </a:spcBef>
                  <a:spcAft>
                    <a:spcPts val="1200"/>
                  </a:spcAft>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h</m:t>
                      </m:r>
                      <m:d>
                        <m:dPr>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i="1">
                                      <a:latin typeface="Cambria Math" panose="02040503050406030204" pitchFamily="18" charset="0"/>
                                    </a:rPr>
                                    <m:t>𝑥</m:t>
                                  </m:r>
                                </m:sub>
                              </m:sSub>
                            </m:num>
                            <m:den>
                              <m:d>
                                <m:dPr>
                                  <m:begChr m:val="|"/>
                                  <m:endChr m:val="|"/>
                                  <m:ctrlPr>
                                    <a:rPr lang="en-US" altLang="zh-CN" i="1" smtClean="0">
                                      <a:latin typeface="Cambria Math" panose="02040503050406030204" pitchFamily="18" charset="0"/>
                                    </a:rPr>
                                  </m:ctrlPr>
                                </m:dPr>
                                <m:e>
                                  <m:r>
                                    <a:rPr lang="zh-CN" altLang="en-US" i="1">
                                      <a:latin typeface="Cambria Math" panose="02040503050406030204" pitchFamily="18" charset="0"/>
                                    </a:rPr>
                                    <m:t>𝜙</m:t>
                                  </m:r>
                                </m:e>
                              </m:d>
                            </m:den>
                          </m:f>
                          <m:r>
                            <a:rPr lang="en-US" altLang="zh-CN" b="0" i="1" smtClean="0">
                              <a:latin typeface="Cambria Math" panose="02040503050406030204" pitchFamily="18" charset="0"/>
                            </a:rPr>
                            <m:t>𝑑𝑦</m:t>
                          </m:r>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𝜙</m:t>
                                  </m:r>
                                </m:e>
                                <m:sub>
                                  <m:r>
                                    <a:rPr lang="en-US" altLang="zh-CN" i="1">
                                      <a:latin typeface="Cambria Math" panose="02040503050406030204" pitchFamily="18" charset="0"/>
                                    </a:rPr>
                                    <m:t>𝑦</m:t>
                                  </m:r>
                                </m:sub>
                              </m:sSub>
                            </m:num>
                            <m:den>
                              <m:d>
                                <m:dPr>
                                  <m:begChr m:val="|"/>
                                  <m:endChr m:val="|"/>
                                  <m:ctrlPr>
                                    <a:rPr lang="en-US" altLang="zh-CN" i="1">
                                      <a:latin typeface="Cambria Math" panose="02040503050406030204" pitchFamily="18" charset="0"/>
                                    </a:rPr>
                                  </m:ctrlPr>
                                </m:dPr>
                                <m:e>
                                  <m:r>
                                    <a:rPr lang="zh-CN" altLang="en-US" i="1">
                                      <a:latin typeface="Cambria Math" panose="02040503050406030204" pitchFamily="18" charset="0"/>
                                    </a:rPr>
                                    <m:t>𝜙</m:t>
                                  </m:r>
                                </m:e>
                              </m:d>
                            </m:den>
                          </m:f>
                          <m:r>
                            <a:rPr lang="en-US" altLang="zh-CN" i="1">
                              <a:latin typeface="Cambria Math" panose="02040503050406030204" pitchFamily="18" charset="0"/>
                            </a:rPr>
                            <m:t>𝑑</m:t>
                          </m:r>
                          <m:r>
                            <a:rPr lang="en-US" altLang="zh-CN" b="0" i="1" smtClean="0">
                              <a:latin typeface="Cambria Math" panose="02040503050406030204" pitchFamily="18" charset="0"/>
                            </a:rPr>
                            <m:t>𝑥</m:t>
                          </m:r>
                        </m:e>
                      </m:d>
                      <m:r>
                        <a:rPr lang="en-US" altLang="zh-CN" b="0" i="1" smtClean="0">
                          <a:latin typeface="Cambria Math" panose="02040503050406030204" pitchFamily="18" charset="0"/>
                        </a:rPr>
                        <m:t>=0   </m:t>
                      </m:r>
                    </m:oMath>
                  </m:oMathPara>
                </a14:m>
                <a:endParaRPr lang="zh-CN" alt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4575175" y="1408039"/>
                <a:ext cx="2575898" cy="1087414"/>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0985607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变分法推导示例</a:t>
            </a:r>
          </a:p>
        </p:txBody>
      </p:sp>
      <p:pic>
        <p:nvPicPr>
          <p:cNvPr id="4" name="图片 2"/>
          <p:cNvPicPr>
            <a:picLocks noChangeAspect="1"/>
          </p:cNvPicPr>
          <p:nvPr/>
        </p:nvPicPr>
        <p:blipFill>
          <a:blip r:embed="rId2">
            <a:extLst>
              <a:ext uri="{28A0092B-C50C-407E-A947-70E740481C1C}">
                <a14:useLocalDpi xmlns:a14="http://schemas.microsoft.com/office/drawing/2010/main" val="0"/>
              </a:ext>
            </a:extLst>
          </a:blip>
          <a:srcRect l="2" r="25571"/>
          <a:stretch>
            <a:fillRect/>
          </a:stretch>
        </p:blipFill>
        <p:spPr bwMode="auto">
          <a:xfrm>
            <a:off x="431800" y="1417638"/>
            <a:ext cx="8153400"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484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en-US" altLang="zh-CN" dirty="0"/>
              <a:t>Graph Cut </a:t>
            </a:r>
            <a:r>
              <a:rPr lang="zh-CN" altLang="en-US" dirty="0"/>
              <a:t>图割法</a:t>
            </a:r>
          </a:p>
        </p:txBody>
      </p:sp>
      <p:sp>
        <p:nvSpPr>
          <p:cNvPr id="3" name="内容占位符 2"/>
          <p:cNvSpPr>
            <a:spLocks noGrp="1"/>
          </p:cNvSpPr>
          <p:nvPr>
            <p:ph idx="1"/>
          </p:nvPr>
        </p:nvSpPr>
        <p:spPr>
          <a:xfrm>
            <a:off x="311369" y="1123292"/>
            <a:ext cx="8410902" cy="5185435"/>
          </a:xfrm>
        </p:spPr>
        <p:txBody>
          <a:bodyPr/>
          <a:lstStyle/>
          <a:p>
            <a:r>
              <a:rPr lang="en-US" altLang="zh-CN" dirty="0"/>
              <a:t>Graph cut</a:t>
            </a:r>
            <a:r>
              <a:rPr lang="zh-CN" altLang="en-US" dirty="0"/>
              <a:t>：一种能量函数的优化方法</a:t>
            </a:r>
          </a:p>
          <a:p>
            <a:pPr lvl="1"/>
            <a:r>
              <a:rPr lang="zh-CN" altLang="en-US" dirty="0"/>
              <a:t>基于图像定义</a:t>
            </a:r>
            <a:r>
              <a:rPr lang="en-US" altLang="zh-CN" dirty="0"/>
              <a:t>graph</a:t>
            </a:r>
            <a:r>
              <a:rPr lang="zh-CN" altLang="en-US" dirty="0"/>
              <a:t>（包括节</a:t>
            </a:r>
            <a:r>
              <a:rPr lang="en-US" altLang="zh-CN" dirty="0"/>
              <a:t>/</a:t>
            </a:r>
            <a:r>
              <a:rPr lang="zh-CN" altLang="en-US" dirty="0"/>
              <a:t>顶点和边）</a:t>
            </a:r>
            <a:endParaRPr lang="en-US" altLang="zh-CN" dirty="0"/>
          </a:p>
          <a:p>
            <a:pPr lvl="1"/>
            <a:r>
              <a:rPr lang="zh-CN" altLang="en-US" dirty="0"/>
              <a:t>第一种顶点和边</a:t>
            </a:r>
            <a:endParaRPr lang="en-US" altLang="zh-CN" dirty="0"/>
          </a:p>
          <a:p>
            <a:pPr lvl="2"/>
            <a:r>
              <a:rPr lang="zh-CN" altLang="en-US" dirty="0"/>
              <a:t>普通顶点，对应于图像中的每个像素。每两个四邻域顶点的连接就是一条边（图中实线），这种边也叫</a:t>
            </a:r>
            <a:r>
              <a:rPr lang="en-US" altLang="zh-CN" dirty="0"/>
              <a:t>n-links</a:t>
            </a:r>
            <a:r>
              <a:rPr lang="zh-CN" altLang="en-US" dirty="0"/>
              <a:t>。</a:t>
            </a:r>
            <a:endParaRPr lang="en-US" altLang="zh-CN" dirty="0"/>
          </a:p>
          <a:p>
            <a:pPr lvl="1"/>
            <a:r>
              <a:rPr lang="zh-CN" altLang="en-US" dirty="0"/>
              <a:t>第二种顶点和边</a:t>
            </a:r>
            <a:endParaRPr lang="en-US" altLang="zh-CN" dirty="0"/>
          </a:p>
          <a:p>
            <a:pPr lvl="2"/>
            <a:r>
              <a:rPr lang="zh-CN" altLang="en-US" dirty="0"/>
              <a:t>两个终端顶点，分别称作</a:t>
            </a:r>
            <a:r>
              <a:rPr lang="en-US" altLang="zh-CN" dirty="0"/>
              <a:t>S</a:t>
            </a:r>
            <a:r>
              <a:rPr lang="zh-CN" altLang="en-US" dirty="0"/>
              <a:t>（</a:t>
            </a:r>
            <a:r>
              <a:rPr lang="en-US" altLang="zh-CN" dirty="0"/>
              <a:t>source</a:t>
            </a:r>
            <a:r>
              <a:rPr lang="zh-CN" altLang="en-US" dirty="0"/>
              <a:t>：源点）和</a:t>
            </a:r>
            <a:r>
              <a:rPr lang="en-US" altLang="zh-CN" dirty="0"/>
              <a:t>T</a:t>
            </a:r>
            <a:r>
              <a:rPr lang="zh-CN" altLang="en-US" dirty="0"/>
              <a:t>（</a:t>
            </a:r>
            <a:r>
              <a:rPr lang="en-US" altLang="zh-CN" dirty="0"/>
              <a:t>sink</a:t>
            </a:r>
            <a:r>
              <a:rPr lang="zh-CN" altLang="en-US" dirty="0"/>
              <a:t>：汇点）。</a:t>
            </a:r>
            <a:endParaRPr lang="en-US" altLang="zh-CN" dirty="0"/>
          </a:p>
          <a:p>
            <a:pPr lvl="2"/>
            <a:r>
              <a:rPr lang="zh-CN" altLang="en-US" dirty="0"/>
              <a:t>每个普通顶点和这</a:t>
            </a:r>
            <a:r>
              <a:rPr lang="en-US" altLang="zh-CN" dirty="0"/>
              <a:t>2</a:t>
            </a:r>
            <a:r>
              <a:rPr lang="zh-CN" altLang="en-US" dirty="0"/>
              <a:t>个终端顶点之间都有连接，组成第二种边（图中虚线），这种边也叫</a:t>
            </a:r>
            <a:r>
              <a:rPr lang="en-US" altLang="zh-CN" dirty="0"/>
              <a:t>t-links</a:t>
            </a:r>
            <a:r>
              <a:rPr lang="zh-CN" altLang="en-US" dirty="0"/>
              <a:t>。</a:t>
            </a:r>
          </a:p>
        </p:txBody>
      </p:sp>
      <p:pic>
        <p:nvPicPr>
          <p:cNvPr id="129" name="图片 128"/>
          <p:cNvPicPr>
            <a:picLocks noChangeAspect="1"/>
          </p:cNvPicPr>
          <p:nvPr/>
        </p:nvPicPr>
        <p:blipFill>
          <a:blip r:embed="rId2"/>
          <a:stretch>
            <a:fillRect/>
          </a:stretch>
        </p:blipFill>
        <p:spPr>
          <a:xfrm>
            <a:off x="2041206" y="4245385"/>
            <a:ext cx="5061588" cy="2553663"/>
          </a:xfrm>
          <a:prstGeom prst="rect">
            <a:avLst/>
          </a:prstGeom>
        </p:spPr>
      </p:pic>
    </p:spTree>
    <p:extLst>
      <p:ext uri="{BB962C8B-B14F-4D97-AF65-F5344CB8AC3E}">
        <p14:creationId xmlns:p14="http://schemas.microsoft.com/office/powerpoint/2010/main" val="24225273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Graph Cut</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sz="2000" dirty="0"/>
                  <a:t>Cut</a:t>
                </a:r>
                <a:r>
                  <a:rPr lang="zh-CN" altLang="en-US" sz="2000" dirty="0"/>
                  <a:t>：一个</a:t>
                </a:r>
                <a:r>
                  <a:rPr lang="en-US" altLang="zh-CN" sz="2000" dirty="0"/>
                  <a:t>cut</a:t>
                </a:r>
                <a:r>
                  <a:rPr lang="zh-CN" altLang="en-US" sz="2000" dirty="0"/>
                  <a:t>（割）就是图中边集合</a:t>
                </a:r>
                <a:r>
                  <a:rPr lang="en-US" altLang="zh-CN" sz="2000" dirty="0"/>
                  <a:t>E</a:t>
                </a:r>
                <a:r>
                  <a:rPr lang="zh-CN" altLang="en-US" sz="2000" dirty="0"/>
                  <a:t>的一个子集</a:t>
                </a:r>
                <a14:m>
                  <m:oMath xmlns:m="http://schemas.openxmlformats.org/officeDocument/2006/math">
                    <m:r>
                      <a:rPr lang="en-US" altLang="zh-CN" sz="2000" i="1" dirty="0">
                        <a:latin typeface="Cambria Math" panose="02040503050406030204" pitchFamily="18" charset="0"/>
                      </a:rPr>
                      <m:t>𝐶</m:t>
                    </m:r>
                  </m:oMath>
                </a14:m>
                <a:endParaRPr lang="en-US" altLang="zh-CN" sz="2000" dirty="0"/>
              </a:p>
              <a:p>
                <a:pPr lvl="1"/>
                <a:r>
                  <a:rPr lang="zh-CN" altLang="en-US" sz="1600" dirty="0"/>
                  <a:t>在图中去掉割</a:t>
                </a:r>
                <a:r>
                  <a:rPr lang="en-US" altLang="zh-CN" sz="1600" dirty="0"/>
                  <a:t>(cut)</a:t>
                </a:r>
                <a:r>
                  <a:rPr lang="zh-CN" altLang="en-US" sz="1600" dirty="0"/>
                  <a:t>后源点和汇点之间再没有通路，而加入割中的任一条边后都会产生一条通路。</a:t>
                </a:r>
                <a:endParaRPr lang="en-US" altLang="zh-CN" sz="1600" dirty="0"/>
              </a:p>
              <a:p>
                <a:r>
                  <a:rPr lang="zh-CN" altLang="en-US" sz="2000" dirty="0"/>
                  <a:t>图中每条边都有一个非负的权值</a:t>
                </a:r>
                <a14:m>
                  <m:oMath xmlns:m="http://schemas.openxmlformats.org/officeDocument/2006/math">
                    <m:sSub>
                      <m:sSubPr>
                        <m:ctrlPr>
                          <a:rPr lang="en-US" altLang="zh-CN" sz="2000" i="1" smtClean="0">
                            <a:latin typeface="Cambria Math" panose="02040503050406030204" pitchFamily="18" charset="0"/>
                          </a:rPr>
                        </m:ctrlPr>
                      </m:sSubPr>
                      <m:e>
                        <m:r>
                          <m:rPr>
                            <m:sty m:val="p"/>
                          </m:rPr>
                          <a:rPr lang="en-US" altLang="zh-CN" sz="2000" i="1">
                            <a:latin typeface="Cambria Math" panose="02040503050406030204" pitchFamily="18" charset="0"/>
                          </a:rPr>
                          <m:t>w</m:t>
                        </m:r>
                      </m:e>
                      <m:sub>
                        <m:r>
                          <a:rPr lang="en-US" altLang="zh-CN" sz="2000" b="0" i="1" smtClean="0">
                            <a:latin typeface="Cambria Math" panose="02040503050406030204" pitchFamily="18" charset="0"/>
                          </a:rPr>
                          <m:t>𝑒</m:t>
                        </m:r>
                      </m:sub>
                    </m:sSub>
                  </m:oMath>
                </a14:m>
                <a:r>
                  <a:rPr lang="zh-CN" altLang="en-US" sz="2000" dirty="0"/>
                  <a:t>，也可以理解为</a:t>
                </a:r>
                <a:r>
                  <a:rPr lang="en-US" altLang="zh-CN" sz="2000" dirty="0"/>
                  <a:t>cost</a:t>
                </a:r>
                <a:r>
                  <a:rPr lang="zh-CN" altLang="en-US" sz="2000" dirty="0"/>
                  <a:t>（代价或者费用）</a:t>
                </a:r>
                <a:endParaRPr lang="en-US" altLang="zh-CN" sz="2000" dirty="0"/>
              </a:p>
              <a:p>
                <a:pPr lvl="1"/>
                <a:r>
                  <a:rPr lang="zh-CN" altLang="en-US" sz="1600" dirty="0"/>
                  <a:t>割的</a:t>
                </a:r>
                <a:r>
                  <a:rPr lang="en-US" altLang="zh-CN" sz="1600" dirty="0"/>
                  <a:t>cost</a:t>
                </a:r>
                <a:r>
                  <a:rPr lang="zh-CN" altLang="en-US" sz="1600" dirty="0"/>
                  <a:t>（表示为</a:t>
                </a:r>
                <a14:m>
                  <m:oMath xmlns:m="http://schemas.openxmlformats.org/officeDocument/2006/math">
                    <m:r>
                      <a:rPr lang="en-US" altLang="zh-CN" sz="1600" i="1" dirty="0" smtClean="0">
                        <a:latin typeface="Cambria Math" panose="02040503050406030204" pitchFamily="18" charset="0"/>
                      </a:rPr>
                      <m:t>|</m:t>
                    </m:r>
                    <m:r>
                      <a:rPr lang="en-US" altLang="zh-CN" sz="1600" i="1" dirty="0" smtClean="0">
                        <a:latin typeface="Cambria Math" panose="02040503050406030204" pitchFamily="18" charset="0"/>
                      </a:rPr>
                      <m:t>𝐶</m:t>
                    </m:r>
                    <m:r>
                      <a:rPr lang="en-US" altLang="zh-CN" sz="1600" i="1" dirty="0" smtClean="0">
                        <a:latin typeface="Cambria Math" panose="02040503050406030204" pitchFamily="18" charset="0"/>
                      </a:rPr>
                      <m:t>|</m:t>
                    </m:r>
                  </m:oMath>
                </a14:m>
                <a:r>
                  <a:rPr lang="zh-CN" altLang="en-US" sz="1600" dirty="0"/>
                  <a:t>）就是边子集</a:t>
                </a:r>
                <a14:m>
                  <m:oMath xmlns:m="http://schemas.openxmlformats.org/officeDocument/2006/math">
                    <m:r>
                      <a:rPr lang="en-US" altLang="zh-CN" sz="1600" i="1" dirty="0" smtClean="0">
                        <a:latin typeface="Cambria Math" panose="02040503050406030204" pitchFamily="18" charset="0"/>
                      </a:rPr>
                      <m:t>𝐶</m:t>
                    </m:r>
                  </m:oMath>
                </a14:m>
                <a:r>
                  <a:rPr lang="zh-CN" altLang="en-US" sz="1600" dirty="0"/>
                  <a:t>的所有边的权值的总和。</a:t>
                </a:r>
                <a:endParaRPr lang="en-US" altLang="zh-CN" sz="1200" dirty="0"/>
              </a:p>
              <a:p>
                <a:r>
                  <a:rPr lang="zh-CN" altLang="en-US" sz="2000" dirty="0"/>
                  <a:t>最小割（</a:t>
                </a:r>
                <a:r>
                  <a:rPr lang="en-US" altLang="zh-CN" sz="2000" dirty="0"/>
                  <a:t>min cut</a:t>
                </a:r>
                <a:r>
                  <a:rPr lang="zh-CN" altLang="en-US" sz="2000" dirty="0"/>
                  <a:t>）：权值之和最小的割</a:t>
                </a:r>
                <a:endParaRPr lang="en-US" altLang="zh-CN" sz="2000" dirty="0"/>
              </a:p>
              <a:p>
                <a:pPr lvl="1"/>
                <a:r>
                  <a:rPr lang="zh-CN" altLang="en-US" sz="1600" dirty="0"/>
                  <a:t>这个最小割把图的顶点划分为两个不相交的子集</a:t>
                </a:r>
                <a:r>
                  <a:rPr lang="en-US" altLang="zh-CN" sz="1600" dirty="0"/>
                  <a:t>S</a:t>
                </a:r>
                <a:r>
                  <a:rPr lang="zh-CN" altLang="en-US" sz="1600" dirty="0"/>
                  <a:t>和</a:t>
                </a:r>
                <a:r>
                  <a:rPr lang="en-US" altLang="zh-CN" sz="1600" dirty="0"/>
                  <a:t>T</a:t>
                </a:r>
                <a:r>
                  <a:rPr lang="zh-CN" altLang="en-US" sz="1600" dirty="0"/>
                  <a:t>，分别对应于图像的前景像素集和背景像素集。</a:t>
                </a:r>
                <a:endParaRPr lang="en-US" altLang="zh-CN" sz="16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686" t="-859"/>
                </a:stretch>
              </a:blipFill>
            </p:spPr>
            <p:txBody>
              <a:bodyPr/>
              <a:lstStyle/>
              <a:p>
                <a:r>
                  <a:rPr lang="zh-CN" altLang="en-US">
                    <a:noFill/>
                  </a:rPr>
                  <a:t> </a:t>
                </a:r>
              </a:p>
            </p:txBody>
          </p:sp>
        </mc:Fallback>
      </mc:AlternateContent>
      <p:pic>
        <p:nvPicPr>
          <p:cNvPr id="4" name="图片 3"/>
          <p:cNvPicPr>
            <a:picLocks noChangeAspect="1"/>
          </p:cNvPicPr>
          <p:nvPr/>
        </p:nvPicPr>
        <p:blipFill>
          <a:blip r:embed="rId3"/>
          <a:stretch>
            <a:fillRect/>
          </a:stretch>
        </p:blipFill>
        <p:spPr>
          <a:xfrm>
            <a:off x="2939415" y="4274268"/>
            <a:ext cx="2813685" cy="2459176"/>
          </a:xfrm>
          <a:prstGeom prst="rect">
            <a:avLst/>
          </a:prstGeom>
        </p:spPr>
      </p:pic>
      <p:sp>
        <p:nvSpPr>
          <p:cNvPr id="9" name="任意多边形 8"/>
          <p:cNvSpPr/>
          <p:nvPr/>
        </p:nvSpPr>
        <p:spPr bwMode="auto">
          <a:xfrm>
            <a:off x="4669631" y="4422362"/>
            <a:ext cx="885825" cy="645319"/>
          </a:xfrm>
          <a:custGeom>
            <a:avLst/>
            <a:gdLst>
              <a:gd name="connsiteX0" fmla="*/ 0 w 885825"/>
              <a:gd name="connsiteY0" fmla="*/ 0 h 645319"/>
              <a:gd name="connsiteX1" fmla="*/ 173832 w 885825"/>
              <a:gd name="connsiteY1" fmla="*/ 52388 h 645319"/>
              <a:gd name="connsiteX2" fmla="*/ 302419 w 885825"/>
              <a:gd name="connsiteY2" fmla="*/ 111919 h 645319"/>
              <a:gd name="connsiteX3" fmla="*/ 440532 w 885825"/>
              <a:gd name="connsiteY3" fmla="*/ 188119 h 645319"/>
              <a:gd name="connsiteX4" fmla="*/ 550069 w 885825"/>
              <a:gd name="connsiteY4" fmla="*/ 261938 h 645319"/>
              <a:gd name="connsiteX5" fmla="*/ 661988 w 885825"/>
              <a:gd name="connsiteY5" fmla="*/ 357188 h 645319"/>
              <a:gd name="connsiteX6" fmla="*/ 750094 w 885825"/>
              <a:gd name="connsiteY6" fmla="*/ 450057 h 645319"/>
              <a:gd name="connsiteX7" fmla="*/ 845344 w 885825"/>
              <a:gd name="connsiteY7" fmla="*/ 569119 h 645319"/>
              <a:gd name="connsiteX8" fmla="*/ 885825 w 885825"/>
              <a:gd name="connsiteY8" fmla="*/ 645319 h 64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825" h="645319">
                <a:moveTo>
                  <a:pt x="0" y="0"/>
                </a:moveTo>
                <a:cubicBezTo>
                  <a:pt x="61714" y="16867"/>
                  <a:pt x="123429" y="33735"/>
                  <a:pt x="173832" y="52388"/>
                </a:cubicBezTo>
                <a:cubicBezTo>
                  <a:pt x="224235" y="71041"/>
                  <a:pt x="257969" y="89297"/>
                  <a:pt x="302419" y="111919"/>
                </a:cubicBezTo>
                <a:cubicBezTo>
                  <a:pt x="346869" y="134541"/>
                  <a:pt x="399257" y="163116"/>
                  <a:pt x="440532" y="188119"/>
                </a:cubicBezTo>
                <a:cubicBezTo>
                  <a:pt x="481807" y="213122"/>
                  <a:pt x="513160" y="233760"/>
                  <a:pt x="550069" y="261938"/>
                </a:cubicBezTo>
                <a:cubicBezTo>
                  <a:pt x="586978" y="290116"/>
                  <a:pt x="628651" y="325835"/>
                  <a:pt x="661988" y="357188"/>
                </a:cubicBezTo>
                <a:cubicBezTo>
                  <a:pt x="695325" y="388541"/>
                  <a:pt x="719535" y="414735"/>
                  <a:pt x="750094" y="450057"/>
                </a:cubicBezTo>
                <a:cubicBezTo>
                  <a:pt x="780653" y="485379"/>
                  <a:pt x="822722" y="536575"/>
                  <a:pt x="845344" y="569119"/>
                </a:cubicBezTo>
                <a:cubicBezTo>
                  <a:pt x="867966" y="601663"/>
                  <a:pt x="866378" y="606028"/>
                  <a:pt x="885825" y="645319"/>
                </a:cubicBezTo>
              </a:path>
            </a:pathLst>
          </a:custGeom>
          <a:noFill/>
          <a:ln w="508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pPr>
            <a:endParaRPr kumimoji="0" lang="zh-CN" altLang="en-US" sz="1800" b="0" i="0" u="none" strike="noStrike" cap="none" normalizeH="0" baseline="0">
              <a:ln>
                <a:noFill/>
              </a:ln>
              <a:solidFill>
                <a:schemeClr val="tx1"/>
              </a:solidFill>
              <a:effectLst/>
              <a:latin typeface="Times New Roman" charset="0"/>
              <a:ea typeface="黑体" charset="0"/>
              <a:cs typeface="黑体" charset="0"/>
            </a:endParaRPr>
          </a:p>
        </p:txBody>
      </p:sp>
      <p:sp>
        <p:nvSpPr>
          <p:cNvPr id="10" name="任意多边形 9"/>
          <p:cNvSpPr/>
          <p:nvPr/>
        </p:nvSpPr>
        <p:spPr bwMode="auto">
          <a:xfrm>
            <a:off x="4654550" y="4477131"/>
            <a:ext cx="508000" cy="993775"/>
          </a:xfrm>
          <a:custGeom>
            <a:avLst/>
            <a:gdLst>
              <a:gd name="connsiteX0" fmla="*/ 0 w 508000"/>
              <a:gd name="connsiteY0" fmla="*/ 0 h 993775"/>
              <a:gd name="connsiteX1" fmla="*/ 85725 w 508000"/>
              <a:gd name="connsiteY1" fmla="*/ 47625 h 993775"/>
              <a:gd name="connsiteX2" fmla="*/ 155575 w 508000"/>
              <a:gd name="connsiteY2" fmla="*/ 111125 h 993775"/>
              <a:gd name="connsiteX3" fmla="*/ 228600 w 508000"/>
              <a:gd name="connsiteY3" fmla="*/ 209550 h 993775"/>
              <a:gd name="connsiteX4" fmla="*/ 307975 w 508000"/>
              <a:gd name="connsiteY4" fmla="*/ 349250 h 993775"/>
              <a:gd name="connsiteX5" fmla="*/ 349250 w 508000"/>
              <a:gd name="connsiteY5" fmla="*/ 450850 h 993775"/>
              <a:gd name="connsiteX6" fmla="*/ 415925 w 508000"/>
              <a:gd name="connsiteY6" fmla="*/ 615950 h 993775"/>
              <a:gd name="connsiteX7" fmla="*/ 463550 w 508000"/>
              <a:gd name="connsiteY7" fmla="*/ 774700 h 993775"/>
              <a:gd name="connsiteX8" fmla="*/ 492125 w 508000"/>
              <a:gd name="connsiteY8" fmla="*/ 908050 h 993775"/>
              <a:gd name="connsiteX9" fmla="*/ 508000 w 508000"/>
              <a:gd name="connsiteY9" fmla="*/ 993775 h 9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000" h="993775">
                <a:moveTo>
                  <a:pt x="0" y="0"/>
                </a:moveTo>
                <a:cubicBezTo>
                  <a:pt x="29898" y="14552"/>
                  <a:pt x="59796" y="29104"/>
                  <a:pt x="85725" y="47625"/>
                </a:cubicBezTo>
                <a:cubicBezTo>
                  <a:pt x="111654" y="66146"/>
                  <a:pt x="131763" y="84138"/>
                  <a:pt x="155575" y="111125"/>
                </a:cubicBezTo>
                <a:cubicBezTo>
                  <a:pt x="179387" y="138112"/>
                  <a:pt x="203200" y="169863"/>
                  <a:pt x="228600" y="209550"/>
                </a:cubicBezTo>
                <a:cubicBezTo>
                  <a:pt x="254000" y="249238"/>
                  <a:pt x="287867" y="309033"/>
                  <a:pt x="307975" y="349250"/>
                </a:cubicBezTo>
                <a:cubicBezTo>
                  <a:pt x="328083" y="389467"/>
                  <a:pt x="349250" y="450850"/>
                  <a:pt x="349250" y="450850"/>
                </a:cubicBezTo>
                <a:cubicBezTo>
                  <a:pt x="367242" y="495300"/>
                  <a:pt x="396875" y="561975"/>
                  <a:pt x="415925" y="615950"/>
                </a:cubicBezTo>
                <a:cubicBezTo>
                  <a:pt x="434975" y="669925"/>
                  <a:pt x="450850" y="726017"/>
                  <a:pt x="463550" y="774700"/>
                </a:cubicBezTo>
                <a:cubicBezTo>
                  <a:pt x="476250" y="823383"/>
                  <a:pt x="484717" y="871538"/>
                  <a:pt x="492125" y="908050"/>
                </a:cubicBezTo>
                <a:cubicBezTo>
                  <a:pt x="499533" y="944562"/>
                  <a:pt x="502708" y="958850"/>
                  <a:pt x="508000" y="993775"/>
                </a:cubicBezTo>
              </a:path>
            </a:pathLst>
          </a:custGeom>
          <a:noFill/>
          <a:ln w="508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2" name="任意多边形 11"/>
          <p:cNvSpPr/>
          <p:nvPr/>
        </p:nvSpPr>
        <p:spPr bwMode="auto">
          <a:xfrm>
            <a:off x="4610100" y="4515231"/>
            <a:ext cx="117677" cy="1406525"/>
          </a:xfrm>
          <a:custGeom>
            <a:avLst/>
            <a:gdLst>
              <a:gd name="connsiteX0" fmla="*/ 0 w 117677"/>
              <a:gd name="connsiteY0" fmla="*/ 0 h 1406525"/>
              <a:gd name="connsiteX1" fmla="*/ 41275 w 117677"/>
              <a:gd name="connsiteY1" fmla="*/ 200025 h 1406525"/>
              <a:gd name="connsiteX2" fmla="*/ 60325 w 117677"/>
              <a:gd name="connsiteY2" fmla="*/ 339725 h 1406525"/>
              <a:gd name="connsiteX3" fmla="*/ 69850 w 117677"/>
              <a:gd name="connsiteY3" fmla="*/ 469900 h 1406525"/>
              <a:gd name="connsiteX4" fmla="*/ 88900 w 117677"/>
              <a:gd name="connsiteY4" fmla="*/ 692150 h 1406525"/>
              <a:gd name="connsiteX5" fmla="*/ 95250 w 117677"/>
              <a:gd name="connsiteY5" fmla="*/ 854075 h 1406525"/>
              <a:gd name="connsiteX6" fmla="*/ 104775 w 117677"/>
              <a:gd name="connsiteY6" fmla="*/ 1035050 h 1406525"/>
              <a:gd name="connsiteX7" fmla="*/ 107950 w 117677"/>
              <a:gd name="connsiteY7" fmla="*/ 1206500 h 1406525"/>
              <a:gd name="connsiteX8" fmla="*/ 117475 w 117677"/>
              <a:gd name="connsiteY8" fmla="*/ 1285875 h 1406525"/>
              <a:gd name="connsiteX9" fmla="*/ 117475 w 117677"/>
              <a:gd name="connsiteY9" fmla="*/ 1406525 h 14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677" h="1406525">
                <a:moveTo>
                  <a:pt x="0" y="0"/>
                </a:moveTo>
                <a:cubicBezTo>
                  <a:pt x="15610" y="71702"/>
                  <a:pt x="31221" y="143404"/>
                  <a:pt x="41275" y="200025"/>
                </a:cubicBezTo>
                <a:cubicBezTo>
                  <a:pt x="51329" y="256646"/>
                  <a:pt x="55563" y="294746"/>
                  <a:pt x="60325" y="339725"/>
                </a:cubicBezTo>
                <a:cubicBezTo>
                  <a:pt x="65087" y="384704"/>
                  <a:pt x="65088" y="411163"/>
                  <a:pt x="69850" y="469900"/>
                </a:cubicBezTo>
                <a:cubicBezTo>
                  <a:pt x="74613" y="528638"/>
                  <a:pt x="84667" y="628121"/>
                  <a:pt x="88900" y="692150"/>
                </a:cubicBezTo>
                <a:cubicBezTo>
                  <a:pt x="93133" y="756179"/>
                  <a:pt x="92604" y="796925"/>
                  <a:pt x="95250" y="854075"/>
                </a:cubicBezTo>
                <a:cubicBezTo>
                  <a:pt x="97896" y="911225"/>
                  <a:pt x="102658" y="976313"/>
                  <a:pt x="104775" y="1035050"/>
                </a:cubicBezTo>
                <a:cubicBezTo>
                  <a:pt x="106892" y="1093787"/>
                  <a:pt x="105833" y="1164696"/>
                  <a:pt x="107950" y="1206500"/>
                </a:cubicBezTo>
                <a:cubicBezTo>
                  <a:pt x="110067" y="1248304"/>
                  <a:pt x="115888" y="1252538"/>
                  <a:pt x="117475" y="1285875"/>
                </a:cubicBezTo>
                <a:cubicBezTo>
                  <a:pt x="119062" y="1319212"/>
                  <a:pt x="110596" y="1368954"/>
                  <a:pt x="117475" y="1406525"/>
                </a:cubicBezTo>
              </a:path>
            </a:pathLst>
          </a:custGeom>
          <a:noFill/>
          <a:ln w="508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3" name="任意多边形 12"/>
          <p:cNvSpPr/>
          <p:nvPr/>
        </p:nvSpPr>
        <p:spPr bwMode="auto">
          <a:xfrm>
            <a:off x="3908425" y="4524756"/>
            <a:ext cx="479425" cy="1387475"/>
          </a:xfrm>
          <a:custGeom>
            <a:avLst/>
            <a:gdLst>
              <a:gd name="connsiteX0" fmla="*/ 479425 w 479425"/>
              <a:gd name="connsiteY0" fmla="*/ 0 h 1387475"/>
              <a:gd name="connsiteX1" fmla="*/ 412750 w 479425"/>
              <a:gd name="connsiteY1" fmla="*/ 73025 h 1387475"/>
              <a:gd name="connsiteX2" fmla="*/ 374650 w 479425"/>
              <a:gd name="connsiteY2" fmla="*/ 139700 h 1387475"/>
              <a:gd name="connsiteX3" fmla="*/ 320675 w 479425"/>
              <a:gd name="connsiteY3" fmla="*/ 244475 h 1387475"/>
              <a:gd name="connsiteX4" fmla="*/ 288925 w 479425"/>
              <a:gd name="connsiteY4" fmla="*/ 317500 h 1387475"/>
              <a:gd name="connsiteX5" fmla="*/ 247650 w 479425"/>
              <a:gd name="connsiteY5" fmla="*/ 438150 h 1387475"/>
              <a:gd name="connsiteX6" fmla="*/ 200025 w 479425"/>
              <a:gd name="connsiteY6" fmla="*/ 584200 h 1387475"/>
              <a:gd name="connsiteX7" fmla="*/ 161925 w 479425"/>
              <a:gd name="connsiteY7" fmla="*/ 711200 h 1387475"/>
              <a:gd name="connsiteX8" fmla="*/ 114300 w 479425"/>
              <a:gd name="connsiteY8" fmla="*/ 879475 h 1387475"/>
              <a:gd name="connsiteX9" fmla="*/ 82550 w 479425"/>
              <a:gd name="connsiteY9" fmla="*/ 1003300 h 1387475"/>
              <a:gd name="connsiteX10" fmla="*/ 53975 w 479425"/>
              <a:gd name="connsiteY10" fmla="*/ 1139825 h 1387475"/>
              <a:gd name="connsiteX11" fmla="*/ 25400 w 479425"/>
              <a:gd name="connsiteY11" fmla="*/ 1250950 h 1387475"/>
              <a:gd name="connsiteX12" fmla="*/ 0 w 479425"/>
              <a:gd name="connsiteY12" fmla="*/ 1387475 h 13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9425" h="1387475">
                <a:moveTo>
                  <a:pt x="479425" y="0"/>
                </a:moveTo>
                <a:cubicBezTo>
                  <a:pt x="454818" y="24871"/>
                  <a:pt x="430212" y="49742"/>
                  <a:pt x="412750" y="73025"/>
                </a:cubicBezTo>
                <a:cubicBezTo>
                  <a:pt x="395287" y="96308"/>
                  <a:pt x="389996" y="111125"/>
                  <a:pt x="374650" y="139700"/>
                </a:cubicBezTo>
                <a:cubicBezTo>
                  <a:pt x="359304" y="168275"/>
                  <a:pt x="334963" y="214842"/>
                  <a:pt x="320675" y="244475"/>
                </a:cubicBezTo>
                <a:cubicBezTo>
                  <a:pt x="306387" y="274108"/>
                  <a:pt x="301096" y="285221"/>
                  <a:pt x="288925" y="317500"/>
                </a:cubicBezTo>
                <a:cubicBezTo>
                  <a:pt x="276754" y="349779"/>
                  <a:pt x="262467" y="393700"/>
                  <a:pt x="247650" y="438150"/>
                </a:cubicBezTo>
                <a:cubicBezTo>
                  <a:pt x="232833" y="482600"/>
                  <a:pt x="214312" y="538692"/>
                  <a:pt x="200025" y="584200"/>
                </a:cubicBezTo>
                <a:cubicBezTo>
                  <a:pt x="185737" y="629708"/>
                  <a:pt x="176212" y="661988"/>
                  <a:pt x="161925" y="711200"/>
                </a:cubicBezTo>
                <a:cubicBezTo>
                  <a:pt x="147637" y="760413"/>
                  <a:pt x="127529" y="830792"/>
                  <a:pt x="114300" y="879475"/>
                </a:cubicBezTo>
                <a:cubicBezTo>
                  <a:pt x="101071" y="928158"/>
                  <a:pt x="92604" y="959908"/>
                  <a:pt x="82550" y="1003300"/>
                </a:cubicBezTo>
                <a:cubicBezTo>
                  <a:pt x="72496" y="1046692"/>
                  <a:pt x="63500" y="1098550"/>
                  <a:pt x="53975" y="1139825"/>
                </a:cubicBezTo>
                <a:cubicBezTo>
                  <a:pt x="44450" y="1181100"/>
                  <a:pt x="34396" y="1209675"/>
                  <a:pt x="25400" y="1250950"/>
                </a:cubicBezTo>
                <a:cubicBezTo>
                  <a:pt x="16404" y="1292225"/>
                  <a:pt x="5821" y="1347788"/>
                  <a:pt x="0" y="1387475"/>
                </a:cubicBezTo>
              </a:path>
            </a:pathLst>
          </a:custGeom>
          <a:noFill/>
          <a:ln w="5080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4" name="任意多边形 13"/>
          <p:cNvSpPr/>
          <p:nvPr/>
        </p:nvSpPr>
        <p:spPr bwMode="auto">
          <a:xfrm>
            <a:off x="3133725" y="6023356"/>
            <a:ext cx="996950" cy="620652"/>
          </a:xfrm>
          <a:custGeom>
            <a:avLst/>
            <a:gdLst>
              <a:gd name="connsiteX0" fmla="*/ 996950 w 996950"/>
              <a:gd name="connsiteY0" fmla="*/ 619125 h 620652"/>
              <a:gd name="connsiteX1" fmla="*/ 873125 w 996950"/>
              <a:gd name="connsiteY1" fmla="*/ 619125 h 620652"/>
              <a:gd name="connsiteX2" fmla="*/ 784225 w 996950"/>
              <a:gd name="connsiteY2" fmla="*/ 603250 h 620652"/>
              <a:gd name="connsiteX3" fmla="*/ 685800 w 996950"/>
              <a:gd name="connsiteY3" fmla="*/ 581025 h 620652"/>
              <a:gd name="connsiteX4" fmla="*/ 565150 w 996950"/>
              <a:gd name="connsiteY4" fmla="*/ 552450 h 620652"/>
              <a:gd name="connsiteX5" fmla="*/ 460375 w 996950"/>
              <a:gd name="connsiteY5" fmla="*/ 508000 h 620652"/>
              <a:gd name="connsiteX6" fmla="*/ 396875 w 996950"/>
              <a:gd name="connsiteY6" fmla="*/ 485775 h 620652"/>
              <a:gd name="connsiteX7" fmla="*/ 320675 w 996950"/>
              <a:gd name="connsiteY7" fmla="*/ 434975 h 620652"/>
              <a:gd name="connsiteX8" fmla="*/ 241300 w 996950"/>
              <a:gd name="connsiteY8" fmla="*/ 377825 h 620652"/>
              <a:gd name="connsiteX9" fmla="*/ 200025 w 996950"/>
              <a:gd name="connsiteY9" fmla="*/ 342900 h 620652"/>
              <a:gd name="connsiteX10" fmla="*/ 133350 w 996950"/>
              <a:gd name="connsiteY10" fmla="*/ 276225 h 620652"/>
              <a:gd name="connsiteX11" fmla="*/ 79375 w 996950"/>
              <a:gd name="connsiteY11" fmla="*/ 196850 h 620652"/>
              <a:gd name="connsiteX12" fmla="*/ 47625 w 996950"/>
              <a:gd name="connsiteY12" fmla="*/ 152400 h 620652"/>
              <a:gd name="connsiteX13" fmla="*/ 22225 w 996950"/>
              <a:gd name="connsiteY13" fmla="*/ 76200 h 620652"/>
              <a:gd name="connsiteX14" fmla="*/ 3175 w 996950"/>
              <a:gd name="connsiteY14" fmla="*/ 19050 h 620652"/>
              <a:gd name="connsiteX15" fmla="*/ 0 w 996950"/>
              <a:gd name="connsiteY15" fmla="*/ 0 h 62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6950" h="620652">
                <a:moveTo>
                  <a:pt x="996950" y="619125"/>
                </a:moveTo>
                <a:cubicBezTo>
                  <a:pt x="952764" y="620448"/>
                  <a:pt x="908579" y="621771"/>
                  <a:pt x="873125" y="619125"/>
                </a:cubicBezTo>
                <a:cubicBezTo>
                  <a:pt x="837671" y="616479"/>
                  <a:pt x="815446" y="609600"/>
                  <a:pt x="784225" y="603250"/>
                </a:cubicBezTo>
                <a:cubicBezTo>
                  <a:pt x="753004" y="596900"/>
                  <a:pt x="685800" y="581025"/>
                  <a:pt x="685800" y="581025"/>
                </a:cubicBezTo>
                <a:cubicBezTo>
                  <a:pt x="649287" y="572558"/>
                  <a:pt x="602721" y="564621"/>
                  <a:pt x="565150" y="552450"/>
                </a:cubicBezTo>
                <a:cubicBezTo>
                  <a:pt x="527579" y="540279"/>
                  <a:pt x="488421" y="519112"/>
                  <a:pt x="460375" y="508000"/>
                </a:cubicBezTo>
                <a:cubicBezTo>
                  <a:pt x="432329" y="496887"/>
                  <a:pt x="420158" y="497946"/>
                  <a:pt x="396875" y="485775"/>
                </a:cubicBezTo>
                <a:cubicBezTo>
                  <a:pt x="373592" y="473604"/>
                  <a:pt x="346604" y="452967"/>
                  <a:pt x="320675" y="434975"/>
                </a:cubicBezTo>
                <a:cubicBezTo>
                  <a:pt x="294746" y="416983"/>
                  <a:pt x="261408" y="393171"/>
                  <a:pt x="241300" y="377825"/>
                </a:cubicBezTo>
                <a:cubicBezTo>
                  <a:pt x="221192" y="362479"/>
                  <a:pt x="218017" y="359833"/>
                  <a:pt x="200025" y="342900"/>
                </a:cubicBezTo>
                <a:cubicBezTo>
                  <a:pt x="182033" y="325967"/>
                  <a:pt x="153458" y="300567"/>
                  <a:pt x="133350" y="276225"/>
                </a:cubicBezTo>
                <a:cubicBezTo>
                  <a:pt x="113242" y="251883"/>
                  <a:pt x="93662" y="217487"/>
                  <a:pt x="79375" y="196850"/>
                </a:cubicBezTo>
                <a:cubicBezTo>
                  <a:pt x="65088" y="176213"/>
                  <a:pt x="57150" y="172508"/>
                  <a:pt x="47625" y="152400"/>
                </a:cubicBezTo>
                <a:cubicBezTo>
                  <a:pt x="38100" y="132292"/>
                  <a:pt x="22225" y="76200"/>
                  <a:pt x="22225" y="76200"/>
                </a:cubicBezTo>
                <a:cubicBezTo>
                  <a:pt x="14817" y="53975"/>
                  <a:pt x="6879" y="31750"/>
                  <a:pt x="3175" y="19050"/>
                </a:cubicBezTo>
                <a:cubicBezTo>
                  <a:pt x="-529" y="6350"/>
                  <a:pt x="3175" y="14817"/>
                  <a:pt x="0" y="0"/>
                </a:cubicBezTo>
              </a:path>
            </a:pathLst>
          </a:cu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5" name="任意多边形 14"/>
          <p:cNvSpPr/>
          <p:nvPr/>
        </p:nvSpPr>
        <p:spPr bwMode="auto">
          <a:xfrm>
            <a:off x="3479261" y="5607431"/>
            <a:ext cx="616489" cy="990657"/>
          </a:xfrm>
          <a:custGeom>
            <a:avLst/>
            <a:gdLst>
              <a:gd name="connsiteX0" fmla="*/ 616489 w 616489"/>
              <a:gd name="connsiteY0" fmla="*/ 981075 h 990657"/>
              <a:gd name="connsiteX1" fmla="*/ 518064 w 616489"/>
              <a:gd name="connsiteY1" fmla="*/ 990600 h 990657"/>
              <a:gd name="connsiteX2" fmla="*/ 422814 w 616489"/>
              <a:gd name="connsiteY2" fmla="*/ 984250 h 990657"/>
              <a:gd name="connsiteX3" fmla="*/ 349789 w 616489"/>
              <a:gd name="connsiteY3" fmla="*/ 968375 h 990657"/>
              <a:gd name="connsiteX4" fmla="*/ 289464 w 616489"/>
              <a:gd name="connsiteY4" fmla="*/ 939800 h 990657"/>
              <a:gd name="connsiteX5" fmla="*/ 238664 w 616489"/>
              <a:gd name="connsiteY5" fmla="*/ 908050 h 990657"/>
              <a:gd name="connsiteX6" fmla="*/ 159289 w 616489"/>
              <a:gd name="connsiteY6" fmla="*/ 841375 h 990657"/>
              <a:gd name="connsiteX7" fmla="*/ 114839 w 616489"/>
              <a:gd name="connsiteY7" fmla="*/ 784225 h 990657"/>
              <a:gd name="connsiteX8" fmla="*/ 79914 w 616489"/>
              <a:gd name="connsiteY8" fmla="*/ 717550 h 990657"/>
              <a:gd name="connsiteX9" fmla="*/ 54514 w 616489"/>
              <a:gd name="connsiteY9" fmla="*/ 641350 h 990657"/>
              <a:gd name="connsiteX10" fmla="*/ 25939 w 616489"/>
              <a:gd name="connsiteY10" fmla="*/ 561975 h 990657"/>
              <a:gd name="connsiteX11" fmla="*/ 16414 w 616489"/>
              <a:gd name="connsiteY11" fmla="*/ 479425 h 990657"/>
              <a:gd name="connsiteX12" fmla="*/ 539 w 616489"/>
              <a:gd name="connsiteY12" fmla="*/ 409575 h 990657"/>
              <a:gd name="connsiteX13" fmla="*/ 3714 w 616489"/>
              <a:gd name="connsiteY13" fmla="*/ 314325 h 990657"/>
              <a:gd name="connsiteX14" fmla="*/ 3714 w 616489"/>
              <a:gd name="connsiteY14" fmla="*/ 228600 h 990657"/>
              <a:gd name="connsiteX15" fmla="*/ 19589 w 616489"/>
              <a:gd name="connsiteY15" fmla="*/ 136525 h 990657"/>
              <a:gd name="connsiteX16" fmla="*/ 25939 w 616489"/>
              <a:gd name="connsiteY16" fmla="*/ 82550 h 990657"/>
              <a:gd name="connsiteX17" fmla="*/ 38639 w 616489"/>
              <a:gd name="connsiteY17" fmla="*/ 0 h 99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6489" h="990657">
                <a:moveTo>
                  <a:pt x="616489" y="981075"/>
                </a:moveTo>
                <a:cubicBezTo>
                  <a:pt x="583416" y="985573"/>
                  <a:pt x="550343" y="990071"/>
                  <a:pt x="518064" y="990600"/>
                </a:cubicBezTo>
                <a:cubicBezTo>
                  <a:pt x="485785" y="991129"/>
                  <a:pt x="450860" y="987954"/>
                  <a:pt x="422814" y="984250"/>
                </a:cubicBezTo>
                <a:cubicBezTo>
                  <a:pt x="394768" y="980546"/>
                  <a:pt x="372014" y="975783"/>
                  <a:pt x="349789" y="968375"/>
                </a:cubicBezTo>
                <a:cubicBezTo>
                  <a:pt x="327564" y="960967"/>
                  <a:pt x="307985" y="949854"/>
                  <a:pt x="289464" y="939800"/>
                </a:cubicBezTo>
                <a:cubicBezTo>
                  <a:pt x="270943" y="929746"/>
                  <a:pt x="260360" y="924454"/>
                  <a:pt x="238664" y="908050"/>
                </a:cubicBezTo>
                <a:cubicBezTo>
                  <a:pt x="216968" y="891646"/>
                  <a:pt x="179926" y="862012"/>
                  <a:pt x="159289" y="841375"/>
                </a:cubicBezTo>
                <a:cubicBezTo>
                  <a:pt x="138652" y="820738"/>
                  <a:pt x="128068" y="804863"/>
                  <a:pt x="114839" y="784225"/>
                </a:cubicBezTo>
                <a:cubicBezTo>
                  <a:pt x="101610" y="763587"/>
                  <a:pt x="89968" y="741362"/>
                  <a:pt x="79914" y="717550"/>
                </a:cubicBezTo>
                <a:cubicBezTo>
                  <a:pt x="69860" y="693738"/>
                  <a:pt x="63510" y="667279"/>
                  <a:pt x="54514" y="641350"/>
                </a:cubicBezTo>
                <a:cubicBezTo>
                  <a:pt x="45518" y="615421"/>
                  <a:pt x="32289" y="588962"/>
                  <a:pt x="25939" y="561975"/>
                </a:cubicBezTo>
                <a:cubicBezTo>
                  <a:pt x="19589" y="534988"/>
                  <a:pt x="20647" y="504825"/>
                  <a:pt x="16414" y="479425"/>
                </a:cubicBezTo>
                <a:cubicBezTo>
                  <a:pt x="12181" y="454025"/>
                  <a:pt x="2656" y="437092"/>
                  <a:pt x="539" y="409575"/>
                </a:cubicBezTo>
                <a:cubicBezTo>
                  <a:pt x="-1578" y="382058"/>
                  <a:pt x="3185" y="344487"/>
                  <a:pt x="3714" y="314325"/>
                </a:cubicBezTo>
                <a:cubicBezTo>
                  <a:pt x="4243" y="284162"/>
                  <a:pt x="1068" y="258233"/>
                  <a:pt x="3714" y="228600"/>
                </a:cubicBezTo>
                <a:cubicBezTo>
                  <a:pt x="6360" y="198967"/>
                  <a:pt x="15885" y="160867"/>
                  <a:pt x="19589" y="136525"/>
                </a:cubicBezTo>
                <a:cubicBezTo>
                  <a:pt x="23293" y="112183"/>
                  <a:pt x="22764" y="105304"/>
                  <a:pt x="25939" y="82550"/>
                </a:cubicBezTo>
                <a:cubicBezTo>
                  <a:pt x="29114" y="59796"/>
                  <a:pt x="33877" y="26987"/>
                  <a:pt x="38639" y="0"/>
                </a:cubicBezTo>
              </a:path>
            </a:pathLst>
          </a:cu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6" name="任意多边形 15"/>
          <p:cNvSpPr/>
          <p:nvPr/>
        </p:nvSpPr>
        <p:spPr bwMode="auto">
          <a:xfrm>
            <a:off x="3717529" y="5159756"/>
            <a:ext cx="378221" cy="1420447"/>
          </a:xfrm>
          <a:custGeom>
            <a:avLst/>
            <a:gdLst>
              <a:gd name="connsiteX0" fmla="*/ 378221 w 378221"/>
              <a:gd name="connsiteY0" fmla="*/ 1419225 h 1420447"/>
              <a:gd name="connsiteX1" fmla="*/ 298846 w 378221"/>
              <a:gd name="connsiteY1" fmla="*/ 1419225 h 1420447"/>
              <a:gd name="connsiteX2" fmla="*/ 248046 w 378221"/>
              <a:gd name="connsiteY2" fmla="*/ 1406525 h 1420447"/>
              <a:gd name="connsiteX3" fmla="*/ 190896 w 378221"/>
              <a:gd name="connsiteY3" fmla="*/ 1381125 h 1420447"/>
              <a:gd name="connsiteX4" fmla="*/ 121046 w 378221"/>
              <a:gd name="connsiteY4" fmla="*/ 1320800 h 1420447"/>
              <a:gd name="connsiteX5" fmla="*/ 92471 w 378221"/>
              <a:gd name="connsiteY5" fmla="*/ 1282700 h 1420447"/>
              <a:gd name="connsiteX6" fmla="*/ 70246 w 378221"/>
              <a:gd name="connsiteY6" fmla="*/ 1238250 h 1420447"/>
              <a:gd name="connsiteX7" fmla="*/ 38496 w 378221"/>
              <a:gd name="connsiteY7" fmla="*/ 1181100 h 1420447"/>
              <a:gd name="connsiteX8" fmla="*/ 28971 w 378221"/>
              <a:gd name="connsiteY8" fmla="*/ 1127125 h 1420447"/>
              <a:gd name="connsiteX9" fmla="*/ 16271 w 378221"/>
              <a:gd name="connsiteY9" fmla="*/ 1069975 h 1420447"/>
              <a:gd name="connsiteX10" fmla="*/ 3571 w 378221"/>
              <a:gd name="connsiteY10" fmla="*/ 1012825 h 1420447"/>
              <a:gd name="connsiteX11" fmla="*/ 396 w 378221"/>
              <a:gd name="connsiteY11" fmla="*/ 949325 h 1420447"/>
              <a:gd name="connsiteX12" fmla="*/ 396 w 378221"/>
              <a:gd name="connsiteY12" fmla="*/ 866775 h 1420447"/>
              <a:gd name="connsiteX13" fmla="*/ 3571 w 378221"/>
              <a:gd name="connsiteY13" fmla="*/ 815975 h 1420447"/>
              <a:gd name="connsiteX14" fmla="*/ 6746 w 378221"/>
              <a:gd name="connsiteY14" fmla="*/ 752475 h 1420447"/>
              <a:gd name="connsiteX15" fmla="*/ 16271 w 378221"/>
              <a:gd name="connsiteY15" fmla="*/ 669925 h 1420447"/>
              <a:gd name="connsiteX16" fmla="*/ 32146 w 378221"/>
              <a:gd name="connsiteY16" fmla="*/ 584200 h 1420447"/>
              <a:gd name="connsiteX17" fmla="*/ 48021 w 378221"/>
              <a:gd name="connsiteY17" fmla="*/ 495300 h 1420447"/>
              <a:gd name="connsiteX18" fmla="*/ 76596 w 378221"/>
              <a:gd name="connsiteY18" fmla="*/ 390525 h 1420447"/>
              <a:gd name="connsiteX19" fmla="*/ 105171 w 378221"/>
              <a:gd name="connsiteY19" fmla="*/ 298450 h 1420447"/>
              <a:gd name="connsiteX20" fmla="*/ 133746 w 378221"/>
              <a:gd name="connsiteY20" fmla="*/ 215900 h 1420447"/>
              <a:gd name="connsiteX21" fmla="*/ 155971 w 378221"/>
              <a:gd name="connsiteY21" fmla="*/ 139700 h 1420447"/>
              <a:gd name="connsiteX22" fmla="*/ 184546 w 378221"/>
              <a:gd name="connsiteY22" fmla="*/ 63500 h 1420447"/>
              <a:gd name="connsiteX23" fmla="*/ 209946 w 378221"/>
              <a:gd name="connsiteY23" fmla="*/ 0 h 14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221" h="1420447">
                <a:moveTo>
                  <a:pt x="378221" y="1419225"/>
                </a:moveTo>
                <a:cubicBezTo>
                  <a:pt x="349381" y="1420283"/>
                  <a:pt x="320542" y="1421342"/>
                  <a:pt x="298846" y="1419225"/>
                </a:cubicBezTo>
                <a:cubicBezTo>
                  <a:pt x="277150" y="1417108"/>
                  <a:pt x="266038" y="1412875"/>
                  <a:pt x="248046" y="1406525"/>
                </a:cubicBezTo>
                <a:cubicBezTo>
                  <a:pt x="230054" y="1400175"/>
                  <a:pt x="212063" y="1395412"/>
                  <a:pt x="190896" y="1381125"/>
                </a:cubicBezTo>
                <a:cubicBezTo>
                  <a:pt x="169729" y="1366837"/>
                  <a:pt x="137450" y="1337204"/>
                  <a:pt x="121046" y="1320800"/>
                </a:cubicBezTo>
                <a:cubicBezTo>
                  <a:pt x="104642" y="1304396"/>
                  <a:pt x="100938" y="1296458"/>
                  <a:pt x="92471" y="1282700"/>
                </a:cubicBezTo>
                <a:cubicBezTo>
                  <a:pt x="84004" y="1268942"/>
                  <a:pt x="79242" y="1255183"/>
                  <a:pt x="70246" y="1238250"/>
                </a:cubicBezTo>
                <a:cubicBezTo>
                  <a:pt x="61250" y="1221317"/>
                  <a:pt x="45375" y="1199621"/>
                  <a:pt x="38496" y="1181100"/>
                </a:cubicBezTo>
                <a:cubicBezTo>
                  <a:pt x="31617" y="1162579"/>
                  <a:pt x="32675" y="1145646"/>
                  <a:pt x="28971" y="1127125"/>
                </a:cubicBezTo>
                <a:cubicBezTo>
                  <a:pt x="25267" y="1108604"/>
                  <a:pt x="16271" y="1069975"/>
                  <a:pt x="16271" y="1069975"/>
                </a:cubicBezTo>
                <a:cubicBezTo>
                  <a:pt x="12038" y="1050925"/>
                  <a:pt x="6217" y="1032933"/>
                  <a:pt x="3571" y="1012825"/>
                </a:cubicBezTo>
                <a:cubicBezTo>
                  <a:pt x="925" y="992717"/>
                  <a:pt x="925" y="973667"/>
                  <a:pt x="396" y="949325"/>
                </a:cubicBezTo>
                <a:cubicBezTo>
                  <a:pt x="-133" y="924983"/>
                  <a:pt x="-133" y="889000"/>
                  <a:pt x="396" y="866775"/>
                </a:cubicBezTo>
                <a:cubicBezTo>
                  <a:pt x="925" y="844550"/>
                  <a:pt x="2513" y="835025"/>
                  <a:pt x="3571" y="815975"/>
                </a:cubicBezTo>
                <a:cubicBezTo>
                  <a:pt x="4629" y="796925"/>
                  <a:pt x="4629" y="776817"/>
                  <a:pt x="6746" y="752475"/>
                </a:cubicBezTo>
                <a:cubicBezTo>
                  <a:pt x="8863" y="728133"/>
                  <a:pt x="12038" y="697971"/>
                  <a:pt x="16271" y="669925"/>
                </a:cubicBezTo>
                <a:cubicBezTo>
                  <a:pt x="20504" y="641879"/>
                  <a:pt x="26854" y="613304"/>
                  <a:pt x="32146" y="584200"/>
                </a:cubicBezTo>
                <a:cubicBezTo>
                  <a:pt x="37438" y="555096"/>
                  <a:pt x="40613" y="527579"/>
                  <a:pt x="48021" y="495300"/>
                </a:cubicBezTo>
                <a:cubicBezTo>
                  <a:pt x="55429" y="463021"/>
                  <a:pt x="67071" y="423333"/>
                  <a:pt x="76596" y="390525"/>
                </a:cubicBezTo>
                <a:cubicBezTo>
                  <a:pt x="86121" y="357717"/>
                  <a:pt x="95646" y="327554"/>
                  <a:pt x="105171" y="298450"/>
                </a:cubicBezTo>
                <a:cubicBezTo>
                  <a:pt x="114696" y="269346"/>
                  <a:pt x="125279" y="242358"/>
                  <a:pt x="133746" y="215900"/>
                </a:cubicBezTo>
                <a:cubicBezTo>
                  <a:pt x="142213" y="189442"/>
                  <a:pt x="147504" y="165100"/>
                  <a:pt x="155971" y="139700"/>
                </a:cubicBezTo>
                <a:cubicBezTo>
                  <a:pt x="164438" y="114300"/>
                  <a:pt x="175550" y="86783"/>
                  <a:pt x="184546" y="63500"/>
                </a:cubicBezTo>
                <a:cubicBezTo>
                  <a:pt x="193542" y="40217"/>
                  <a:pt x="202009" y="18521"/>
                  <a:pt x="209946" y="0"/>
                </a:cubicBezTo>
              </a:path>
            </a:pathLst>
          </a:cu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7" name="任意多边形 16"/>
          <p:cNvSpPr/>
          <p:nvPr/>
        </p:nvSpPr>
        <p:spPr bwMode="auto">
          <a:xfrm>
            <a:off x="4308475" y="5620131"/>
            <a:ext cx="28634" cy="835025"/>
          </a:xfrm>
          <a:custGeom>
            <a:avLst/>
            <a:gdLst>
              <a:gd name="connsiteX0" fmla="*/ 22225 w 28634"/>
              <a:gd name="connsiteY0" fmla="*/ 0 h 835025"/>
              <a:gd name="connsiteX1" fmla="*/ 28575 w 28634"/>
              <a:gd name="connsiteY1" fmla="*/ 127000 h 835025"/>
              <a:gd name="connsiteX2" fmla="*/ 25400 w 28634"/>
              <a:gd name="connsiteY2" fmla="*/ 225425 h 835025"/>
              <a:gd name="connsiteX3" fmla="*/ 25400 w 28634"/>
              <a:gd name="connsiteY3" fmla="*/ 314325 h 835025"/>
              <a:gd name="connsiteX4" fmla="*/ 25400 w 28634"/>
              <a:gd name="connsiteY4" fmla="*/ 403225 h 835025"/>
              <a:gd name="connsiteX5" fmla="*/ 19050 w 28634"/>
              <a:gd name="connsiteY5" fmla="*/ 530225 h 835025"/>
              <a:gd name="connsiteX6" fmla="*/ 15875 w 28634"/>
              <a:gd name="connsiteY6" fmla="*/ 622300 h 835025"/>
              <a:gd name="connsiteX7" fmla="*/ 9525 w 28634"/>
              <a:gd name="connsiteY7" fmla="*/ 698500 h 835025"/>
              <a:gd name="connsiteX8" fmla="*/ 9525 w 28634"/>
              <a:gd name="connsiteY8" fmla="*/ 758825 h 835025"/>
              <a:gd name="connsiteX9" fmla="*/ 0 w 28634"/>
              <a:gd name="connsiteY9" fmla="*/ 8350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4" h="835025">
                <a:moveTo>
                  <a:pt x="22225" y="0"/>
                </a:moveTo>
                <a:cubicBezTo>
                  <a:pt x="25135" y="44714"/>
                  <a:pt x="28046" y="89429"/>
                  <a:pt x="28575" y="127000"/>
                </a:cubicBezTo>
                <a:cubicBezTo>
                  <a:pt x="29104" y="164571"/>
                  <a:pt x="25929" y="194204"/>
                  <a:pt x="25400" y="225425"/>
                </a:cubicBezTo>
                <a:cubicBezTo>
                  <a:pt x="24871" y="256646"/>
                  <a:pt x="25400" y="314325"/>
                  <a:pt x="25400" y="314325"/>
                </a:cubicBezTo>
                <a:cubicBezTo>
                  <a:pt x="25400" y="343958"/>
                  <a:pt x="26458" y="367242"/>
                  <a:pt x="25400" y="403225"/>
                </a:cubicBezTo>
                <a:cubicBezTo>
                  <a:pt x="24342" y="439208"/>
                  <a:pt x="20637" y="493713"/>
                  <a:pt x="19050" y="530225"/>
                </a:cubicBezTo>
                <a:cubicBezTo>
                  <a:pt x="17463" y="566737"/>
                  <a:pt x="17462" y="594254"/>
                  <a:pt x="15875" y="622300"/>
                </a:cubicBezTo>
                <a:cubicBezTo>
                  <a:pt x="14288" y="650346"/>
                  <a:pt x="10583" y="675746"/>
                  <a:pt x="9525" y="698500"/>
                </a:cubicBezTo>
                <a:cubicBezTo>
                  <a:pt x="8467" y="721254"/>
                  <a:pt x="11112" y="736071"/>
                  <a:pt x="9525" y="758825"/>
                </a:cubicBezTo>
                <a:cubicBezTo>
                  <a:pt x="7938" y="781579"/>
                  <a:pt x="2117" y="811212"/>
                  <a:pt x="0" y="835025"/>
                </a:cubicBezTo>
              </a:path>
            </a:pathLst>
          </a:cu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sp>
        <p:nvSpPr>
          <p:cNvPr id="18" name="任意多边形 17"/>
          <p:cNvSpPr/>
          <p:nvPr/>
        </p:nvSpPr>
        <p:spPr bwMode="auto">
          <a:xfrm>
            <a:off x="4397375" y="5175631"/>
            <a:ext cx="339725" cy="1304925"/>
          </a:xfrm>
          <a:custGeom>
            <a:avLst/>
            <a:gdLst>
              <a:gd name="connsiteX0" fmla="*/ 339725 w 339725"/>
              <a:gd name="connsiteY0" fmla="*/ 0 h 1304925"/>
              <a:gd name="connsiteX1" fmla="*/ 323850 w 339725"/>
              <a:gd name="connsiteY1" fmla="*/ 107950 h 1304925"/>
              <a:gd name="connsiteX2" fmla="*/ 301625 w 339725"/>
              <a:gd name="connsiteY2" fmla="*/ 234950 h 1304925"/>
              <a:gd name="connsiteX3" fmla="*/ 269875 w 339725"/>
              <a:gd name="connsiteY3" fmla="*/ 342900 h 1304925"/>
              <a:gd name="connsiteX4" fmla="*/ 244475 w 339725"/>
              <a:gd name="connsiteY4" fmla="*/ 444500 h 1304925"/>
              <a:gd name="connsiteX5" fmla="*/ 222250 w 339725"/>
              <a:gd name="connsiteY5" fmla="*/ 530225 h 1304925"/>
              <a:gd name="connsiteX6" fmla="*/ 200025 w 339725"/>
              <a:gd name="connsiteY6" fmla="*/ 628650 h 1304925"/>
              <a:gd name="connsiteX7" fmla="*/ 174625 w 339725"/>
              <a:gd name="connsiteY7" fmla="*/ 717550 h 1304925"/>
              <a:gd name="connsiteX8" fmla="*/ 139700 w 339725"/>
              <a:gd name="connsiteY8" fmla="*/ 860425 h 1304925"/>
              <a:gd name="connsiteX9" fmla="*/ 111125 w 339725"/>
              <a:gd name="connsiteY9" fmla="*/ 974725 h 1304925"/>
              <a:gd name="connsiteX10" fmla="*/ 79375 w 339725"/>
              <a:gd name="connsiteY10" fmla="*/ 1066800 h 1304925"/>
              <a:gd name="connsiteX11" fmla="*/ 60325 w 339725"/>
              <a:gd name="connsiteY11" fmla="*/ 1158875 h 1304925"/>
              <a:gd name="connsiteX12" fmla="*/ 31750 w 339725"/>
              <a:gd name="connsiteY12" fmla="*/ 1235075 h 1304925"/>
              <a:gd name="connsiteX13" fmla="*/ 0 w 339725"/>
              <a:gd name="connsiteY13" fmla="*/ 1304925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725" h="1304925">
                <a:moveTo>
                  <a:pt x="339725" y="0"/>
                </a:moveTo>
                <a:cubicBezTo>
                  <a:pt x="334962" y="34396"/>
                  <a:pt x="330200" y="68792"/>
                  <a:pt x="323850" y="107950"/>
                </a:cubicBezTo>
                <a:cubicBezTo>
                  <a:pt x="317500" y="147108"/>
                  <a:pt x="310621" y="195792"/>
                  <a:pt x="301625" y="234950"/>
                </a:cubicBezTo>
                <a:cubicBezTo>
                  <a:pt x="292629" y="274108"/>
                  <a:pt x="279400" y="307975"/>
                  <a:pt x="269875" y="342900"/>
                </a:cubicBezTo>
                <a:cubicBezTo>
                  <a:pt x="260350" y="377825"/>
                  <a:pt x="252412" y="413279"/>
                  <a:pt x="244475" y="444500"/>
                </a:cubicBezTo>
                <a:cubicBezTo>
                  <a:pt x="236538" y="475721"/>
                  <a:pt x="229658" y="499533"/>
                  <a:pt x="222250" y="530225"/>
                </a:cubicBezTo>
                <a:cubicBezTo>
                  <a:pt x="214842" y="560917"/>
                  <a:pt x="207962" y="597429"/>
                  <a:pt x="200025" y="628650"/>
                </a:cubicBezTo>
                <a:cubicBezTo>
                  <a:pt x="192088" y="659871"/>
                  <a:pt x="184679" y="678921"/>
                  <a:pt x="174625" y="717550"/>
                </a:cubicBezTo>
                <a:cubicBezTo>
                  <a:pt x="164571" y="756179"/>
                  <a:pt x="150283" y="817563"/>
                  <a:pt x="139700" y="860425"/>
                </a:cubicBezTo>
                <a:cubicBezTo>
                  <a:pt x="129117" y="903287"/>
                  <a:pt x="121179" y="940329"/>
                  <a:pt x="111125" y="974725"/>
                </a:cubicBezTo>
                <a:cubicBezTo>
                  <a:pt x="101071" y="1009121"/>
                  <a:pt x="87842" y="1036108"/>
                  <a:pt x="79375" y="1066800"/>
                </a:cubicBezTo>
                <a:cubicBezTo>
                  <a:pt x="70908" y="1097492"/>
                  <a:pt x="68262" y="1130829"/>
                  <a:pt x="60325" y="1158875"/>
                </a:cubicBezTo>
                <a:cubicBezTo>
                  <a:pt x="52387" y="1186921"/>
                  <a:pt x="41804" y="1210733"/>
                  <a:pt x="31750" y="1235075"/>
                </a:cubicBezTo>
                <a:cubicBezTo>
                  <a:pt x="21696" y="1259417"/>
                  <a:pt x="10054" y="1276879"/>
                  <a:pt x="0" y="1304925"/>
                </a:cubicBezTo>
              </a:path>
            </a:pathLst>
          </a:cu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chemeClr val="accent2"/>
              </a:buClr>
              <a:buFont typeface="Wingdings" charset="0"/>
              <a:buChar char="•"/>
            </a:pPr>
            <a:endParaRPr lang="zh-CN" altLang="en-US">
              <a:latin typeface="Times New Roman" charset="0"/>
              <a:ea typeface="黑体" charset="0"/>
              <a:cs typeface="黑体" charset="0"/>
            </a:endParaRPr>
          </a:p>
        </p:txBody>
      </p:sp>
      <p:cxnSp>
        <p:nvCxnSpPr>
          <p:cNvPr id="22" name="直接连接符 21"/>
          <p:cNvCxnSpPr/>
          <p:nvPr/>
        </p:nvCxnSpPr>
        <p:spPr bwMode="auto">
          <a:xfrm>
            <a:off x="4941476" y="5034344"/>
            <a:ext cx="442148"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直接连接符 23"/>
          <p:cNvCxnSpPr/>
          <p:nvPr/>
        </p:nvCxnSpPr>
        <p:spPr bwMode="auto">
          <a:xfrm>
            <a:off x="4506703" y="5485194"/>
            <a:ext cx="4680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直接连接符 25"/>
          <p:cNvCxnSpPr/>
          <p:nvPr/>
        </p:nvCxnSpPr>
        <p:spPr bwMode="auto">
          <a:xfrm>
            <a:off x="3277439" y="5948744"/>
            <a:ext cx="468000" cy="0"/>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直接连接符 26"/>
          <p:cNvCxnSpPr/>
          <p:nvPr/>
        </p:nvCxnSpPr>
        <p:spPr bwMode="auto">
          <a:xfrm flipH="1">
            <a:off x="4008064" y="5607431"/>
            <a:ext cx="214686" cy="209552"/>
          </a:xfrm>
          <a:prstGeom prst="line">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9" name="文本框 28"/>
          <p:cNvSpPr txBox="1"/>
          <p:nvPr/>
        </p:nvSpPr>
        <p:spPr>
          <a:xfrm>
            <a:off x="6124874" y="4338276"/>
            <a:ext cx="2071090" cy="646331"/>
          </a:xfrm>
          <a:prstGeom prst="rect">
            <a:avLst/>
          </a:prstGeom>
          <a:noFill/>
        </p:spPr>
        <p:txBody>
          <a:bodyPr wrap="square" rtlCol="0">
            <a:spAutoFit/>
          </a:bodyPr>
          <a:lstStyle/>
          <a:p>
            <a:r>
              <a:rPr lang="zh-CN" altLang="en-US" dirty="0"/>
              <a:t>图像分割问题转化为找最小割问题</a:t>
            </a:r>
          </a:p>
        </p:txBody>
      </p:sp>
      <p:sp>
        <p:nvSpPr>
          <p:cNvPr id="5" name="矩形 4"/>
          <p:cNvSpPr/>
          <p:nvPr/>
        </p:nvSpPr>
        <p:spPr>
          <a:xfrm>
            <a:off x="6124874" y="5227823"/>
            <a:ext cx="2333326" cy="1477328"/>
          </a:xfrm>
          <a:prstGeom prst="rect">
            <a:avLst/>
          </a:prstGeom>
        </p:spPr>
        <p:txBody>
          <a:bodyPr wrap="square">
            <a:spAutoFit/>
          </a:bodyPr>
          <a:lstStyle/>
          <a:p>
            <a:r>
              <a:rPr lang="zh-CN" altLang="en-US" dirty="0"/>
              <a:t>图中边的权值就决定了最后的分割结果。那么给定一张图像，图中边的权值怎么确定呢？</a:t>
            </a:r>
          </a:p>
        </p:txBody>
      </p:sp>
    </p:spTree>
    <p:extLst>
      <p:ext uri="{BB962C8B-B14F-4D97-AF65-F5344CB8AC3E}">
        <p14:creationId xmlns:p14="http://schemas.microsoft.com/office/powerpoint/2010/main" val="429023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能量函数</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zh-CN" altLang="en-US" dirty="0"/>
                  <a:t>假设图像的分割为</a:t>
                </a:r>
                <a14:m>
                  <m:oMath xmlns:m="http://schemas.openxmlformats.org/officeDocument/2006/math">
                    <m:r>
                      <a:rPr lang="en-US" altLang="zh-CN" i="1" dirty="0" smtClean="0">
                        <a:latin typeface="Cambria Math" panose="02040503050406030204" pitchFamily="18" charset="0"/>
                      </a:rPr>
                      <m:t>𝑥</m:t>
                    </m:r>
                  </m:oMath>
                </a14:m>
                <a:r>
                  <a:rPr lang="zh-CN" altLang="en-US" dirty="0"/>
                  <a:t>时，图像的能量可以表示为：</a:t>
                </a:r>
                <a:endParaRPr lang="en-US" altLang="zh-CN" dirty="0"/>
              </a:p>
              <a:p>
                <a:endParaRPr lang="en-US" altLang="zh-CN" dirty="0"/>
              </a:p>
              <a:p>
                <a:endParaRPr lang="en-US" altLang="zh-CN" dirty="0"/>
              </a:p>
              <a:p>
                <a:pPr lvl="1">
                  <a:lnSpc>
                    <a:spcPct val="150000"/>
                  </a:lnSpc>
                </a:pP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m:rPr>
                            <m:sty m:val="p"/>
                          </m:rPr>
                          <a:rPr lang="en-US" altLang="zh-CN" i="1">
                            <a:latin typeface="Cambria Math" panose="02040503050406030204" pitchFamily="18" charset="0"/>
                          </a:rPr>
                          <m:t>x</m:t>
                        </m:r>
                      </m:sub>
                    </m:sSub>
                  </m:oMath>
                </a14:m>
                <a:r>
                  <a:rPr lang="zh-CN" altLang="en-US" dirty="0"/>
                  <a:t>：表示关于</a:t>
                </a:r>
                <a14:m>
                  <m:oMath xmlns:m="http://schemas.openxmlformats.org/officeDocument/2006/math">
                    <m:r>
                      <a:rPr lang="en-US" altLang="zh-CN" i="1" dirty="0">
                        <a:latin typeface="Cambria Math" panose="02040503050406030204" pitchFamily="18" charset="0"/>
                      </a:rPr>
                      <m:t>𝑥</m:t>
                    </m:r>
                  </m:oMath>
                </a14:m>
                <a:r>
                  <a:rPr lang="zh-CN" altLang="en-US" dirty="0"/>
                  <a:t>的损失函数，也叫能量函数。图割的目标就是优化能量函数使其值达到最小。</a:t>
                </a:r>
                <a:endParaRPr lang="en-US" altLang="zh-CN" dirty="0"/>
              </a:p>
              <a:p>
                <a:pPr lvl="1">
                  <a:lnSpc>
                    <a:spcPct val="150000"/>
                  </a:lnSpc>
                </a:pPr>
                <a:r>
                  <a:rPr lang="en-US" altLang="zh-CN" dirty="0"/>
                  <a:t>Data</a:t>
                </a:r>
                <a:r>
                  <a:rPr lang="zh-CN" altLang="en-US" dirty="0"/>
                  <a:t>项：</a:t>
                </a:r>
                <a:r>
                  <a:rPr lang="zh-CN" altLang="en-US" dirty="0">
                    <a:solidFill>
                      <a:srgbClr val="C00000"/>
                    </a:solidFill>
                  </a:rPr>
                  <a:t>普通顶点</a:t>
                </a:r>
                <a:r>
                  <a:rPr lang="zh-CN" altLang="en-US" dirty="0"/>
                  <a:t>与</a:t>
                </a:r>
                <a:r>
                  <a:rPr lang="zh-CN" altLang="en-US" dirty="0">
                    <a:solidFill>
                      <a:srgbClr val="C00000"/>
                    </a:solidFill>
                  </a:rPr>
                  <a:t>终端顶点</a:t>
                </a:r>
                <a:r>
                  <a:rPr lang="zh-CN" altLang="en-US" dirty="0"/>
                  <a:t>之间的边的权值</a:t>
                </a:r>
                <a:endParaRPr lang="en-US" altLang="zh-CN" dirty="0"/>
              </a:p>
              <a:p>
                <a:pPr lvl="1">
                  <a:lnSpc>
                    <a:spcPct val="150000"/>
                  </a:lnSpc>
                </a:pPr>
                <a:r>
                  <a:rPr lang="en-US" altLang="zh-CN" dirty="0"/>
                  <a:t>Smooth</a:t>
                </a:r>
                <a:r>
                  <a:rPr lang="zh-CN" altLang="en-US" dirty="0"/>
                  <a:t>项：</a:t>
                </a:r>
                <a:r>
                  <a:rPr lang="zh-CN" altLang="en-US" dirty="0">
                    <a:solidFill>
                      <a:srgbClr val="C00000"/>
                    </a:solidFill>
                  </a:rPr>
                  <a:t>普通顶点</a:t>
                </a:r>
                <a:r>
                  <a:rPr lang="zh-CN" altLang="en-US" dirty="0"/>
                  <a:t>之间的边的权值</a:t>
                </a:r>
              </a:p>
              <a:p>
                <a:endParaRPr lang="zh-CN" altLang="en-US" dirty="0"/>
              </a:p>
              <a:p>
                <a:endParaRPr lang="en-US" altLang="zh-CN"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067" t="-1350"/>
                </a:stretch>
              </a:blipFill>
            </p:spPr>
            <p:txBody>
              <a:bodyPr/>
              <a:lstStyle/>
              <a:p>
                <a:r>
                  <a:rPr lang="zh-CN" altLang="en-US">
                    <a:noFill/>
                  </a:rPr>
                  <a:t> </a:t>
                </a:r>
              </a:p>
            </p:txBody>
          </p:sp>
        </mc:Fallback>
      </mc:AlternateContent>
      <p:graphicFrame>
        <p:nvGraphicFramePr>
          <p:cNvPr id="9" name="Object 6"/>
          <p:cNvGraphicFramePr>
            <a:graphicFrameLocks noChangeAspect="1"/>
          </p:cNvGraphicFramePr>
          <p:nvPr/>
        </p:nvGraphicFramePr>
        <p:xfrm>
          <a:off x="2465420" y="1946148"/>
          <a:ext cx="3048034" cy="443839"/>
        </p:xfrm>
        <a:graphic>
          <a:graphicData uri="http://schemas.openxmlformats.org/presentationml/2006/ole">
            <mc:AlternateContent xmlns:mc="http://schemas.openxmlformats.org/markup-compatibility/2006">
              <mc:Choice xmlns:v="urn:schemas-microsoft-com:vml" Requires="v">
                <p:oleObj spid="_x0000_s12312" name="Equation" r:id="rId4" imgW="1549400" imgH="228600" progId="Equation.DSMT4">
                  <p:embed/>
                </p:oleObj>
              </mc:Choice>
              <mc:Fallback>
                <p:oleObj name="Equation" r:id="rId4" imgW="1549400" imgH="228600" progId="Equation.DSMT4">
                  <p:embed/>
                  <p:pic>
                    <p:nvPicPr>
                      <p:cNvPr id="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420" y="1946148"/>
                        <a:ext cx="3048034" cy="44383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9361308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构造能量函数</a:t>
            </a:r>
          </a:p>
        </p:txBody>
      </p:sp>
      <p:sp>
        <p:nvSpPr>
          <p:cNvPr id="3" name="内容占位符 2"/>
          <p:cNvSpPr>
            <a:spLocks noGrp="1"/>
          </p:cNvSpPr>
          <p:nvPr>
            <p:ph idx="1"/>
          </p:nvPr>
        </p:nvSpPr>
        <p:spPr/>
        <p:txBody>
          <a:bodyPr/>
          <a:lstStyle/>
          <a:p>
            <a:r>
              <a:rPr lang="en-US" altLang="zh-CN" dirty="0"/>
              <a:t>Data</a:t>
            </a:r>
            <a:r>
              <a:rPr lang="zh-CN" altLang="en-US" dirty="0"/>
              <a:t>项</a:t>
            </a:r>
            <a:endParaRPr lang="en-US" altLang="zh-CN" dirty="0"/>
          </a:p>
          <a:p>
            <a:endParaRPr lang="en-US" altLang="zh-CN" dirty="0"/>
          </a:p>
          <a:p>
            <a:endParaRPr lang="en-US" altLang="zh-CN" dirty="0"/>
          </a:p>
          <a:p>
            <a:endParaRPr lang="en-US" altLang="zh-CN" dirty="0"/>
          </a:p>
          <a:p>
            <a:endParaRPr lang="en-US" altLang="zh-CN" dirty="0"/>
          </a:p>
          <a:p>
            <a:endParaRPr lang="zh-CN" altLang="en-US" dirty="0"/>
          </a:p>
          <a:p>
            <a:r>
              <a:rPr lang="en-US" altLang="zh-CN" dirty="0"/>
              <a:t>Smooth</a:t>
            </a:r>
            <a:r>
              <a:rPr lang="zh-CN" altLang="en-US" dirty="0"/>
              <a:t>项：针对相邻像素</a:t>
            </a:r>
          </a:p>
          <a:p>
            <a:endParaRPr lang="zh-CN" altLang="en-US" dirty="0"/>
          </a:p>
        </p:txBody>
      </p:sp>
      <p:graphicFrame>
        <p:nvGraphicFramePr>
          <p:cNvPr id="5" name="Object 2"/>
          <p:cNvGraphicFramePr>
            <a:graphicFrameLocks/>
          </p:cNvGraphicFramePr>
          <p:nvPr/>
        </p:nvGraphicFramePr>
        <p:xfrm>
          <a:off x="2942765" y="1900422"/>
          <a:ext cx="1812925" cy="1084263"/>
        </p:xfrm>
        <a:graphic>
          <a:graphicData uri="http://schemas.openxmlformats.org/presentationml/2006/ole">
            <mc:AlternateContent xmlns:mc="http://schemas.openxmlformats.org/markup-compatibility/2006">
              <mc:Choice xmlns:v="urn:schemas-microsoft-com:vml" Requires="v">
                <p:oleObj spid="_x0000_s13358" name="工作表" r:id="rId4" imgW="5838745" imgH="3490880" progId="Excel.Sheet.8">
                  <p:embed/>
                </p:oleObj>
              </mc:Choice>
              <mc:Fallback>
                <p:oleObj name="工作表" r:id="rId4" imgW="5838745" imgH="3490880" progId="Excel.Sheet.8">
                  <p:embed/>
                  <p:pic>
                    <p:nvPicPr>
                      <p:cNvPr id="5" name="Object 2"/>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2765" y="1900422"/>
                        <a:ext cx="1812925" cy="108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6" name="组合 1"/>
          <p:cNvGrpSpPr>
            <a:grpSpLocks/>
          </p:cNvGrpSpPr>
          <p:nvPr/>
        </p:nvGrpSpPr>
        <p:grpSpPr bwMode="auto">
          <a:xfrm>
            <a:off x="1030224" y="1894078"/>
            <a:ext cx="1325563" cy="1857375"/>
            <a:chOff x="500064" y="1643064"/>
            <a:chExt cx="1325247" cy="1857944"/>
          </a:xfrm>
        </p:grpSpPr>
        <p:pic>
          <p:nvPicPr>
            <p:cNvPr id="7" name="Picture 2" descr="F:\pictrue\teddy.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00064" y="1643064"/>
              <a:ext cx="1325247" cy="185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椭圆 7"/>
            <p:cNvSpPr/>
            <p:nvPr/>
          </p:nvSpPr>
          <p:spPr>
            <a:xfrm>
              <a:off x="630208" y="2106756"/>
              <a:ext cx="142841" cy="250902"/>
            </a:xfrm>
            <a:prstGeom prst="ellipse">
              <a:avLst/>
            </a:prstGeom>
            <a:solidFill>
              <a:srgbClr val="0000FF"/>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CN" altLang="en-US"/>
            </a:p>
          </p:txBody>
        </p:sp>
        <p:sp>
          <p:nvSpPr>
            <p:cNvPr id="9" name="椭圆 8"/>
            <p:cNvSpPr/>
            <p:nvPr/>
          </p:nvSpPr>
          <p:spPr>
            <a:xfrm>
              <a:off x="1107932" y="2402121"/>
              <a:ext cx="142841" cy="185795"/>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zh-CN" altLang="en-US"/>
            </a:p>
          </p:txBody>
        </p:sp>
      </p:grpSp>
      <p:graphicFrame>
        <p:nvGraphicFramePr>
          <p:cNvPr id="11" name="Object 4"/>
          <p:cNvGraphicFramePr>
            <a:graphicFrameLocks noGrp="1"/>
          </p:cNvGraphicFramePr>
          <p:nvPr/>
        </p:nvGraphicFramePr>
        <p:xfrm>
          <a:off x="5582389" y="2279372"/>
          <a:ext cx="3448835" cy="1349964"/>
        </p:xfrm>
        <a:graphic>
          <a:graphicData uri="http://schemas.openxmlformats.org/presentationml/2006/ole">
            <mc:AlternateContent xmlns:mc="http://schemas.openxmlformats.org/markup-compatibility/2006">
              <mc:Choice xmlns:v="urn:schemas-microsoft-com:vml" Requires="v">
                <p:oleObj spid="_x0000_s13359" r:id="rId7" imgW="8230313" imgH="3468925" progId="Excel.Sheet.8">
                  <p:embed/>
                </p:oleObj>
              </mc:Choice>
              <mc:Fallback>
                <p:oleObj r:id="rId7" imgW="8230313" imgH="3468925" progId="Excel.Sheet.8">
                  <p:embed/>
                  <p:pic>
                    <p:nvPicPr>
                      <p:cNvPr id="11" name="Object 4"/>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389" y="2279372"/>
                        <a:ext cx="3448835" cy="1349964"/>
                      </a:xfrm>
                      <a:prstGeom prst="rect">
                        <a:avLst/>
                      </a:prstGeom>
                      <a:noFill/>
                      <a:ln>
                        <a:noFill/>
                      </a:ln>
                    </p:spPr>
                  </p:pic>
                </p:oleObj>
              </mc:Fallback>
            </mc:AlternateContent>
          </a:graphicData>
        </a:graphic>
      </p:graphicFrame>
      <p:pic>
        <p:nvPicPr>
          <p:cNvPr id="12" name="Picture 65" descr="C:\DOCUME~1\ADMINI~1\LOCALS~1\Temp\)7[{S_RYZ7`FQ{I05TLDBF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0815" y="3059297"/>
            <a:ext cx="24669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119"/>
          <p:cNvSpPr txBox="1"/>
          <p:nvPr/>
        </p:nvSpPr>
        <p:spPr>
          <a:xfrm>
            <a:off x="6030928" y="3629336"/>
            <a:ext cx="2375602" cy="307777"/>
          </a:xfrm>
          <a:prstGeom prst="rect">
            <a:avLst/>
          </a:prstGeom>
          <a:noFill/>
        </p:spPr>
        <p:txBody>
          <a:bodyPr wrap="square">
            <a:spAutoFit/>
          </a:bodyPr>
          <a:lstStyle/>
          <a:p>
            <a:pPr algn="ctr" eaLnBrk="1" hangingPunct="1">
              <a:defRPr/>
            </a:pPr>
            <a:r>
              <a:rPr lang="zh-CN" altLang="en-US" sz="1400" dirty="0">
                <a:latin typeface="+mn-lt"/>
                <a:ea typeface="+mn-ea"/>
              </a:rPr>
              <a:t>条件概率越高，能量越低</a:t>
            </a:r>
          </a:p>
        </p:txBody>
      </p:sp>
      <p:sp>
        <p:nvSpPr>
          <p:cNvPr id="15" name="TextBox 4108"/>
          <p:cNvSpPr txBox="1">
            <a:spLocks noChangeArrowheads="1"/>
          </p:cNvSpPr>
          <p:nvPr/>
        </p:nvSpPr>
        <p:spPr bwMode="auto">
          <a:xfrm>
            <a:off x="2927286" y="5570219"/>
            <a:ext cx="3071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000" b="1">
                <a:solidFill>
                  <a:srgbClr val="FFFFFF"/>
                </a:solidFill>
              </a:rPr>
              <a:t>只在前、背景分界处有值</a:t>
            </a:r>
            <a:endParaRPr lang="en-US" altLang="zh-CN" sz="2000" b="1">
              <a:solidFill>
                <a:srgbClr val="FFFFFF"/>
              </a:solidFill>
            </a:endParaRPr>
          </a:p>
          <a:p>
            <a:pPr eaLnBrk="1" hangingPunct="1"/>
            <a:r>
              <a:rPr lang="zh-CN" altLang="en-US" sz="2000" b="1">
                <a:solidFill>
                  <a:srgbClr val="FFFFFF"/>
                </a:solidFill>
              </a:rPr>
              <a:t>梯度越大能量函数越低</a:t>
            </a:r>
          </a:p>
        </p:txBody>
      </p:sp>
      <p:pic>
        <p:nvPicPr>
          <p:cNvPr id="16" name="Picture 51" descr="C:\DOCUME~1\ADMINI~1\LOCALS~1\Temp\M0{OIR4%}UQ)[4Z}BF))XF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6652" y="4603155"/>
            <a:ext cx="1325563" cy="12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4220" y="4617443"/>
            <a:ext cx="12668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
          <p:cNvSpPr txBox="1">
            <a:spLocks noChangeArrowheads="1"/>
          </p:cNvSpPr>
          <p:nvPr/>
        </p:nvSpPr>
        <p:spPr bwMode="auto">
          <a:xfrm>
            <a:off x="7541682" y="5841406"/>
            <a:ext cx="1227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sz="1800" i="1" dirty="0"/>
              <a:t>x</a:t>
            </a:r>
            <a:r>
              <a:rPr lang="en-US" altLang="zh-CN" sz="1800" i="1" baseline="-25000" dirty="0"/>
              <a:t>i</a:t>
            </a:r>
            <a:r>
              <a:rPr lang="en-US" altLang="zh-CN" sz="1800" dirty="0"/>
              <a:t> </a:t>
            </a:r>
            <a:r>
              <a:rPr lang="zh-CN" altLang="en-US" sz="1800" dirty="0"/>
              <a:t>与</a:t>
            </a:r>
            <a:r>
              <a:rPr lang="en-US" altLang="zh-CN" sz="1800" i="1" dirty="0" err="1"/>
              <a:t>x</a:t>
            </a:r>
            <a:r>
              <a:rPr lang="en-US" altLang="zh-CN" sz="1800" i="1" baseline="-25000" dirty="0" err="1"/>
              <a:t>j</a:t>
            </a:r>
            <a:r>
              <a:rPr lang="zh-CN" altLang="en-US" sz="1800" dirty="0"/>
              <a:t>相邻</a:t>
            </a:r>
          </a:p>
        </p:txBody>
      </p:sp>
      <p:sp>
        <p:nvSpPr>
          <p:cNvPr id="19" name="TextBox 4109"/>
          <p:cNvSpPr txBox="1"/>
          <p:nvPr/>
        </p:nvSpPr>
        <p:spPr>
          <a:xfrm>
            <a:off x="984790" y="6266940"/>
            <a:ext cx="7993062" cy="400050"/>
          </a:xfrm>
          <a:prstGeom prst="rect">
            <a:avLst/>
          </a:prstGeom>
          <a:noFill/>
        </p:spPr>
        <p:txBody>
          <a:bodyPr>
            <a:spAutoFit/>
          </a:bodyPr>
          <a:lstStyle/>
          <a:p>
            <a:pPr eaLnBrk="1" hangingPunct="1">
              <a:defRPr/>
            </a:pPr>
            <a:r>
              <a:rPr lang="zh-CN" altLang="en-US" sz="2000" dirty="0">
                <a:latin typeface="+mn-lt"/>
                <a:ea typeface="+mn-ea"/>
              </a:rPr>
              <a:t>优化（最小化）能量函数方法：穷举、模拟退火、</a:t>
            </a:r>
            <a:r>
              <a:rPr lang="en-US" altLang="zh-CN" sz="2000" dirty="0">
                <a:solidFill>
                  <a:srgbClr val="00B050"/>
                </a:solidFill>
              </a:rPr>
              <a:t>graph cut</a:t>
            </a:r>
            <a:r>
              <a:rPr lang="en-US" altLang="zh-CN" sz="2000" dirty="0"/>
              <a:t>……</a:t>
            </a:r>
            <a:endParaRPr lang="zh-CN" altLang="en-US" sz="2000" dirty="0"/>
          </a:p>
        </p:txBody>
      </p:sp>
      <mc:AlternateContent xmlns:mc="http://schemas.openxmlformats.org/markup-compatibility/2006" xmlns:a14="http://schemas.microsoft.com/office/drawing/2010/main">
        <mc:Choice Requires="a14">
          <p:sp>
            <p:nvSpPr>
              <p:cNvPr id="4" name="文本框 3"/>
              <p:cNvSpPr txBox="1"/>
              <p:nvPr/>
            </p:nvSpPr>
            <p:spPr>
              <a:xfrm>
                <a:off x="2689306" y="4426165"/>
                <a:ext cx="4385816" cy="703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000" b="0" i="1" smtClean="0">
                              <a:latin typeface="Cambria Math" panose="02040503050406030204" pitchFamily="18" charset="0"/>
                            </a:rPr>
                          </m:ctrlPr>
                        </m:sSupPr>
                        <m:e>
                          <m:r>
                            <a:rPr lang="en-US" altLang="zh-CN" sz="2000" i="1">
                              <a:latin typeface="Cambria Math" panose="02040503050406030204" pitchFamily="18" charset="0"/>
                            </a:rPr>
                            <m:t>𝐸</m:t>
                          </m:r>
                        </m:e>
                        <m:sup>
                          <m:r>
                            <a:rPr lang="en-US" altLang="zh-CN" sz="2000" b="0" i="1" smtClean="0">
                              <a:latin typeface="Cambria Math" panose="02040503050406030204" pitchFamily="18" charset="0"/>
                            </a:rPr>
                            <m:t>2</m:t>
                          </m:r>
                        </m:sup>
                      </m:sSup>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e>
                      </m:d>
                      <m:r>
                        <a:rPr lang="en-US" altLang="zh-CN" sz="2000" b="0" i="1" smtClean="0">
                          <a:latin typeface="Cambria Math" panose="02040503050406030204" pitchFamily="18" charset="0"/>
                        </a:rPr>
                        <m:t>=</m:t>
                      </m:r>
                      <m:r>
                        <m:rPr>
                          <m:sty m:val="p"/>
                        </m:rPr>
                        <a:rPr lang="en-US" altLang="zh-CN" sz="2000" b="0" i="0" smtClean="0">
                          <a:latin typeface="Cambria Math" panose="02040503050406030204" pitchFamily="18" charset="0"/>
                        </a:rPr>
                        <m:t>exp</m:t>
                      </m:r>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sSup>
                            <m:sSupPr>
                              <m:ctrlPr>
                                <a:rPr lang="en-US" altLang="zh-CN" sz="2000" b="0" i="1" smtClean="0">
                                  <a:latin typeface="Cambria Math" panose="02040503050406030204" pitchFamily="18" charset="0"/>
                                </a:rPr>
                              </m:ctrlPr>
                            </m:sSupPr>
                            <m:e>
                              <m:d>
                                <m:dPr>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𝑗</m:t>
                                      </m:r>
                                    </m:sub>
                                  </m:sSub>
                                </m:e>
                              </m:d>
                            </m:e>
                            <m:sup>
                              <m:r>
                                <a:rPr lang="en-US" altLang="zh-CN" sz="2000" b="0" i="1" smtClean="0">
                                  <a:latin typeface="Cambria Math" panose="02040503050406030204" pitchFamily="18" charset="0"/>
                                </a:rPr>
                                <m:t>2</m:t>
                              </m:r>
                            </m:sup>
                          </m:sSup>
                        </m:num>
                        <m:den>
                          <m:r>
                            <a:rPr lang="en-US" altLang="zh-CN" sz="2000" b="0" i="1" smtClean="0">
                              <a:latin typeface="Cambria Math" panose="02040503050406030204" pitchFamily="18" charset="0"/>
                            </a:rPr>
                            <m:t>2</m:t>
                          </m:r>
                          <m:sSup>
                            <m:sSupPr>
                              <m:ctrlPr>
                                <a:rPr lang="en-US" altLang="zh-CN" sz="2000" b="0" i="1" smtClean="0">
                                  <a:latin typeface="Cambria Math" panose="02040503050406030204" pitchFamily="18" charset="0"/>
                                </a:rPr>
                              </m:ctrlPr>
                            </m:sSupPr>
                            <m:e>
                              <m:r>
                                <a:rPr lang="zh-CN" altLang="en-US" sz="2000" i="1">
                                  <a:latin typeface="Cambria Math" panose="02040503050406030204" pitchFamily="18" charset="0"/>
                                </a:rPr>
                                <m:t>𝜎</m:t>
                              </m:r>
                            </m:e>
                            <m:sup>
                              <m:r>
                                <a:rPr lang="en-US" altLang="zh-CN" sz="2000" b="0" i="1" smtClean="0">
                                  <a:latin typeface="Cambria Math" panose="02040503050406030204" pitchFamily="18" charset="0"/>
                                </a:rPr>
                                <m:t>2</m:t>
                              </m:r>
                            </m:sup>
                          </m:sSup>
                        </m:den>
                      </m:f>
                      <m:r>
                        <a:rPr lang="en-US" altLang="zh-CN"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r>
                        <a:rPr lang="zh-CN" altLang="en-US" sz="2000" b="0" i="1" smtClean="0">
                          <a:latin typeface="Cambria Math" panose="02040503050406030204" pitchFamily="18" charset="0"/>
                          <a:ea typeface="Cambria Math" panose="02040503050406030204" pitchFamily="18" charset="0"/>
                        </a:rPr>
                        <m:t>𝛿</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𝐴</m:t>
                          </m:r>
                        </m:e>
                        <m:sub>
                          <m:r>
                            <a:rPr lang="en-US" altLang="zh-CN" sz="2000" b="0" i="1" smtClean="0">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𝐴</m:t>
                          </m:r>
                        </m:e>
                        <m:sub>
                          <m:r>
                            <a:rPr lang="en-US" altLang="zh-CN" sz="2000" b="0" i="1" smtClean="0">
                              <a:latin typeface="Cambria Math" panose="02040503050406030204" pitchFamily="18" charset="0"/>
                              <a:ea typeface="Cambria Math" panose="02040503050406030204" pitchFamily="18" charset="0"/>
                            </a:rPr>
                            <m:t>𝑗</m:t>
                          </m:r>
                        </m:sub>
                      </m:sSub>
                      <m:r>
                        <a:rPr lang="en-US" altLang="zh-CN" sz="2000" b="0" i="1" smtClean="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2689306" y="4426165"/>
                <a:ext cx="4385816" cy="703141"/>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5861794" y="1401961"/>
                <a:ext cx="254473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000" b="0" i="1" smtClean="0">
                              <a:latin typeface="Cambria Math" panose="02040503050406030204" pitchFamily="18" charset="0"/>
                            </a:rPr>
                          </m:ctrlPr>
                        </m:sSupPr>
                        <m:e>
                          <m:r>
                            <a:rPr lang="en-US" altLang="zh-CN" sz="2000" i="1">
                              <a:latin typeface="Cambria Math" panose="02040503050406030204" pitchFamily="18" charset="0"/>
                            </a:rPr>
                            <m:t>𝐸</m:t>
                          </m:r>
                        </m:e>
                        <m:sup>
                          <m:r>
                            <a:rPr lang="en-US" altLang="zh-CN" sz="2000" b="0" i="1" smtClean="0">
                              <a:latin typeface="Cambria Math" panose="02040503050406030204" pitchFamily="18" charset="0"/>
                            </a:rPr>
                            <m:t>1</m:t>
                          </m:r>
                        </m:sup>
                      </m:sSup>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e>
                      </m:d>
                      <m:r>
                        <a:rPr lang="en-US" altLang="zh-CN" sz="2000" b="0" i="1" smtClean="0">
                          <a:latin typeface="Cambria Math" panose="02040503050406030204" pitchFamily="18" charset="0"/>
                          <a:ea typeface="Cambria Math" panose="02040503050406030204" pitchFamily="18" charset="0"/>
                        </a:rPr>
                        <m:t>∝−</m:t>
                      </m:r>
                      <m:func>
                        <m:funcPr>
                          <m:ctrlPr>
                            <a:rPr lang="en-US" altLang="zh-CN" sz="2000" b="0" i="1" smtClean="0">
                              <a:latin typeface="Cambria Math" panose="02040503050406030204" pitchFamily="18" charset="0"/>
                              <a:ea typeface="Cambria Math" panose="020405030504060302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rPr>
                            <m:t>ln</m:t>
                          </m:r>
                        </m:fName>
                        <m:e>
                          <m:r>
                            <m:rPr>
                              <m:sty m:val="p"/>
                            </m:rPr>
                            <a:rPr lang="en-US" altLang="zh-CN" sz="2000" b="0" i="0" smtClean="0">
                              <a:latin typeface="Cambria Math" panose="02040503050406030204" pitchFamily="18" charset="0"/>
                              <a:ea typeface="Cambria Math" panose="02040503050406030204" pitchFamily="18" charset="0"/>
                            </a:rPr>
                            <m:t>Pr</m:t>
                          </m:r>
                          <m:r>
                            <a:rPr lang="en-US" altLang="zh-CN" sz="2000" b="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𝐼</m:t>
                              </m:r>
                            </m:e>
                            <m:sub>
                              <m:r>
                                <a:rPr lang="en-US" altLang="zh-CN" sz="2000" i="1">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𝐴</m:t>
                              </m:r>
                            </m:e>
                            <m:sub>
                              <m:r>
                                <a:rPr lang="en-US" altLang="zh-CN" sz="2000" i="1">
                                  <a:latin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e>
                      </m:func>
                    </m:oMath>
                  </m:oMathPara>
                </a14:m>
                <a:endParaRPr lang="zh-CN" altLang="en-US" sz="2000" dirty="0"/>
              </a:p>
            </p:txBody>
          </p:sp>
        </mc:Choice>
        <mc:Fallback xmlns="">
          <p:sp>
            <p:nvSpPr>
              <p:cNvPr id="20" name="文本框 19"/>
              <p:cNvSpPr txBox="1">
                <a:spLocks noRot="1" noChangeAspect="1" noMove="1" noResize="1" noEditPoints="1" noAdjustHandles="1" noChangeArrowheads="1" noChangeShapeType="1" noTextEdit="1"/>
              </p:cNvSpPr>
              <p:nvPr/>
            </p:nvSpPr>
            <p:spPr>
              <a:xfrm>
                <a:off x="5861794" y="1401961"/>
                <a:ext cx="2544736" cy="307777"/>
              </a:xfrm>
              <a:prstGeom prst="rect">
                <a:avLst/>
              </a:prstGeom>
              <a:blipFill>
                <a:blip r:embed="rId13"/>
                <a:stretch>
                  <a:fillRect l="-1918" r="-3357" b="-38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2510331" y="5216106"/>
                <a:ext cx="2883417"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ea typeface="Cambria Math" panose="02040503050406030204" pitchFamily="18" charset="0"/>
                        </a:rPr>
                        <m:t>𝛿</m:t>
                      </m:r>
                      <m:d>
                        <m:dPr>
                          <m:ctrlPr>
                            <a:rPr lang="en-US" altLang="zh-CN" i="1">
                              <a:latin typeface="Cambria Math" panose="02040503050406030204" pitchFamily="18" charset="0"/>
                              <a:ea typeface="Cambria Math" panose="02040503050406030204" pitchFamily="18" charset="0"/>
                            </a:rPr>
                          </m:ctrlPr>
                        </m:dPr>
                        <m:e>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𝐴</m:t>
                              </m:r>
                            </m:e>
                            <m:sub>
                              <m:r>
                                <a:rPr lang="en-US" altLang="zh-CN" i="1">
                                  <a:latin typeface="Cambria Math" panose="02040503050406030204" pitchFamily="18" charset="0"/>
                                  <a:ea typeface="Cambria Math" panose="02040503050406030204" pitchFamily="18" charset="0"/>
                                </a:rPr>
                                <m:t>𝑖</m:t>
                              </m:r>
                            </m:sub>
                          </m:sSub>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𝐴</m:t>
                              </m:r>
                            </m:e>
                            <m:sub>
                              <m:r>
                                <a:rPr lang="en-US" altLang="zh-CN" i="1">
                                  <a:latin typeface="Cambria Math" panose="02040503050406030204" pitchFamily="18" charset="0"/>
                                  <a:ea typeface="Cambria Math" panose="02040503050406030204" pitchFamily="18" charset="0"/>
                                </a:rPr>
                                <m:t>𝑗</m:t>
                              </m:r>
                            </m:sub>
                          </m:sSub>
                        </m:e>
                      </m:d>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ea typeface="Cambria Math" panose="02040503050406030204" pitchFamily="18" charset="0"/>
                                </a:rPr>
                              </m:ctrlPr>
                            </m:mPr>
                            <m:mr>
                              <m:e>
                                <m:r>
                                  <m:rPr>
                                    <m:brk m:alnAt="7"/>
                                  </m:rPr>
                                  <a:rPr lang="en-US" altLang="zh-CN" b="0" i="1" smtClean="0">
                                    <a:latin typeface="Cambria Math" panose="02040503050406030204" pitchFamily="18" charset="0"/>
                                    <a:ea typeface="Cambria Math" panose="02040503050406030204" pitchFamily="18" charset="0"/>
                                  </a:rPr>
                                  <m:t>1</m:t>
                                </m:r>
                              </m:e>
                              <m:e>
                                <m:r>
                                  <m:rPr>
                                    <m:sty m:val="p"/>
                                  </m:rPr>
                                  <a:rPr lang="en-US" altLang="zh-CN" b="0" i="0" smtClean="0">
                                    <a:latin typeface="Cambria Math" panose="02040503050406030204" pitchFamily="18" charset="0"/>
                                    <a:ea typeface="Cambria Math" panose="02040503050406030204" pitchFamily="18" charset="0"/>
                                  </a:rPr>
                                  <m:t>if</m:t>
                                </m:r>
                                <m:r>
                                  <a:rPr lang="en-US" altLang="zh-CN" b="0" i="1" smtClean="0">
                                    <a:latin typeface="Cambria Math" panose="02040503050406030204" pitchFamily="18" charset="0"/>
                                    <a:ea typeface="Cambria Math" panose="02040503050406030204" pitchFamily="18" charset="0"/>
                                  </a:rPr>
                                  <m:t> </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𝐴</m:t>
                                    </m:r>
                                  </m:e>
                                  <m:sub>
                                    <m:r>
                                      <a:rPr lang="en-US" altLang="zh-CN" i="1">
                                        <a:latin typeface="Cambria Math" panose="02040503050406030204" pitchFamily="18" charset="0"/>
                                        <a:ea typeface="Cambria Math" panose="02040503050406030204" pitchFamily="18" charset="0"/>
                                      </a:rPr>
                                      <m:t>𝑖</m:t>
                                    </m:r>
                                  </m:sub>
                                </m:sSub>
                                <m:r>
                                  <a:rPr lang="en-US" altLang="zh-CN"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𝐴</m:t>
                                    </m:r>
                                  </m:e>
                                  <m:sub>
                                    <m:r>
                                      <a:rPr lang="en-US" altLang="zh-CN" i="1">
                                        <a:latin typeface="Cambria Math" panose="02040503050406030204" pitchFamily="18" charset="0"/>
                                        <a:ea typeface="Cambria Math" panose="02040503050406030204" pitchFamily="18" charset="0"/>
                                      </a:rPr>
                                      <m:t>𝑗</m:t>
                                    </m:r>
                                  </m:sub>
                                </m:sSub>
                              </m:e>
                            </m:mr>
                            <m:mr>
                              <m:e>
                                <m:r>
                                  <a:rPr lang="en-US" altLang="zh-CN" b="0" i="1" smtClean="0">
                                    <a:latin typeface="Cambria Math" panose="02040503050406030204" pitchFamily="18" charset="0"/>
                                    <a:ea typeface="Cambria Math" panose="02040503050406030204" pitchFamily="18" charset="0"/>
                                  </a:rPr>
                                  <m:t>0</m:t>
                                </m:r>
                              </m:e>
                              <m:e>
                                <m:r>
                                  <m:rPr>
                                    <m:sty m:val="p"/>
                                  </m:rPr>
                                  <a:rPr lang="en-US" altLang="zh-CN">
                                    <a:latin typeface="Cambria Math" panose="02040503050406030204" pitchFamily="18" charset="0"/>
                                    <a:ea typeface="Cambria Math" panose="02040503050406030204" pitchFamily="18" charset="0"/>
                                  </a:rPr>
                                  <m:t>if</m:t>
                                </m:r>
                                <m:r>
                                  <a:rPr lang="en-US" altLang="zh-CN" b="0" i="1" smtClean="0">
                                    <a:latin typeface="Cambria Math" panose="02040503050406030204" pitchFamily="18" charset="0"/>
                                    <a:ea typeface="Cambria Math" panose="02040503050406030204" pitchFamily="18" charset="0"/>
                                  </a:rPr>
                                  <m:t> </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𝐴</m:t>
                                    </m:r>
                                  </m:e>
                                  <m:sub>
                                    <m:r>
                                      <a:rPr lang="en-US" altLang="zh-CN" i="1">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𝐴</m:t>
                                    </m:r>
                                  </m:e>
                                  <m:sub>
                                    <m:r>
                                      <a:rPr lang="en-US" altLang="zh-CN" i="1">
                                        <a:latin typeface="Cambria Math" panose="02040503050406030204" pitchFamily="18" charset="0"/>
                                        <a:ea typeface="Cambria Math" panose="02040503050406030204" pitchFamily="18" charset="0"/>
                                      </a:rPr>
                                      <m:t>𝑗</m:t>
                                    </m:r>
                                  </m:sub>
                                </m:sSub>
                              </m:e>
                            </m:mr>
                          </m:m>
                        </m:e>
                      </m:d>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2510331" y="5216106"/>
                <a:ext cx="2883417" cy="710194"/>
              </a:xfrm>
              <a:prstGeom prst="rect">
                <a:avLst/>
              </a:prstGeom>
              <a:blipFill>
                <a:blip r:embed="rId14"/>
                <a:stretch>
                  <a:fillRect b="-77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146911" y="1790530"/>
                <a:ext cx="4054636" cy="369332"/>
              </a:xfrm>
              <a:prstGeom prst="rect">
                <a:avLst/>
              </a:prstGeom>
            </p:spPr>
            <p:txBody>
              <a:bodyPr wrap="none">
                <a:spAutoFit/>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𝐴</m:t>
                        </m:r>
                      </m:e>
                      <m:sub>
                        <m:r>
                          <a:rPr lang="en-US" altLang="zh-CN" i="1">
                            <a:latin typeface="Cambria Math" panose="02040503050406030204" pitchFamily="18" charset="0"/>
                          </a:rPr>
                          <m:t>𝑖</m:t>
                        </m:r>
                      </m:sub>
                    </m:sSub>
                    <m:r>
                      <a:rPr lang="en-US" altLang="zh-CN"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𝑠</m:t>
                    </m:r>
                    <m:r>
                      <a:rPr lang="en-US" altLang="zh-CN" b="0" i="1" smtClean="0">
                        <a:latin typeface="Cambria Math" panose="02040503050406030204" pitchFamily="18" charset="0"/>
                        <a:ea typeface="Cambria Math" panose="02040503050406030204" pitchFamily="18" charset="0"/>
                      </a:rPr>
                      <m:t>, </m:t>
                    </m:r>
                    <m:r>
                      <a:rPr lang="en-US" altLang="zh-CN" b="0" i="1" smtClean="0">
                        <a:latin typeface="Cambria Math" panose="02040503050406030204" pitchFamily="18" charset="0"/>
                        <a:ea typeface="Cambria Math" panose="02040503050406030204" pitchFamily="18" charset="0"/>
                      </a:rPr>
                      <m:t>𝑡</m:t>
                    </m:r>
                    <m:r>
                      <a:rPr lang="en-US" altLang="zh-CN" i="1" smtClean="0">
                        <a:latin typeface="Cambria Math" panose="02040503050406030204" pitchFamily="18" charset="0"/>
                        <a:ea typeface="Cambria Math" panose="02040503050406030204" pitchFamily="18" charset="0"/>
                      </a:rPr>
                      <m:t>}</m:t>
                    </m:r>
                  </m:oMath>
                </a14:m>
                <a:r>
                  <a:rPr lang="en-US" altLang="zh-CN" dirty="0"/>
                  <a:t> </a:t>
                </a:r>
                <a:r>
                  <a:rPr lang="zh-CN" altLang="en-US" dirty="0"/>
                  <a:t>表示像素</a:t>
                </a:r>
                <a14:m>
                  <m:oMath xmlns:m="http://schemas.openxmlformats.org/officeDocument/2006/math">
                    <m:r>
                      <a:rPr lang="en-US" altLang="zh-CN" b="0" i="0" smtClean="0">
                        <a:latin typeface="Cambria Math" panose="02040503050406030204" pitchFamily="18" charset="0"/>
                      </a:rPr>
                      <m:t> </m:t>
                    </m:r>
                    <m:sSub>
                      <m:sSubPr>
                        <m:ctrlPr>
                          <a:rPr lang="en-US"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𝑖</m:t>
                        </m:r>
                      </m:sub>
                    </m:sSub>
                  </m:oMath>
                </a14:m>
                <a:r>
                  <a:rPr lang="zh-CN" altLang="en-US" dirty="0"/>
                  <a:t> 为前景或者背景</a:t>
                </a:r>
                <a:endParaRPr lang="zh-CN" altLang="en-US" i="1" dirty="0"/>
              </a:p>
            </p:txBody>
          </p:sp>
        </mc:Choice>
        <mc:Fallback xmlns="">
          <p:sp>
            <p:nvSpPr>
              <p:cNvPr id="22" name="矩形 21"/>
              <p:cNvSpPr>
                <a:spLocks noRot="1" noChangeAspect="1" noMove="1" noResize="1" noEditPoints="1" noAdjustHandles="1" noChangeArrowheads="1" noChangeShapeType="1" noTextEdit="1"/>
              </p:cNvSpPr>
              <p:nvPr/>
            </p:nvSpPr>
            <p:spPr>
              <a:xfrm>
                <a:off x="5146911" y="1790530"/>
                <a:ext cx="4054636" cy="369332"/>
              </a:xfrm>
              <a:prstGeom prst="rect">
                <a:avLst/>
              </a:prstGeom>
              <a:blipFill>
                <a:blip r:embed="rId15"/>
                <a:stretch>
                  <a:fillRect t="-13333" r="-752" b="-23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4138823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191" y="118383"/>
            <a:ext cx="8185484" cy="764323"/>
          </a:xfrm>
        </p:spPr>
        <p:txBody>
          <a:bodyPr/>
          <a:lstStyle/>
          <a:p>
            <a:r>
              <a:rPr lang="zh-CN" altLang="en-US" dirty="0"/>
              <a:t>构造能量函数</a:t>
            </a:r>
          </a:p>
        </p:txBody>
      </p:sp>
      <p:sp>
        <p:nvSpPr>
          <p:cNvPr id="3" name="内容占位符 2"/>
          <p:cNvSpPr>
            <a:spLocks noGrp="1"/>
          </p:cNvSpPr>
          <p:nvPr>
            <p:ph idx="1"/>
          </p:nvPr>
        </p:nvSpPr>
        <p:spPr>
          <a:xfrm>
            <a:off x="311369" y="1123292"/>
            <a:ext cx="8410902" cy="5185435"/>
          </a:xfrm>
        </p:spPr>
        <p:txBody>
          <a:bodyPr/>
          <a:lstStyle/>
          <a:p>
            <a:r>
              <a:rPr lang="en-US" altLang="zh-CN" dirty="0"/>
              <a:t>Data</a:t>
            </a:r>
            <a:r>
              <a:rPr lang="zh-CN" altLang="en-US" dirty="0"/>
              <a:t>项</a:t>
            </a:r>
            <a:endParaRPr lang="en-US" altLang="zh-CN" dirty="0"/>
          </a:p>
          <a:p>
            <a:pPr lvl="1"/>
            <a:r>
              <a:rPr lang="zh-CN" altLang="en-US" dirty="0"/>
              <a:t>仅有</a:t>
            </a:r>
            <a:r>
              <a:rPr lang="en-US" altLang="zh-CN" dirty="0"/>
              <a:t>data</a:t>
            </a:r>
            <a:r>
              <a:rPr lang="zh-CN" altLang="en-US" dirty="0"/>
              <a:t>项，分割结果相当于用颜色的先验概率对像素进行分类</a:t>
            </a:r>
            <a:endParaRPr lang="en-US" altLang="zh-CN" dirty="0"/>
          </a:p>
          <a:p>
            <a:pPr lvl="1"/>
            <a:r>
              <a:rPr lang="zh-CN" altLang="en-US" dirty="0"/>
              <a:t>分类的结果没有考虑相邻像素之间的空间关系，造成分割不连续</a:t>
            </a:r>
            <a:endParaRPr lang="en-US" altLang="zh-CN" dirty="0"/>
          </a:p>
          <a:p>
            <a:pPr lvl="1"/>
            <a:endParaRPr lang="zh-CN" altLang="en-US" dirty="0"/>
          </a:p>
          <a:p>
            <a:r>
              <a:rPr lang="en-US" altLang="zh-CN" dirty="0"/>
              <a:t>Smooth</a:t>
            </a:r>
            <a:r>
              <a:rPr lang="zh-CN" altLang="en-US" dirty="0"/>
              <a:t>项</a:t>
            </a:r>
          </a:p>
          <a:p>
            <a:pPr lvl="1"/>
            <a:r>
              <a:rPr lang="zh-CN" altLang="en-US" dirty="0"/>
              <a:t>在</a:t>
            </a:r>
            <a:r>
              <a:rPr lang="en-US" altLang="zh-CN" dirty="0"/>
              <a:t>data</a:t>
            </a:r>
            <a:r>
              <a:rPr lang="zh-CN" altLang="en-US" dirty="0"/>
              <a:t>项提供先验信息后，再加入相邻像素间的约束关系，得到平滑的分割结果</a:t>
            </a:r>
          </a:p>
          <a:p>
            <a:endParaRPr lang="zh-CN" alt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292480973"/>
              </p:ext>
            </p:extLst>
          </p:nvPr>
        </p:nvGraphicFramePr>
        <p:xfrm>
          <a:off x="2665000" y="3928466"/>
          <a:ext cx="3636200" cy="496374"/>
        </p:xfrm>
        <a:graphic>
          <a:graphicData uri="http://schemas.openxmlformats.org/presentationml/2006/ole">
            <mc:AlternateContent xmlns:mc="http://schemas.openxmlformats.org/markup-compatibility/2006">
              <mc:Choice xmlns:v="urn:schemas-microsoft-com:vml" Requires="v">
                <p:oleObj spid="_x0000_s14360" name="Equation" r:id="rId3" imgW="1651000" imgH="228600" progId="">
                  <p:embed/>
                </p:oleObj>
              </mc:Choice>
              <mc:Fallback>
                <p:oleObj name="Equation" r:id="rId3" imgW="1651000" imgH="22860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000" y="3928466"/>
                        <a:ext cx="3636200" cy="49637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395263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原理和分类 </a:t>
            </a:r>
          </a:p>
        </p:txBody>
      </p:sp>
      <p:sp>
        <p:nvSpPr>
          <p:cNvPr id="3" name="内容占位符 2"/>
          <p:cNvSpPr>
            <a:spLocks noGrp="1"/>
          </p:cNvSpPr>
          <p:nvPr>
            <p:ph idx="1"/>
          </p:nvPr>
        </p:nvSpPr>
        <p:spPr/>
        <p:txBody>
          <a:bodyPr/>
          <a:lstStyle/>
          <a:p>
            <a:r>
              <a:rPr lang="zh-CN" altLang="en-US" dirty="0"/>
              <a:t>多阈值分割图像</a:t>
            </a:r>
          </a:p>
          <a:p>
            <a:pPr lvl="1"/>
            <a:r>
              <a:rPr lang="zh-CN" altLang="en-US" dirty="0"/>
              <a:t>确定一系列分割阈值</a:t>
            </a:r>
          </a:p>
          <a:p>
            <a:endParaRPr lang="zh-CN" altLang="en-US" dirty="0"/>
          </a:p>
        </p:txBody>
      </p:sp>
      <p:graphicFrame>
        <p:nvGraphicFramePr>
          <p:cNvPr id="4" name="Object 4"/>
          <p:cNvGraphicFramePr>
            <a:graphicFrameLocks/>
          </p:cNvGraphicFramePr>
          <p:nvPr/>
        </p:nvGraphicFramePr>
        <p:xfrm>
          <a:off x="803275" y="2701925"/>
          <a:ext cx="7259637" cy="428625"/>
        </p:xfrm>
        <a:graphic>
          <a:graphicData uri="http://schemas.openxmlformats.org/presentationml/2006/ole">
            <mc:AlternateContent xmlns:mc="http://schemas.openxmlformats.org/markup-compatibility/2006">
              <mc:Choice xmlns:v="urn:schemas-microsoft-com:vml" Requires="v">
                <p:oleObj spid="_x0000_s3118" name="公式" r:id="rId3" imgW="3454400" imgH="203200" progId="Equation.3">
                  <p:embed/>
                </p:oleObj>
              </mc:Choice>
              <mc:Fallback>
                <p:oleObj name="公式" r:id="rId3" imgW="3454400" imgH="203200" progId="Equation.3">
                  <p:embed/>
                  <p:pic>
                    <p:nvPicPr>
                      <p:cNvPr id="4"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2701925"/>
                        <a:ext cx="72596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5"/>
          <p:cNvGraphicFramePr>
            <a:graphicFrameLocks noChangeAspect="1"/>
          </p:cNvGraphicFramePr>
          <p:nvPr/>
        </p:nvGraphicFramePr>
        <p:xfrm>
          <a:off x="682625" y="3429000"/>
          <a:ext cx="7893050" cy="2309813"/>
        </p:xfrm>
        <a:graphic>
          <a:graphicData uri="http://schemas.openxmlformats.org/presentationml/2006/ole">
            <mc:AlternateContent xmlns:mc="http://schemas.openxmlformats.org/markup-compatibility/2006">
              <mc:Choice xmlns:v="urn:schemas-microsoft-com:vml" Requires="v">
                <p:oleObj spid="_x0000_s3119" name="Microsoft Drawing" r:id="rId5" imgW="4222750" imgH="1244600" progId="MSDraw">
                  <p:embed/>
                </p:oleObj>
              </mc:Choice>
              <mc:Fallback>
                <p:oleObj name="Microsoft Drawing" r:id="rId5" imgW="4222750" imgH="1244600" progId="MSDraw">
                  <p:embed/>
                  <p:pic>
                    <p:nvPicPr>
                      <p:cNvPr id="5" name="Object 5"/>
                      <p:cNvPicPr>
                        <a:picLocks noChangeAspect="1" noChangeArrowheads="1"/>
                      </p:cNvPicPr>
                      <p:nvPr/>
                    </p:nvPicPr>
                    <p:blipFill>
                      <a:blip r:embed="rId6">
                        <a:extLst>
                          <a:ext uri="{28A0092B-C50C-407E-A947-70E740481C1C}">
                            <a14:useLocalDpi xmlns:a14="http://schemas.microsoft.com/office/drawing/2010/main" val="0"/>
                          </a:ext>
                        </a:extLst>
                      </a:blip>
                      <a:srcRect l="-853" t="-2893" r="-853"/>
                      <a:stretch>
                        <a:fillRect/>
                      </a:stretch>
                    </p:blipFill>
                    <p:spPr bwMode="auto">
                      <a:xfrm>
                        <a:off x="682625" y="3429000"/>
                        <a:ext cx="7893050" cy="2309813"/>
                      </a:xfrm>
                      <a:prstGeom prst="rect">
                        <a:avLst/>
                      </a:prstGeom>
                      <a:noFill/>
                      <a:ln w="9525">
                        <a:solidFill>
                          <a:schemeClr val="bg1"/>
                        </a:solidFill>
                        <a:miter lim="800000"/>
                        <a:headEnd/>
                        <a:tailEnd/>
                      </a:ln>
                    </p:spPr>
                  </p:pic>
                </p:oleObj>
              </mc:Fallback>
            </mc:AlternateContent>
          </a:graphicData>
        </a:graphic>
      </p:graphicFrame>
    </p:spTree>
    <p:extLst>
      <p:ext uri="{BB962C8B-B14F-4D97-AF65-F5344CB8AC3E}">
        <p14:creationId xmlns:p14="http://schemas.microsoft.com/office/powerpoint/2010/main" val="344320844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Graph cut</a:t>
            </a:r>
            <a:r>
              <a:rPr lang="zh-CN" altLang="en-US" dirty="0"/>
              <a:t>过程</a:t>
            </a:r>
          </a:p>
        </p:txBody>
      </p:sp>
      <p:sp>
        <p:nvSpPr>
          <p:cNvPr id="3" name="内容占位符 2"/>
          <p:cNvSpPr>
            <a:spLocks noGrp="1"/>
          </p:cNvSpPr>
          <p:nvPr>
            <p:ph idx="1"/>
          </p:nvPr>
        </p:nvSpPr>
        <p:spPr/>
        <p:txBody>
          <a:bodyPr/>
          <a:lstStyle/>
          <a:p>
            <a:pPr>
              <a:spcAft>
                <a:spcPts val="600"/>
              </a:spcAft>
              <a:buFont typeface="+mj-lt"/>
              <a:buAutoNum type="arabicPeriod"/>
            </a:pPr>
            <a:r>
              <a:rPr lang="zh-CN" altLang="en-US" dirty="0"/>
              <a:t>给定一个图像，我们需要构建一个图，图有两类顶点，两类边和两类权值。</a:t>
            </a:r>
            <a:endParaRPr lang="en-US" altLang="zh-CN" dirty="0"/>
          </a:p>
          <a:p>
            <a:pPr>
              <a:spcAft>
                <a:spcPts val="600"/>
              </a:spcAft>
              <a:buFont typeface="+mj-lt"/>
              <a:buAutoNum type="arabicPeriod"/>
            </a:pPr>
            <a:r>
              <a:rPr lang="zh-CN" altLang="en-US" dirty="0"/>
              <a:t>普通顶点由图像每个像素组成，然后每两个邻域像素之间存在一条边，它的权值由</a:t>
            </a:r>
            <a:r>
              <a:rPr lang="en-US" altLang="zh-CN" dirty="0"/>
              <a:t>Smooth</a:t>
            </a:r>
            <a:r>
              <a:rPr lang="zh-CN" altLang="en-US" dirty="0"/>
              <a:t>项来决定。</a:t>
            </a:r>
            <a:endParaRPr lang="en-US" altLang="zh-CN" dirty="0"/>
          </a:p>
          <a:p>
            <a:pPr>
              <a:spcAft>
                <a:spcPts val="600"/>
              </a:spcAft>
              <a:buFont typeface="+mj-lt"/>
              <a:buAutoNum type="arabicPeriod"/>
            </a:pPr>
            <a:r>
              <a:rPr lang="zh-CN" altLang="en-US" dirty="0"/>
              <a:t>两个终端顶点</a:t>
            </a:r>
            <a:r>
              <a:rPr lang="en-US" altLang="zh-CN" dirty="0"/>
              <a:t>s</a:t>
            </a:r>
            <a:r>
              <a:rPr lang="zh-CN" altLang="en-US" dirty="0"/>
              <a:t>（目标）和</a:t>
            </a:r>
            <a:r>
              <a:rPr lang="en-US" altLang="zh-CN" dirty="0"/>
              <a:t>t</a:t>
            </a:r>
            <a:r>
              <a:rPr lang="zh-CN" altLang="en-US" dirty="0"/>
              <a:t>（背景），每个普通顶点和终端顶点都存在连接，这种边的权值由</a:t>
            </a:r>
            <a:r>
              <a:rPr lang="en-US" altLang="zh-CN" dirty="0"/>
              <a:t>Data</a:t>
            </a:r>
            <a:r>
              <a:rPr lang="zh-CN" altLang="en-US" dirty="0"/>
              <a:t>项来决定。</a:t>
            </a:r>
            <a:endParaRPr lang="en-US" altLang="zh-CN" dirty="0"/>
          </a:p>
          <a:p>
            <a:pPr>
              <a:spcAft>
                <a:spcPts val="600"/>
              </a:spcAft>
              <a:buFont typeface="+mj-lt"/>
              <a:buAutoNum type="arabicPeriod"/>
            </a:pPr>
            <a:r>
              <a:rPr lang="zh-CN" altLang="en-US" dirty="0"/>
              <a:t>这样可以确定所有边的权值，即完成图的构建。</a:t>
            </a:r>
            <a:endParaRPr lang="en-US" altLang="zh-CN" dirty="0"/>
          </a:p>
          <a:p>
            <a:pPr>
              <a:spcAft>
                <a:spcPts val="600"/>
              </a:spcAft>
              <a:buFont typeface="+mj-lt"/>
              <a:buAutoNum type="arabicPeriod"/>
            </a:pPr>
            <a:r>
              <a:rPr lang="zh-CN" altLang="en-US" dirty="0"/>
              <a:t>找到最小的割，这个</a:t>
            </a:r>
            <a:r>
              <a:rPr lang="en-US" altLang="zh-CN" dirty="0"/>
              <a:t>min cut</a:t>
            </a:r>
            <a:r>
              <a:rPr lang="zh-CN" altLang="en-US" dirty="0"/>
              <a:t>就是权值和最小的边的集合，这些边的断开恰好可以使目标和背景被分割开。</a:t>
            </a:r>
          </a:p>
        </p:txBody>
      </p:sp>
    </p:spTree>
    <p:extLst>
      <p:ext uri="{BB962C8B-B14F-4D97-AF65-F5344CB8AC3E}">
        <p14:creationId xmlns:p14="http://schemas.microsoft.com/office/powerpoint/2010/main" val="29336058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求最小割</a:t>
            </a:r>
          </a:p>
        </p:txBody>
      </p:sp>
      <p:sp>
        <p:nvSpPr>
          <p:cNvPr id="3" name="内容占位符 2"/>
          <p:cNvSpPr>
            <a:spLocks noGrp="1"/>
          </p:cNvSpPr>
          <p:nvPr>
            <p:ph idx="1"/>
          </p:nvPr>
        </p:nvSpPr>
        <p:spPr>
          <a:xfrm>
            <a:off x="566738" y="1341438"/>
            <a:ext cx="8474460" cy="4967287"/>
          </a:xfrm>
        </p:spPr>
        <p:txBody>
          <a:bodyPr/>
          <a:lstStyle/>
          <a:p>
            <a:endParaRPr lang="en-US" altLang="zh-CN" dirty="0"/>
          </a:p>
          <a:p>
            <a:endParaRPr lang="en-US" altLang="zh-CN" dirty="0"/>
          </a:p>
          <a:p>
            <a:endParaRPr lang="en-US" altLang="zh-CN" dirty="0"/>
          </a:p>
          <a:p>
            <a:endParaRPr lang="en-US" altLang="zh-CN" dirty="0"/>
          </a:p>
          <a:p>
            <a:endParaRPr lang="en-US" altLang="zh-CN" dirty="0"/>
          </a:p>
          <a:p>
            <a:pPr marL="0" indent="0">
              <a:buNone/>
            </a:pPr>
            <a:endParaRPr lang="en-US" altLang="zh-CN" dirty="0"/>
          </a:p>
          <a:p>
            <a:r>
              <a:rPr lang="zh-CN" altLang="en-US" sz="2000" dirty="0">
                <a:solidFill>
                  <a:srgbClr val="FF0000"/>
                </a:solidFill>
              </a:rPr>
              <a:t>最小割</a:t>
            </a:r>
            <a:r>
              <a:rPr lang="en-US" altLang="zh-CN" sz="2000" dirty="0">
                <a:solidFill>
                  <a:srgbClr val="FF0000"/>
                </a:solidFill>
              </a:rPr>
              <a:t>(min cut) -&gt; </a:t>
            </a:r>
            <a:r>
              <a:rPr lang="zh-CN" altLang="en-US" sz="2000" dirty="0">
                <a:solidFill>
                  <a:srgbClr val="FF0000"/>
                </a:solidFill>
              </a:rPr>
              <a:t>最大流</a:t>
            </a:r>
            <a:r>
              <a:rPr lang="en-US" altLang="zh-CN" sz="2000" dirty="0">
                <a:solidFill>
                  <a:srgbClr val="FF0000"/>
                </a:solidFill>
              </a:rPr>
              <a:t>(max flow)</a:t>
            </a:r>
          </a:p>
          <a:p>
            <a:pPr lvl="1"/>
            <a:r>
              <a:rPr lang="zh-CN" altLang="en-US" sz="1600" kern="1200" dirty="0"/>
              <a:t>最大流最小割定理是网络流理论的重要定理</a:t>
            </a:r>
          </a:p>
          <a:p>
            <a:r>
              <a:rPr lang="zh-CN" altLang="en-US" sz="2000" dirty="0"/>
              <a:t>对于一个有向图（</a:t>
            </a:r>
            <a:r>
              <a:rPr lang="en-US" altLang="zh-CN" sz="2000" dirty="0"/>
              <a:t>graph</a:t>
            </a:r>
            <a:r>
              <a:rPr lang="zh-CN" altLang="en-US" sz="2000" dirty="0"/>
              <a:t>），权值当做弧的容量（最大流量）</a:t>
            </a:r>
          </a:p>
          <a:p>
            <a:r>
              <a:rPr lang="zh-CN" altLang="en-US" sz="2000" dirty="0"/>
              <a:t>这时从一点</a:t>
            </a:r>
            <a:r>
              <a:rPr lang="en-US" altLang="zh-CN" sz="2000" dirty="0"/>
              <a:t>(start)</a:t>
            </a:r>
            <a:r>
              <a:rPr lang="zh-CN" altLang="en-US" sz="2000" dirty="0"/>
              <a:t>到另一点</a:t>
            </a:r>
            <a:r>
              <a:rPr lang="en-US" altLang="zh-CN" sz="2000" dirty="0"/>
              <a:t>(goal)</a:t>
            </a:r>
            <a:r>
              <a:rPr lang="zh-CN" altLang="en-US" sz="2000" dirty="0"/>
              <a:t>存在最大流（</a:t>
            </a:r>
            <a:r>
              <a:rPr lang="en-US" altLang="zh-CN" sz="2000" dirty="0"/>
              <a:t>max flow</a:t>
            </a:r>
            <a:r>
              <a:rPr lang="zh-CN" altLang="en-US" sz="2000" dirty="0"/>
              <a:t>）</a:t>
            </a:r>
          </a:p>
          <a:p>
            <a:r>
              <a:rPr lang="zh-CN" altLang="en-US" sz="2000" dirty="0"/>
              <a:t>当流量达到最大，所有</a:t>
            </a:r>
            <a:r>
              <a:rPr lang="zh-CN" altLang="en-US" sz="2000" dirty="0">
                <a:solidFill>
                  <a:srgbClr val="C00000"/>
                </a:solidFill>
              </a:rPr>
              <a:t>满流弧</a:t>
            </a:r>
            <a:r>
              <a:rPr lang="zh-CN" altLang="en-US" sz="2000" dirty="0"/>
              <a:t>构成一个最小割（</a:t>
            </a:r>
            <a:r>
              <a:rPr lang="en-US" altLang="zh-CN" sz="2000" dirty="0"/>
              <a:t>min cut</a:t>
            </a:r>
            <a:r>
              <a:rPr lang="zh-CN" altLang="en-US" sz="2000" dirty="0"/>
              <a:t>）</a:t>
            </a:r>
          </a:p>
          <a:p>
            <a:r>
              <a:rPr lang="zh-CN" altLang="en-US" sz="2000" b="1" dirty="0"/>
              <a:t>通过不断增加网络的流量，即可达到最大流，从而找到最小割</a:t>
            </a:r>
            <a:endParaRPr lang="en-US" altLang="zh-CN" sz="2000" dirty="0"/>
          </a:p>
          <a:p>
            <a:r>
              <a:rPr lang="zh-CN" altLang="en-US" sz="2000" dirty="0"/>
              <a:t>最小代价的</a:t>
            </a:r>
            <a:r>
              <a:rPr lang="en-US" altLang="zh-CN" sz="2000" dirty="0"/>
              <a:t>cut</a:t>
            </a:r>
            <a:r>
              <a:rPr lang="zh-CN" altLang="en-US" sz="2000" dirty="0"/>
              <a:t>可以以多项式时间的复杂度计算得到</a:t>
            </a:r>
          </a:p>
        </p:txBody>
      </p:sp>
      <p:pic>
        <p:nvPicPr>
          <p:cNvPr id="4" name="Picture 2"/>
          <p:cNvPicPr>
            <a:picLocks noChangeAspect="1" noChangeArrowheads="1"/>
          </p:cNvPicPr>
          <p:nvPr/>
        </p:nvPicPr>
        <p:blipFill>
          <a:blip r:embed="rId3"/>
          <a:stretch>
            <a:fillRect/>
          </a:stretch>
        </p:blipFill>
        <p:spPr bwMode="auto">
          <a:xfrm>
            <a:off x="1249967" y="1299780"/>
            <a:ext cx="3739070" cy="26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5" name="任意多边形 2"/>
          <p:cNvSpPr>
            <a:spLocks/>
          </p:cNvSpPr>
          <p:nvPr/>
        </p:nvSpPr>
        <p:spPr bwMode="auto">
          <a:xfrm>
            <a:off x="732441" y="2242755"/>
            <a:ext cx="1868487" cy="1073150"/>
          </a:xfrm>
          <a:custGeom>
            <a:avLst/>
            <a:gdLst>
              <a:gd name="T0" fmla="*/ 1712432 w 1867301"/>
              <a:gd name="T1" fmla="*/ 0 h 1072106"/>
              <a:gd name="T2" fmla="*/ 1810846 w 1867301"/>
              <a:gd name="T3" fmla="*/ 926168 h 1072106"/>
              <a:gd name="T4" fmla="*/ 1909264 w 1867301"/>
              <a:gd name="T5" fmla="*/ 916209 h 1072106"/>
              <a:gd name="T6" fmla="*/ 0 w 1867301"/>
              <a:gd name="T7" fmla="*/ 756868 h 1072106"/>
              <a:gd name="T8" fmla="*/ 0 60000 65536"/>
              <a:gd name="T9" fmla="*/ 0 60000 65536"/>
              <a:gd name="T10" fmla="*/ 0 60000 65536"/>
              <a:gd name="T11" fmla="*/ 0 60000 65536"/>
              <a:gd name="T12" fmla="*/ 0 w 1867301"/>
              <a:gd name="T13" fmla="*/ 0 h 1072106"/>
              <a:gd name="T14" fmla="*/ 1867301 w 1867301"/>
              <a:gd name="T15" fmla="*/ 1072106 h 1072106"/>
            </a:gdLst>
            <a:ahLst/>
            <a:cxnLst>
              <a:cxn ang="T8">
                <a:pos x="T0" y="T1"/>
              </a:cxn>
              <a:cxn ang="T9">
                <a:pos x="T2" y="T3"/>
              </a:cxn>
              <a:cxn ang="T10">
                <a:pos x="T4" y="T5"/>
              </a:cxn>
              <a:cxn ang="T11">
                <a:pos x="T6" y="T7"/>
              </a:cxn>
            </a:cxnLst>
            <a:rect l="T12" t="T13" r="T14" b="T15"/>
            <a:pathLst>
              <a:path w="1867301" h="1072106">
                <a:moveTo>
                  <a:pt x="1674796" y="0"/>
                </a:moveTo>
                <a:cubicBezTo>
                  <a:pt x="1706880" y="373781"/>
                  <a:pt x="1738964" y="747562"/>
                  <a:pt x="1771048" y="895149"/>
                </a:cubicBezTo>
                <a:cubicBezTo>
                  <a:pt x="1803132" y="1042736"/>
                  <a:pt x="1867301" y="885524"/>
                  <a:pt x="1867301" y="885524"/>
                </a:cubicBezTo>
                <a:cubicBezTo>
                  <a:pt x="1572126" y="858253"/>
                  <a:pt x="582328" y="1411705"/>
                  <a:pt x="0" y="73152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lstStyle/>
          <a:p>
            <a:endParaRPr lang="zh-CN" altLang="en-US"/>
          </a:p>
        </p:txBody>
      </p:sp>
      <p:sp>
        <p:nvSpPr>
          <p:cNvPr id="6" name="任意多边形 5"/>
          <p:cNvSpPr/>
          <p:nvPr/>
        </p:nvSpPr>
        <p:spPr>
          <a:xfrm>
            <a:off x="1845278" y="2356261"/>
            <a:ext cx="174625" cy="1143000"/>
          </a:xfrm>
          <a:custGeom>
            <a:avLst/>
            <a:gdLst>
              <a:gd name="connsiteX0" fmla="*/ 0 w 57752"/>
              <a:gd name="connsiteY0" fmla="*/ 0 h 818147"/>
              <a:gd name="connsiteX1" fmla="*/ 19251 w 57752"/>
              <a:gd name="connsiteY1" fmla="*/ 48126 h 818147"/>
              <a:gd name="connsiteX2" fmla="*/ 28876 w 57752"/>
              <a:gd name="connsiteY2" fmla="*/ 77002 h 818147"/>
              <a:gd name="connsiteX3" fmla="*/ 38501 w 57752"/>
              <a:gd name="connsiteY3" fmla="*/ 192505 h 818147"/>
              <a:gd name="connsiteX4" fmla="*/ 48127 w 57752"/>
              <a:gd name="connsiteY4" fmla="*/ 288758 h 818147"/>
              <a:gd name="connsiteX5" fmla="*/ 57752 w 57752"/>
              <a:gd name="connsiteY5" fmla="*/ 394635 h 818147"/>
              <a:gd name="connsiteX6" fmla="*/ 38501 w 57752"/>
              <a:gd name="connsiteY6" fmla="*/ 798897 h 818147"/>
              <a:gd name="connsiteX7" fmla="*/ 28876 w 57752"/>
              <a:gd name="connsiteY7" fmla="*/ 818147 h 8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52" h="818147">
                <a:moveTo>
                  <a:pt x="0" y="0"/>
                </a:moveTo>
                <a:cubicBezTo>
                  <a:pt x="6417" y="16042"/>
                  <a:pt x="13184" y="31948"/>
                  <a:pt x="19251" y="48126"/>
                </a:cubicBezTo>
                <a:cubicBezTo>
                  <a:pt x="22814" y="57626"/>
                  <a:pt x="27535" y="66945"/>
                  <a:pt x="28876" y="77002"/>
                </a:cubicBezTo>
                <a:cubicBezTo>
                  <a:pt x="33982" y="115298"/>
                  <a:pt x="35003" y="154029"/>
                  <a:pt x="38501" y="192505"/>
                </a:cubicBezTo>
                <a:cubicBezTo>
                  <a:pt x="41420" y="224617"/>
                  <a:pt x="45070" y="256659"/>
                  <a:pt x="48127" y="288758"/>
                </a:cubicBezTo>
                <a:cubicBezTo>
                  <a:pt x="51487" y="324036"/>
                  <a:pt x="54544" y="359343"/>
                  <a:pt x="57752" y="394635"/>
                </a:cubicBezTo>
                <a:cubicBezTo>
                  <a:pt x="56595" y="430516"/>
                  <a:pt x="53715" y="700010"/>
                  <a:pt x="38501" y="798897"/>
                </a:cubicBezTo>
                <a:cubicBezTo>
                  <a:pt x="37410" y="805988"/>
                  <a:pt x="32084" y="811730"/>
                  <a:pt x="28876" y="818147"/>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wrap="none"/>
          <a:lstStyle/>
          <a:p>
            <a:pPr>
              <a:defRPr/>
            </a:pPr>
            <a:endParaRPr kumimoji="0" lang="zh-CN" altLang="en-US" sz="1800">
              <a:latin typeface="Arial" charset="0"/>
            </a:endParaRPr>
          </a:p>
        </p:txBody>
      </p:sp>
      <p:sp>
        <p:nvSpPr>
          <p:cNvPr id="7" name="任意多边形 6"/>
          <p:cNvSpPr/>
          <p:nvPr/>
        </p:nvSpPr>
        <p:spPr>
          <a:xfrm>
            <a:off x="2713640" y="1299780"/>
            <a:ext cx="260350" cy="2550846"/>
          </a:xfrm>
          <a:custGeom>
            <a:avLst/>
            <a:gdLst>
              <a:gd name="connsiteX0" fmla="*/ 0 w 57752"/>
              <a:gd name="connsiteY0" fmla="*/ 0 h 818147"/>
              <a:gd name="connsiteX1" fmla="*/ 19251 w 57752"/>
              <a:gd name="connsiteY1" fmla="*/ 48126 h 818147"/>
              <a:gd name="connsiteX2" fmla="*/ 28876 w 57752"/>
              <a:gd name="connsiteY2" fmla="*/ 77002 h 818147"/>
              <a:gd name="connsiteX3" fmla="*/ 38501 w 57752"/>
              <a:gd name="connsiteY3" fmla="*/ 192505 h 818147"/>
              <a:gd name="connsiteX4" fmla="*/ 48127 w 57752"/>
              <a:gd name="connsiteY4" fmla="*/ 288758 h 818147"/>
              <a:gd name="connsiteX5" fmla="*/ 57752 w 57752"/>
              <a:gd name="connsiteY5" fmla="*/ 394635 h 818147"/>
              <a:gd name="connsiteX6" fmla="*/ 38501 w 57752"/>
              <a:gd name="connsiteY6" fmla="*/ 798897 h 818147"/>
              <a:gd name="connsiteX7" fmla="*/ 28876 w 57752"/>
              <a:gd name="connsiteY7" fmla="*/ 818147 h 8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52" h="818147">
                <a:moveTo>
                  <a:pt x="0" y="0"/>
                </a:moveTo>
                <a:cubicBezTo>
                  <a:pt x="6417" y="16042"/>
                  <a:pt x="13184" y="31948"/>
                  <a:pt x="19251" y="48126"/>
                </a:cubicBezTo>
                <a:cubicBezTo>
                  <a:pt x="22814" y="57626"/>
                  <a:pt x="27535" y="66945"/>
                  <a:pt x="28876" y="77002"/>
                </a:cubicBezTo>
                <a:cubicBezTo>
                  <a:pt x="33982" y="115298"/>
                  <a:pt x="35003" y="154029"/>
                  <a:pt x="38501" y="192505"/>
                </a:cubicBezTo>
                <a:cubicBezTo>
                  <a:pt x="41420" y="224617"/>
                  <a:pt x="45070" y="256659"/>
                  <a:pt x="48127" y="288758"/>
                </a:cubicBezTo>
                <a:cubicBezTo>
                  <a:pt x="51487" y="324036"/>
                  <a:pt x="54544" y="359343"/>
                  <a:pt x="57752" y="394635"/>
                </a:cubicBezTo>
                <a:cubicBezTo>
                  <a:pt x="56595" y="430516"/>
                  <a:pt x="53715" y="700010"/>
                  <a:pt x="38501" y="798897"/>
                </a:cubicBezTo>
                <a:cubicBezTo>
                  <a:pt x="37410" y="805988"/>
                  <a:pt x="32084" y="811730"/>
                  <a:pt x="28876" y="818147"/>
                </a:cubicBezTo>
              </a:path>
            </a:pathLst>
          </a:custGeom>
          <a:ln w="38100">
            <a:solidFill>
              <a:srgbClr val="00B0F0"/>
            </a:solidFill>
          </a:ln>
        </p:spPr>
        <p:style>
          <a:lnRef idx="1">
            <a:schemeClr val="accent1"/>
          </a:lnRef>
          <a:fillRef idx="0">
            <a:schemeClr val="accent1"/>
          </a:fillRef>
          <a:effectRef idx="0">
            <a:schemeClr val="accent1"/>
          </a:effectRef>
          <a:fontRef idx="minor">
            <a:schemeClr val="tx1"/>
          </a:fontRef>
        </p:style>
        <p:txBody>
          <a:bodyPr wrap="none"/>
          <a:lstStyle/>
          <a:p>
            <a:pPr>
              <a:defRPr/>
            </a:pPr>
            <a:endParaRPr kumimoji="0" lang="zh-CN" altLang="en-US" sz="1800">
              <a:latin typeface="Arial" charset="0"/>
            </a:endParaRPr>
          </a:p>
        </p:txBody>
      </p:sp>
      <p:sp>
        <p:nvSpPr>
          <p:cNvPr id="8" name="任意多边形 7"/>
          <p:cNvSpPr/>
          <p:nvPr/>
        </p:nvSpPr>
        <p:spPr>
          <a:xfrm>
            <a:off x="3196239" y="1666302"/>
            <a:ext cx="1381317" cy="2184324"/>
          </a:xfrm>
          <a:custGeom>
            <a:avLst/>
            <a:gdLst>
              <a:gd name="connsiteX0" fmla="*/ 0 w 2011680"/>
              <a:gd name="connsiteY0" fmla="*/ 1078030 h 1078030"/>
              <a:gd name="connsiteX1" fmla="*/ 48126 w 2011680"/>
              <a:gd name="connsiteY1" fmla="*/ 1049154 h 1078030"/>
              <a:gd name="connsiteX2" fmla="*/ 77002 w 2011680"/>
              <a:gd name="connsiteY2" fmla="*/ 1039529 h 1078030"/>
              <a:gd name="connsiteX3" fmla="*/ 154004 w 2011680"/>
              <a:gd name="connsiteY3" fmla="*/ 1001028 h 1078030"/>
              <a:gd name="connsiteX4" fmla="*/ 192505 w 2011680"/>
              <a:gd name="connsiteY4" fmla="*/ 981777 h 1078030"/>
              <a:gd name="connsiteX5" fmla="*/ 231006 w 2011680"/>
              <a:gd name="connsiteY5" fmla="*/ 952901 h 1078030"/>
              <a:gd name="connsiteX6" fmla="*/ 259882 w 2011680"/>
              <a:gd name="connsiteY6" fmla="*/ 933651 h 1078030"/>
              <a:gd name="connsiteX7" fmla="*/ 288758 w 2011680"/>
              <a:gd name="connsiteY7" fmla="*/ 904775 h 1078030"/>
              <a:gd name="connsiteX8" fmla="*/ 317633 w 2011680"/>
              <a:gd name="connsiteY8" fmla="*/ 885525 h 1078030"/>
              <a:gd name="connsiteX9" fmla="*/ 404261 w 2011680"/>
              <a:gd name="connsiteY9" fmla="*/ 798897 h 1078030"/>
              <a:gd name="connsiteX10" fmla="*/ 433137 w 2011680"/>
              <a:gd name="connsiteY10" fmla="*/ 770021 h 1078030"/>
              <a:gd name="connsiteX11" fmla="*/ 462012 w 2011680"/>
              <a:gd name="connsiteY11" fmla="*/ 712270 h 1078030"/>
              <a:gd name="connsiteX12" fmla="*/ 490888 w 2011680"/>
              <a:gd name="connsiteY12" fmla="*/ 702645 h 1078030"/>
              <a:gd name="connsiteX13" fmla="*/ 548640 w 2011680"/>
              <a:gd name="connsiteY13" fmla="*/ 673769 h 1078030"/>
              <a:gd name="connsiteX14" fmla="*/ 577516 w 2011680"/>
              <a:gd name="connsiteY14" fmla="*/ 654518 h 1078030"/>
              <a:gd name="connsiteX15" fmla="*/ 616017 w 2011680"/>
              <a:gd name="connsiteY15" fmla="*/ 644893 h 1078030"/>
              <a:gd name="connsiteX16" fmla="*/ 644892 w 2011680"/>
              <a:gd name="connsiteY16" fmla="*/ 635268 h 1078030"/>
              <a:gd name="connsiteX17" fmla="*/ 702644 w 2011680"/>
              <a:gd name="connsiteY17" fmla="*/ 606392 h 1078030"/>
              <a:gd name="connsiteX18" fmla="*/ 741145 w 2011680"/>
              <a:gd name="connsiteY18" fmla="*/ 587141 h 1078030"/>
              <a:gd name="connsiteX19" fmla="*/ 798897 w 2011680"/>
              <a:gd name="connsiteY19" fmla="*/ 567891 h 1078030"/>
              <a:gd name="connsiteX20" fmla="*/ 856648 w 2011680"/>
              <a:gd name="connsiteY20" fmla="*/ 529390 h 1078030"/>
              <a:gd name="connsiteX21" fmla="*/ 895149 w 2011680"/>
              <a:gd name="connsiteY21" fmla="*/ 500514 h 1078030"/>
              <a:gd name="connsiteX22" fmla="*/ 962526 w 2011680"/>
              <a:gd name="connsiteY22" fmla="*/ 490889 h 1078030"/>
              <a:gd name="connsiteX23" fmla="*/ 1020278 w 2011680"/>
              <a:gd name="connsiteY23" fmla="*/ 471638 h 1078030"/>
              <a:gd name="connsiteX24" fmla="*/ 1126156 w 2011680"/>
              <a:gd name="connsiteY24" fmla="*/ 413887 h 1078030"/>
              <a:gd name="connsiteX25" fmla="*/ 1164657 w 2011680"/>
              <a:gd name="connsiteY25" fmla="*/ 404261 h 1078030"/>
              <a:gd name="connsiteX26" fmla="*/ 1232033 w 2011680"/>
              <a:gd name="connsiteY26" fmla="*/ 375386 h 1078030"/>
              <a:gd name="connsiteX27" fmla="*/ 1280160 w 2011680"/>
              <a:gd name="connsiteY27" fmla="*/ 365760 h 1078030"/>
              <a:gd name="connsiteX28" fmla="*/ 1337911 w 2011680"/>
              <a:gd name="connsiteY28" fmla="*/ 346510 h 1078030"/>
              <a:gd name="connsiteX29" fmla="*/ 1366787 w 2011680"/>
              <a:gd name="connsiteY29" fmla="*/ 336885 h 1078030"/>
              <a:gd name="connsiteX30" fmla="*/ 1395663 w 2011680"/>
              <a:gd name="connsiteY30" fmla="*/ 327259 h 1078030"/>
              <a:gd name="connsiteX31" fmla="*/ 1434164 w 2011680"/>
              <a:gd name="connsiteY31" fmla="*/ 317634 h 1078030"/>
              <a:gd name="connsiteX32" fmla="*/ 1463040 w 2011680"/>
              <a:gd name="connsiteY32" fmla="*/ 298384 h 1078030"/>
              <a:gd name="connsiteX33" fmla="*/ 1491916 w 2011680"/>
              <a:gd name="connsiteY33" fmla="*/ 288758 h 1078030"/>
              <a:gd name="connsiteX34" fmla="*/ 1549667 w 2011680"/>
              <a:gd name="connsiteY34" fmla="*/ 250257 h 1078030"/>
              <a:gd name="connsiteX35" fmla="*/ 1578543 w 2011680"/>
              <a:gd name="connsiteY35" fmla="*/ 231007 h 1078030"/>
              <a:gd name="connsiteX36" fmla="*/ 1636295 w 2011680"/>
              <a:gd name="connsiteY36" fmla="*/ 202131 h 1078030"/>
              <a:gd name="connsiteX37" fmla="*/ 1703671 w 2011680"/>
              <a:gd name="connsiteY37" fmla="*/ 173255 h 1078030"/>
              <a:gd name="connsiteX38" fmla="*/ 1732547 w 2011680"/>
              <a:gd name="connsiteY38" fmla="*/ 144379 h 1078030"/>
              <a:gd name="connsiteX39" fmla="*/ 1761423 w 2011680"/>
              <a:gd name="connsiteY39" fmla="*/ 134754 h 1078030"/>
              <a:gd name="connsiteX40" fmla="*/ 1790299 w 2011680"/>
              <a:gd name="connsiteY40" fmla="*/ 115504 h 1078030"/>
              <a:gd name="connsiteX41" fmla="*/ 1867301 w 2011680"/>
              <a:gd name="connsiteY41" fmla="*/ 96253 h 1078030"/>
              <a:gd name="connsiteX42" fmla="*/ 1925052 w 2011680"/>
              <a:gd name="connsiteY42" fmla="*/ 67377 h 1078030"/>
              <a:gd name="connsiteX43" fmla="*/ 1982804 w 2011680"/>
              <a:gd name="connsiteY43" fmla="*/ 38501 h 1078030"/>
              <a:gd name="connsiteX44" fmla="*/ 2011680 w 2011680"/>
              <a:gd name="connsiteY44" fmla="*/ 0 h 107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11680" h="1078030">
                <a:moveTo>
                  <a:pt x="0" y="1078030"/>
                </a:moveTo>
                <a:cubicBezTo>
                  <a:pt x="16042" y="1068405"/>
                  <a:pt x="31393" y="1057521"/>
                  <a:pt x="48126" y="1049154"/>
                </a:cubicBezTo>
                <a:cubicBezTo>
                  <a:pt x="57201" y="1044617"/>
                  <a:pt x="67765" y="1043727"/>
                  <a:pt x="77002" y="1039529"/>
                </a:cubicBezTo>
                <a:cubicBezTo>
                  <a:pt x="103127" y="1027654"/>
                  <a:pt x="128337" y="1013862"/>
                  <a:pt x="154004" y="1001028"/>
                </a:cubicBezTo>
                <a:cubicBezTo>
                  <a:pt x="166838" y="994611"/>
                  <a:pt x="181026" y="990386"/>
                  <a:pt x="192505" y="981777"/>
                </a:cubicBezTo>
                <a:cubicBezTo>
                  <a:pt x="205339" y="972152"/>
                  <a:pt x="217952" y="962225"/>
                  <a:pt x="231006" y="952901"/>
                </a:cubicBezTo>
                <a:cubicBezTo>
                  <a:pt x="240419" y="946177"/>
                  <a:pt x="250995" y="941057"/>
                  <a:pt x="259882" y="933651"/>
                </a:cubicBezTo>
                <a:cubicBezTo>
                  <a:pt x="270339" y="924937"/>
                  <a:pt x="278301" y="913489"/>
                  <a:pt x="288758" y="904775"/>
                </a:cubicBezTo>
                <a:cubicBezTo>
                  <a:pt x="297645" y="897369"/>
                  <a:pt x="308987" y="893210"/>
                  <a:pt x="317633" y="885525"/>
                </a:cubicBezTo>
                <a:lnTo>
                  <a:pt x="404261" y="798897"/>
                </a:lnTo>
                <a:lnTo>
                  <a:pt x="433137" y="770021"/>
                </a:lnTo>
                <a:cubicBezTo>
                  <a:pt x="439477" y="751000"/>
                  <a:pt x="445051" y="725839"/>
                  <a:pt x="462012" y="712270"/>
                </a:cubicBezTo>
                <a:cubicBezTo>
                  <a:pt x="469935" y="705932"/>
                  <a:pt x="481263" y="705853"/>
                  <a:pt x="490888" y="702645"/>
                </a:cubicBezTo>
                <a:cubicBezTo>
                  <a:pt x="573643" y="647474"/>
                  <a:pt x="468939" y="713620"/>
                  <a:pt x="548640" y="673769"/>
                </a:cubicBezTo>
                <a:cubicBezTo>
                  <a:pt x="558987" y="668596"/>
                  <a:pt x="566883" y="659075"/>
                  <a:pt x="577516" y="654518"/>
                </a:cubicBezTo>
                <a:cubicBezTo>
                  <a:pt x="589675" y="649307"/>
                  <a:pt x="603297" y="648527"/>
                  <a:pt x="616017" y="644893"/>
                </a:cubicBezTo>
                <a:cubicBezTo>
                  <a:pt x="625772" y="642106"/>
                  <a:pt x="635267" y="638476"/>
                  <a:pt x="644892" y="635268"/>
                </a:cubicBezTo>
                <a:cubicBezTo>
                  <a:pt x="700387" y="598271"/>
                  <a:pt x="646851" y="630303"/>
                  <a:pt x="702644" y="606392"/>
                </a:cubicBezTo>
                <a:cubicBezTo>
                  <a:pt x="715832" y="600740"/>
                  <a:pt x="727823" y="592470"/>
                  <a:pt x="741145" y="587141"/>
                </a:cubicBezTo>
                <a:cubicBezTo>
                  <a:pt x="759986" y="579605"/>
                  <a:pt x="798897" y="567891"/>
                  <a:pt x="798897" y="567891"/>
                </a:cubicBezTo>
                <a:cubicBezTo>
                  <a:pt x="818147" y="555057"/>
                  <a:pt x="838139" y="543272"/>
                  <a:pt x="856648" y="529390"/>
                </a:cubicBezTo>
                <a:cubicBezTo>
                  <a:pt x="869482" y="519765"/>
                  <a:pt x="880073" y="505996"/>
                  <a:pt x="895149" y="500514"/>
                </a:cubicBezTo>
                <a:cubicBezTo>
                  <a:pt x="916470" y="492761"/>
                  <a:pt x="940067" y="494097"/>
                  <a:pt x="962526" y="490889"/>
                </a:cubicBezTo>
                <a:cubicBezTo>
                  <a:pt x="981777" y="484472"/>
                  <a:pt x="1003394" y="482894"/>
                  <a:pt x="1020278" y="471638"/>
                </a:cubicBezTo>
                <a:cubicBezTo>
                  <a:pt x="1051905" y="450553"/>
                  <a:pt x="1091213" y="422623"/>
                  <a:pt x="1126156" y="413887"/>
                </a:cubicBezTo>
                <a:cubicBezTo>
                  <a:pt x="1138990" y="410678"/>
                  <a:pt x="1152271" y="408906"/>
                  <a:pt x="1164657" y="404261"/>
                </a:cubicBezTo>
                <a:cubicBezTo>
                  <a:pt x="1219747" y="383602"/>
                  <a:pt x="1184232" y="387336"/>
                  <a:pt x="1232033" y="375386"/>
                </a:cubicBezTo>
                <a:cubicBezTo>
                  <a:pt x="1247905" y="371418"/>
                  <a:pt x="1264376" y="370065"/>
                  <a:pt x="1280160" y="365760"/>
                </a:cubicBezTo>
                <a:cubicBezTo>
                  <a:pt x="1299737" y="360421"/>
                  <a:pt x="1318661" y="352927"/>
                  <a:pt x="1337911" y="346510"/>
                </a:cubicBezTo>
                <a:lnTo>
                  <a:pt x="1366787" y="336885"/>
                </a:lnTo>
                <a:cubicBezTo>
                  <a:pt x="1376412" y="333676"/>
                  <a:pt x="1385820" y="329720"/>
                  <a:pt x="1395663" y="327259"/>
                </a:cubicBezTo>
                <a:lnTo>
                  <a:pt x="1434164" y="317634"/>
                </a:lnTo>
                <a:cubicBezTo>
                  <a:pt x="1443789" y="311217"/>
                  <a:pt x="1452693" y="303557"/>
                  <a:pt x="1463040" y="298384"/>
                </a:cubicBezTo>
                <a:cubicBezTo>
                  <a:pt x="1472115" y="293847"/>
                  <a:pt x="1483047" y="293685"/>
                  <a:pt x="1491916" y="288758"/>
                </a:cubicBezTo>
                <a:cubicBezTo>
                  <a:pt x="1512140" y="277522"/>
                  <a:pt x="1530417" y="263091"/>
                  <a:pt x="1549667" y="250257"/>
                </a:cubicBezTo>
                <a:cubicBezTo>
                  <a:pt x="1559292" y="243840"/>
                  <a:pt x="1567569" y="234665"/>
                  <a:pt x="1578543" y="231007"/>
                </a:cubicBezTo>
                <a:cubicBezTo>
                  <a:pt x="1651128" y="206810"/>
                  <a:pt x="1561655" y="239450"/>
                  <a:pt x="1636295" y="202131"/>
                </a:cubicBezTo>
                <a:cubicBezTo>
                  <a:pt x="1678187" y="181185"/>
                  <a:pt x="1656937" y="206637"/>
                  <a:pt x="1703671" y="173255"/>
                </a:cubicBezTo>
                <a:cubicBezTo>
                  <a:pt x="1714748" y="165343"/>
                  <a:pt x="1721221" y="151930"/>
                  <a:pt x="1732547" y="144379"/>
                </a:cubicBezTo>
                <a:cubicBezTo>
                  <a:pt x="1740989" y="138751"/>
                  <a:pt x="1752348" y="139291"/>
                  <a:pt x="1761423" y="134754"/>
                </a:cubicBezTo>
                <a:cubicBezTo>
                  <a:pt x="1771770" y="129581"/>
                  <a:pt x="1779427" y="119457"/>
                  <a:pt x="1790299" y="115504"/>
                </a:cubicBezTo>
                <a:cubicBezTo>
                  <a:pt x="1815163" y="106462"/>
                  <a:pt x="1867301" y="96253"/>
                  <a:pt x="1867301" y="96253"/>
                </a:cubicBezTo>
                <a:cubicBezTo>
                  <a:pt x="1950048" y="41087"/>
                  <a:pt x="1845360" y="107222"/>
                  <a:pt x="1925052" y="67377"/>
                </a:cubicBezTo>
                <a:cubicBezTo>
                  <a:pt x="1999692" y="30058"/>
                  <a:pt x="1910219" y="62698"/>
                  <a:pt x="1982804" y="38501"/>
                </a:cubicBezTo>
                <a:cubicBezTo>
                  <a:pt x="2004572" y="5851"/>
                  <a:pt x="1993876" y="17806"/>
                  <a:pt x="2011680"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wrap="none"/>
          <a:lstStyle/>
          <a:p>
            <a:pPr>
              <a:defRPr/>
            </a:pPr>
            <a:endParaRPr kumimoji="0" lang="zh-CN" altLang="en-US" sz="1800">
              <a:latin typeface="Arial" charset="0"/>
            </a:endParaRPr>
          </a:p>
        </p:txBody>
      </p:sp>
      <p:sp>
        <p:nvSpPr>
          <p:cNvPr id="9" name="矩形 8">
            <a:extLst>
              <a:ext uri="{FF2B5EF4-FFF2-40B4-BE49-F238E27FC236}">
                <a16:creationId xmlns:a16="http://schemas.microsoft.com/office/drawing/2014/main" id="{DD20E3C0-C625-41F6-BE69-AFDA615927E1}"/>
              </a:ext>
            </a:extLst>
          </p:cNvPr>
          <p:cNvSpPr/>
          <p:nvPr/>
        </p:nvSpPr>
        <p:spPr>
          <a:xfrm>
            <a:off x="5584348" y="1882866"/>
            <a:ext cx="3417208" cy="1477328"/>
          </a:xfrm>
          <a:prstGeom prst="rect">
            <a:avLst/>
          </a:prstGeom>
        </p:spPr>
        <p:txBody>
          <a:bodyPr wrap="square">
            <a:spAutoFit/>
          </a:bodyPr>
          <a:lstStyle/>
          <a:p>
            <a:r>
              <a:rPr lang="zh-CN" altLang="en-US" b="1" dirty="0">
                <a:solidFill>
                  <a:schemeClr val="accent1"/>
                </a:solidFill>
              </a:rPr>
              <a:t>最大流最小割定理</a:t>
            </a:r>
            <a:r>
              <a:rPr lang="zh-CN" altLang="en-US" dirty="0"/>
              <a:t>：在一个网络流中，能够从源点到达汇点的最大流量等于如果从网络中移除就能够导致网络流中断的边的集合的最小容量和。</a:t>
            </a:r>
          </a:p>
        </p:txBody>
      </p:sp>
    </p:spTree>
    <p:extLst>
      <p:ext uri="{BB962C8B-B14F-4D97-AF65-F5344CB8AC3E}">
        <p14:creationId xmlns:p14="http://schemas.microsoft.com/office/powerpoint/2010/main" val="5702698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采用</a:t>
            </a:r>
            <a:r>
              <a:rPr lang="en-US" altLang="zh-CN" dirty="0"/>
              <a:t>Graph cut</a:t>
            </a:r>
            <a:r>
              <a:rPr lang="zh-CN" altLang="en-US" dirty="0"/>
              <a:t>分割的结果</a:t>
            </a:r>
          </a:p>
        </p:txBody>
      </p:sp>
      <p:pic>
        <p:nvPicPr>
          <p:cNvPr id="4" name="Picture 3"/>
          <p:cNvPicPr>
            <a:picLocks noChangeAspect="1" noChangeArrowheads="1"/>
          </p:cNvPicPr>
          <p:nvPr/>
        </p:nvPicPr>
        <p:blipFill>
          <a:blip r:embed="rId2"/>
          <a:stretch>
            <a:fillRect/>
          </a:stretch>
        </p:blipFill>
        <p:spPr bwMode="auto">
          <a:xfrm>
            <a:off x="6240475" y="4500263"/>
            <a:ext cx="18002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5" name="图片 3" descr="F:\pictrue\doll.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1773238"/>
            <a:ext cx="15192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descr="F:\pictrue\m_show.bm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5719" y="4435968"/>
            <a:ext cx="1492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descr="F:\pictrue\m_show.bm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6542" r="15968"/>
          <a:stretch>
            <a:fillRect/>
          </a:stretch>
        </p:blipFill>
        <p:spPr bwMode="auto">
          <a:xfrm>
            <a:off x="3678677" y="4596396"/>
            <a:ext cx="1615273" cy="179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下箭头 2"/>
          <p:cNvSpPr>
            <a:spLocks noChangeArrowheads="1"/>
          </p:cNvSpPr>
          <p:nvPr/>
        </p:nvSpPr>
        <p:spPr bwMode="auto">
          <a:xfrm>
            <a:off x="1908175" y="3643806"/>
            <a:ext cx="287338" cy="792162"/>
          </a:xfrm>
          <a:prstGeom prst="downArrow">
            <a:avLst>
              <a:gd name="adj1" fmla="val 50000"/>
              <a:gd name="adj2" fmla="val 50173"/>
            </a:avLst>
          </a:prstGeom>
          <a:solidFill>
            <a:schemeClr val="accent1"/>
          </a:solidFill>
          <a:ln w="9525" algn="ctr">
            <a:solidFill>
              <a:schemeClr val="tx1"/>
            </a:solidFill>
            <a:round/>
            <a:headEnd/>
            <a:tailEnd/>
          </a:ln>
        </p:spPr>
        <p:txBody>
          <a:bodyPr wrap="none"/>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kumimoji="0" lang="zh-CN" altLang="en-US" sz="1800">
              <a:latin typeface="Arial" panose="020B0604020202020204" pitchFamily="34" charset="0"/>
            </a:endParaRPr>
          </a:p>
        </p:txBody>
      </p:sp>
      <p:sp>
        <p:nvSpPr>
          <p:cNvPr id="10" name="下箭头 9"/>
          <p:cNvSpPr>
            <a:spLocks noChangeArrowheads="1"/>
          </p:cNvSpPr>
          <p:nvPr/>
        </p:nvSpPr>
        <p:spPr bwMode="auto">
          <a:xfrm>
            <a:off x="4486314" y="3643806"/>
            <a:ext cx="288925" cy="792162"/>
          </a:xfrm>
          <a:prstGeom prst="downArrow">
            <a:avLst>
              <a:gd name="adj1" fmla="val 50000"/>
              <a:gd name="adj2" fmla="val 49897"/>
            </a:avLst>
          </a:prstGeom>
          <a:solidFill>
            <a:schemeClr val="accent1"/>
          </a:solidFill>
          <a:ln w="9525" algn="ctr">
            <a:solidFill>
              <a:schemeClr val="tx1"/>
            </a:solidFill>
            <a:round/>
            <a:headEnd/>
            <a:tailEnd/>
          </a:ln>
        </p:spPr>
        <p:txBody>
          <a:bodyPr wrap="none"/>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kumimoji="0" lang="zh-CN" altLang="en-US" sz="1800">
              <a:latin typeface="Arial" panose="020B0604020202020204" pitchFamily="34" charset="0"/>
            </a:endParaRPr>
          </a:p>
        </p:txBody>
      </p:sp>
      <p:sp>
        <p:nvSpPr>
          <p:cNvPr id="11" name="下箭头 10"/>
          <p:cNvSpPr>
            <a:spLocks noChangeArrowheads="1"/>
          </p:cNvSpPr>
          <p:nvPr/>
        </p:nvSpPr>
        <p:spPr bwMode="auto">
          <a:xfrm>
            <a:off x="6997713" y="3637456"/>
            <a:ext cx="287337" cy="792162"/>
          </a:xfrm>
          <a:prstGeom prst="downArrow">
            <a:avLst>
              <a:gd name="adj1" fmla="val 50000"/>
              <a:gd name="adj2" fmla="val 50173"/>
            </a:avLst>
          </a:prstGeom>
          <a:solidFill>
            <a:schemeClr val="accent1"/>
          </a:solidFill>
          <a:ln w="9525" algn="ctr">
            <a:solidFill>
              <a:schemeClr val="tx1"/>
            </a:solidFill>
            <a:round/>
            <a:headEnd/>
            <a:tailEnd/>
          </a:ln>
        </p:spPr>
        <p:txBody>
          <a:bodyPr wrap="none"/>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kumimoji="0" lang="zh-CN" altLang="en-US" sz="1800">
              <a:latin typeface="Arial" panose="020B0604020202020204" pitchFamily="34" charset="0"/>
            </a:endParaRPr>
          </a:p>
        </p:txBody>
      </p:sp>
      <p:sp>
        <p:nvSpPr>
          <p:cNvPr id="12" name="任意多边形 3"/>
          <p:cNvSpPr>
            <a:spLocks/>
          </p:cNvSpPr>
          <p:nvPr/>
        </p:nvSpPr>
        <p:spPr bwMode="auto">
          <a:xfrm>
            <a:off x="1906588" y="2108200"/>
            <a:ext cx="123825" cy="1250950"/>
          </a:xfrm>
          <a:custGeom>
            <a:avLst/>
            <a:gdLst>
              <a:gd name="T0" fmla="*/ 86721 w 125129"/>
              <a:gd name="T1" fmla="*/ 0 h 1251284"/>
              <a:gd name="T2" fmla="*/ 80051 w 125129"/>
              <a:gd name="T3" fmla="*/ 686573 h 1251284"/>
              <a:gd name="T4" fmla="*/ 66709 w 125129"/>
              <a:gd name="T5" fmla="*/ 762860 h 1251284"/>
              <a:gd name="T6" fmla="*/ 53363 w 125129"/>
              <a:gd name="T7" fmla="*/ 820074 h 1251284"/>
              <a:gd name="T8" fmla="*/ 46696 w 125129"/>
              <a:gd name="T9" fmla="*/ 848678 h 1251284"/>
              <a:gd name="T10" fmla="*/ 33355 w 125129"/>
              <a:gd name="T11" fmla="*/ 877290 h 1251284"/>
              <a:gd name="T12" fmla="*/ 20011 w 125129"/>
              <a:gd name="T13" fmla="*/ 934498 h 1251284"/>
              <a:gd name="T14" fmla="*/ 13342 w 125129"/>
              <a:gd name="T15" fmla="*/ 963110 h 1251284"/>
              <a:gd name="T16" fmla="*/ 0 w 125129"/>
              <a:gd name="T17" fmla="*/ 991718 h 1251284"/>
              <a:gd name="T18" fmla="*/ 6672 w 125129"/>
              <a:gd name="T19" fmla="*/ 1239647 h 12512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129"/>
              <a:gd name="T31" fmla="*/ 0 h 1251284"/>
              <a:gd name="T32" fmla="*/ 125129 w 125129"/>
              <a:gd name="T33" fmla="*/ 1251284 h 12512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129" h="1251284">
                <a:moveTo>
                  <a:pt x="125129" y="0"/>
                </a:moveTo>
                <a:cubicBezTo>
                  <a:pt x="121920" y="231006"/>
                  <a:pt x="124161" y="462153"/>
                  <a:pt x="115503" y="693019"/>
                </a:cubicBezTo>
                <a:cubicBezTo>
                  <a:pt x="114512" y="719458"/>
                  <a:pt x="104620" y="744922"/>
                  <a:pt x="96253" y="770021"/>
                </a:cubicBezTo>
                <a:lnTo>
                  <a:pt x="77002" y="827772"/>
                </a:lnTo>
                <a:cubicBezTo>
                  <a:pt x="73794" y="837397"/>
                  <a:pt x="73005" y="848206"/>
                  <a:pt x="67377" y="856648"/>
                </a:cubicBezTo>
                <a:lnTo>
                  <a:pt x="48126" y="885524"/>
                </a:lnTo>
                <a:lnTo>
                  <a:pt x="28876" y="943275"/>
                </a:lnTo>
                <a:cubicBezTo>
                  <a:pt x="25668" y="952900"/>
                  <a:pt x="24879" y="963709"/>
                  <a:pt x="19251" y="972151"/>
                </a:cubicBezTo>
                <a:lnTo>
                  <a:pt x="0" y="1001027"/>
                </a:lnTo>
                <a:cubicBezTo>
                  <a:pt x="10388" y="1219182"/>
                  <a:pt x="9625" y="1135705"/>
                  <a:pt x="9625" y="125128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zh-CN" altLang="en-US"/>
          </a:p>
        </p:txBody>
      </p:sp>
      <p:sp>
        <p:nvSpPr>
          <p:cNvPr id="13" name="任意多边形 12"/>
          <p:cNvSpPr/>
          <p:nvPr/>
        </p:nvSpPr>
        <p:spPr>
          <a:xfrm>
            <a:off x="1347788" y="1944688"/>
            <a:ext cx="125412" cy="663575"/>
          </a:xfrm>
          <a:custGeom>
            <a:avLst/>
            <a:gdLst>
              <a:gd name="connsiteX0" fmla="*/ 9625 w 125154"/>
              <a:gd name="connsiteY0" fmla="*/ 664143 h 664143"/>
              <a:gd name="connsiteX1" fmla="*/ 0 w 125154"/>
              <a:gd name="connsiteY1" fmla="*/ 616017 h 664143"/>
              <a:gd name="connsiteX2" fmla="*/ 19250 w 125154"/>
              <a:gd name="connsiteY2" fmla="*/ 385011 h 664143"/>
              <a:gd name="connsiteX3" fmla="*/ 28876 w 125154"/>
              <a:gd name="connsiteY3" fmla="*/ 259882 h 664143"/>
              <a:gd name="connsiteX4" fmla="*/ 38501 w 125154"/>
              <a:gd name="connsiteY4" fmla="*/ 231006 h 664143"/>
              <a:gd name="connsiteX5" fmla="*/ 48126 w 125154"/>
              <a:gd name="connsiteY5" fmla="*/ 182880 h 664143"/>
              <a:gd name="connsiteX6" fmla="*/ 67377 w 125154"/>
              <a:gd name="connsiteY6" fmla="*/ 125129 h 664143"/>
              <a:gd name="connsiteX7" fmla="*/ 86627 w 125154"/>
              <a:gd name="connsiteY7" fmla="*/ 57752 h 664143"/>
              <a:gd name="connsiteX8" fmla="*/ 115503 w 125154"/>
              <a:gd name="connsiteY8" fmla="*/ 38501 h 664143"/>
              <a:gd name="connsiteX9" fmla="*/ 125128 w 125154"/>
              <a:gd name="connsiteY9" fmla="*/ 0 h 6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4" h="664143">
                <a:moveTo>
                  <a:pt x="9625" y="664143"/>
                </a:moveTo>
                <a:cubicBezTo>
                  <a:pt x="6417" y="648101"/>
                  <a:pt x="0" y="632377"/>
                  <a:pt x="0" y="616017"/>
                </a:cubicBezTo>
                <a:cubicBezTo>
                  <a:pt x="0" y="469225"/>
                  <a:pt x="463" y="478946"/>
                  <a:pt x="19250" y="385011"/>
                </a:cubicBezTo>
                <a:cubicBezTo>
                  <a:pt x="22459" y="343301"/>
                  <a:pt x="23687" y="301392"/>
                  <a:pt x="28876" y="259882"/>
                </a:cubicBezTo>
                <a:cubicBezTo>
                  <a:pt x="30134" y="249814"/>
                  <a:pt x="36040" y="240849"/>
                  <a:pt x="38501" y="231006"/>
                </a:cubicBezTo>
                <a:cubicBezTo>
                  <a:pt x="42469" y="215135"/>
                  <a:pt x="43821" y="198663"/>
                  <a:pt x="48126" y="182880"/>
                </a:cubicBezTo>
                <a:cubicBezTo>
                  <a:pt x="53465" y="163303"/>
                  <a:pt x="62456" y="144815"/>
                  <a:pt x="67377" y="125129"/>
                </a:cubicBezTo>
                <a:cubicBezTo>
                  <a:pt x="68006" y="122614"/>
                  <a:pt x="81606" y="64028"/>
                  <a:pt x="86627" y="57752"/>
                </a:cubicBezTo>
                <a:cubicBezTo>
                  <a:pt x="93854" y="48719"/>
                  <a:pt x="105878" y="44918"/>
                  <a:pt x="115503" y="38501"/>
                </a:cubicBezTo>
                <a:cubicBezTo>
                  <a:pt x="126143" y="6581"/>
                  <a:pt x="125128" y="19771"/>
                  <a:pt x="125128" y="0"/>
                </a:cubicBezTo>
              </a:path>
            </a:pathLst>
          </a:custGeom>
          <a:ln w="76200">
            <a:solidFill>
              <a:schemeClr val="accent2">
                <a:lumMod val="75000"/>
              </a:schemeClr>
            </a:solidFill>
          </a:ln>
        </p:spPr>
        <p:txBody>
          <a:bodyPr wrap="none"/>
          <a:lstStyle/>
          <a:p>
            <a:pPr>
              <a:defRPr/>
            </a:pPr>
            <a:endParaRPr kumimoji="0" lang="zh-CN" altLang="en-US" sz="1800">
              <a:latin typeface="Arial" charset="0"/>
              <a:ea typeface="宋体" charset="-122"/>
            </a:endParaRPr>
          </a:p>
        </p:txBody>
      </p:sp>
      <p:sp>
        <p:nvSpPr>
          <p:cNvPr id="14" name="任意多边形 13"/>
          <p:cNvSpPr/>
          <p:nvPr/>
        </p:nvSpPr>
        <p:spPr>
          <a:xfrm>
            <a:off x="2657475" y="1944688"/>
            <a:ext cx="46038" cy="1035050"/>
          </a:xfrm>
          <a:custGeom>
            <a:avLst/>
            <a:gdLst>
              <a:gd name="connsiteX0" fmla="*/ 9625 w 125154"/>
              <a:gd name="connsiteY0" fmla="*/ 664143 h 664143"/>
              <a:gd name="connsiteX1" fmla="*/ 0 w 125154"/>
              <a:gd name="connsiteY1" fmla="*/ 616017 h 664143"/>
              <a:gd name="connsiteX2" fmla="*/ 19250 w 125154"/>
              <a:gd name="connsiteY2" fmla="*/ 385011 h 664143"/>
              <a:gd name="connsiteX3" fmla="*/ 28876 w 125154"/>
              <a:gd name="connsiteY3" fmla="*/ 259882 h 664143"/>
              <a:gd name="connsiteX4" fmla="*/ 38501 w 125154"/>
              <a:gd name="connsiteY4" fmla="*/ 231006 h 664143"/>
              <a:gd name="connsiteX5" fmla="*/ 48126 w 125154"/>
              <a:gd name="connsiteY5" fmla="*/ 182880 h 664143"/>
              <a:gd name="connsiteX6" fmla="*/ 67377 w 125154"/>
              <a:gd name="connsiteY6" fmla="*/ 125129 h 664143"/>
              <a:gd name="connsiteX7" fmla="*/ 86627 w 125154"/>
              <a:gd name="connsiteY7" fmla="*/ 57752 h 664143"/>
              <a:gd name="connsiteX8" fmla="*/ 115503 w 125154"/>
              <a:gd name="connsiteY8" fmla="*/ 38501 h 664143"/>
              <a:gd name="connsiteX9" fmla="*/ 125128 w 125154"/>
              <a:gd name="connsiteY9" fmla="*/ 0 h 6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154" h="664143">
                <a:moveTo>
                  <a:pt x="9625" y="664143"/>
                </a:moveTo>
                <a:cubicBezTo>
                  <a:pt x="6417" y="648101"/>
                  <a:pt x="0" y="632377"/>
                  <a:pt x="0" y="616017"/>
                </a:cubicBezTo>
                <a:cubicBezTo>
                  <a:pt x="0" y="469225"/>
                  <a:pt x="463" y="478946"/>
                  <a:pt x="19250" y="385011"/>
                </a:cubicBezTo>
                <a:cubicBezTo>
                  <a:pt x="22459" y="343301"/>
                  <a:pt x="23687" y="301392"/>
                  <a:pt x="28876" y="259882"/>
                </a:cubicBezTo>
                <a:cubicBezTo>
                  <a:pt x="30134" y="249814"/>
                  <a:pt x="36040" y="240849"/>
                  <a:pt x="38501" y="231006"/>
                </a:cubicBezTo>
                <a:cubicBezTo>
                  <a:pt x="42469" y="215135"/>
                  <a:pt x="43821" y="198663"/>
                  <a:pt x="48126" y="182880"/>
                </a:cubicBezTo>
                <a:cubicBezTo>
                  <a:pt x="53465" y="163303"/>
                  <a:pt x="62456" y="144815"/>
                  <a:pt x="67377" y="125129"/>
                </a:cubicBezTo>
                <a:cubicBezTo>
                  <a:pt x="68006" y="122614"/>
                  <a:pt x="81606" y="64028"/>
                  <a:pt x="86627" y="57752"/>
                </a:cubicBezTo>
                <a:cubicBezTo>
                  <a:pt x="93854" y="48719"/>
                  <a:pt x="105878" y="44918"/>
                  <a:pt x="115503" y="38501"/>
                </a:cubicBezTo>
                <a:cubicBezTo>
                  <a:pt x="126143" y="6581"/>
                  <a:pt x="125128" y="19771"/>
                  <a:pt x="125128" y="0"/>
                </a:cubicBezTo>
              </a:path>
            </a:pathLst>
          </a:custGeom>
          <a:ln w="76200">
            <a:solidFill>
              <a:schemeClr val="accent2">
                <a:lumMod val="75000"/>
              </a:schemeClr>
            </a:solidFill>
          </a:ln>
        </p:spPr>
        <p:txBody>
          <a:bodyPr wrap="none"/>
          <a:lstStyle/>
          <a:p>
            <a:pPr>
              <a:defRPr/>
            </a:pPr>
            <a:endParaRPr kumimoji="0" lang="zh-CN" altLang="en-US" sz="1800">
              <a:latin typeface="Arial" charset="0"/>
              <a:ea typeface="宋体" charset="-122"/>
            </a:endParaRPr>
          </a:p>
        </p:txBody>
      </p:sp>
      <p:grpSp>
        <p:nvGrpSpPr>
          <p:cNvPr id="3" name="组合 2"/>
          <p:cNvGrpSpPr/>
          <p:nvPr/>
        </p:nvGrpSpPr>
        <p:grpSpPr>
          <a:xfrm>
            <a:off x="3417721" y="1773237"/>
            <a:ext cx="2151268" cy="1800225"/>
            <a:chOff x="3617913" y="1773238"/>
            <a:chExt cx="1731962" cy="1295400"/>
          </a:xfrm>
        </p:grpSpPr>
        <p:pic>
          <p:nvPicPr>
            <p:cNvPr id="6" name="图片 4" descr="F:\pictrue\flowe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7913" y="1773238"/>
              <a:ext cx="17319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bwMode="auto">
            <a:xfrm>
              <a:off x="4409680" y="2044700"/>
              <a:ext cx="362514" cy="644393"/>
            </a:xfrm>
            <a:prstGeom prst="rect">
              <a:avLst/>
            </a:prstGeom>
            <a:noFill/>
            <a:ln w="28575" cap="flat" cmpd="sng" algn="ctr">
              <a:solidFill>
                <a:srgbClr val="FF0000"/>
              </a:solidFill>
              <a:prstDash val="solid"/>
              <a:round/>
              <a:headEnd type="none" w="med" len="med"/>
              <a:tailEnd type="none" w="med" len="med"/>
            </a:ln>
            <a:effectLst/>
          </p:spPr>
          <p:txBody>
            <a:bodyPr wrap="none"/>
            <a:lstStyle/>
            <a:p>
              <a:pPr>
                <a:defRPr/>
              </a:pPr>
              <a:endParaRPr kumimoji="0" lang="zh-CN" altLang="en-US" sz="1800">
                <a:latin typeface="Arial" charset="0"/>
                <a:ea typeface="宋体" charset="-122"/>
              </a:endParaRPr>
            </a:p>
          </p:txBody>
        </p:sp>
      </p:gr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475" y="1766888"/>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l="6047" t="-4584" r="6047" b="23354"/>
          <a:stretch>
            <a:fillRect/>
          </a:stretch>
        </p:blipFill>
        <p:spPr bwMode="auto">
          <a:xfrm>
            <a:off x="6240475" y="1773238"/>
            <a:ext cx="180659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71992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a:t>基于 </a:t>
            </a:r>
            <a:r>
              <a:rPr lang="en-US" altLang="zh-CN" sz="3200" dirty="0"/>
              <a:t>Graph cut</a:t>
            </a:r>
            <a:r>
              <a:rPr lang="zh-CN" altLang="en-US" sz="3200" dirty="0"/>
              <a:t>的</a:t>
            </a:r>
            <a:r>
              <a:rPr lang="en-US" altLang="zh-CN" sz="3200" dirty="0"/>
              <a:t>3D </a:t>
            </a:r>
            <a:r>
              <a:rPr lang="zh-CN" altLang="en-US" sz="3200" dirty="0"/>
              <a:t>医学图像分割：</a:t>
            </a:r>
            <a:r>
              <a:rPr lang="en-US" altLang="zh-CN" sz="3200" dirty="0"/>
              <a:t>bone</a:t>
            </a:r>
            <a:endParaRPr lang="zh-CN" altLang="en-US" sz="3200" dirty="0"/>
          </a:p>
        </p:txBody>
      </p:sp>
      <p:pic>
        <p:nvPicPr>
          <p:cNvPr id="4" name="Picture 2" descr="D:\Document\图像分析课件\Graph Cut  &amp;  Active Contours(陈程推荐)\bone_ex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9607" y="1427711"/>
            <a:ext cx="5766608" cy="502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8874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D8C5386-E0A2-43A5-A40C-BB1F0FD9FBC9}"/>
              </a:ext>
            </a:extLst>
          </p:cNvPr>
          <p:cNvSpPr>
            <a:spLocks noGrp="1"/>
          </p:cNvSpPr>
          <p:nvPr>
            <p:ph type="title"/>
          </p:nvPr>
        </p:nvSpPr>
        <p:spPr/>
        <p:txBody>
          <a:bodyPr/>
          <a:lstStyle/>
          <a:p>
            <a:r>
              <a:rPr lang="en-US" altLang="zh-CN" dirty="0"/>
              <a:t>Normalized Cuts</a:t>
            </a:r>
            <a:endParaRPr lang="zh-CN" altLang="en-US" dirty="0"/>
          </a:p>
        </p:txBody>
      </p:sp>
      <p:sp>
        <p:nvSpPr>
          <p:cNvPr id="6" name="内容占位符 5">
            <a:extLst>
              <a:ext uri="{FF2B5EF4-FFF2-40B4-BE49-F238E27FC236}">
                <a16:creationId xmlns:a16="http://schemas.microsoft.com/office/drawing/2014/main" id="{9655042A-22FB-4E6D-A072-5F7CF7B963B8}"/>
              </a:ext>
            </a:extLst>
          </p:cNvPr>
          <p:cNvSpPr>
            <a:spLocks noGrp="1"/>
          </p:cNvSpPr>
          <p:nvPr>
            <p:ph idx="1"/>
          </p:nvPr>
        </p:nvSpPr>
        <p:spPr/>
        <p:txBody>
          <a:bodyPr/>
          <a:lstStyle/>
          <a:p>
            <a:r>
              <a:rPr lang="zh-CN" altLang="en-US" dirty="0"/>
              <a:t>将图像像素视为节点，相邻像素由边连接，如下图所示</a:t>
            </a:r>
            <a:endParaRPr lang="en-US" altLang="zh-CN" dirty="0"/>
          </a:p>
          <a:p>
            <a:pPr lvl="1"/>
            <a:r>
              <a:rPr lang="zh-CN" altLang="en-US" dirty="0"/>
              <a:t>两个节点（像素）之间的边的权值由像素间相似性决定</a:t>
            </a:r>
            <a:endParaRPr lang="en-US" altLang="zh-CN" dirty="0"/>
          </a:p>
          <a:p>
            <a:r>
              <a:rPr lang="en-US" altLang="zh-CN" dirty="0"/>
              <a:t>Normalized cuts</a:t>
            </a:r>
            <a:r>
              <a:rPr lang="zh-CN" altLang="en-US" dirty="0"/>
              <a:t>：如下图虚线所示，将图中节点分为两组</a:t>
            </a:r>
            <a:endParaRPr lang="en-US" altLang="zh-CN" dirty="0"/>
          </a:p>
          <a:p>
            <a:pPr lvl="1"/>
            <a:r>
              <a:rPr lang="zh-CN" altLang="en-US" dirty="0"/>
              <a:t>分割评价准则：</a:t>
            </a:r>
            <a:endParaRPr lang="en-US" altLang="zh-CN" dirty="0"/>
          </a:p>
        </p:txBody>
      </p:sp>
      <p:sp>
        <p:nvSpPr>
          <p:cNvPr id="3" name="日期占位符 2">
            <a:extLst>
              <a:ext uri="{FF2B5EF4-FFF2-40B4-BE49-F238E27FC236}">
                <a16:creationId xmlns:a16="http://schemas.microsoft.com/office/drawing/2014/main" id="{E6786ECB-88AF-451B-87D0-0E1B57A6E9C5}"/>
              </a:ext>
            </a:extLst>
          </p:cNvPr>
          <p:cNvSpPr>
            <a:spLocks noGrp="1"/>
          </p:cNvSpPr>
          <p:nvPr>
            <p:ph type="dt" sz="half" idx="10"/>
          </p:nvPr>
        </p:nvSpPr>
        <p:spPr/>
        <p:txBody>
          <a:bodyPr/>
          <a:lstStyle/>
          <a:p>
            <a:fld id="{71D65D4A-6E24-46E9-A536-360551B89ADA}" type="datetime1">
              <a:rPr lang="zh-CN" altLang="en-US" smtClean="0"/>
              <a:t>2025/4/23</a:t>
            </a:fld>
            <a:endParaRPr lang="zh-CN" altLang="en-US"/>
          </a:p>
        </p:txBody>
      </p:sp>
      <p:sp>
        <p:nvSpPr>
          <p:cNvPr id="4" name="灯片编号占位符 3">
            <a:extLst>
              <a:ext uri="{FF2B5EF4-FFF2-40B4-BE49-F238E27FC236}">
                <a16:creationId xmlns:a16="http://schemas.microsoft.com/office/drawing/2014/main" id="{DD15FC51-CBCE-42EB-9137-2FA569748D3D}"/>
              </a:ext>
            </a:extLst>
          </p:cNvPr>
          <p:cNvSpPr>
            <a:spLocks noGrp="1"/>
          </p:cNvSpPr>
          <p:nvPr>
            <p:ph type="sldNum" sz="quarter" idx="12"/>
          </p:nvPr>
        </p:nvSpPr>
        <p:spPr/>
        <p:txBody>
          <a:bodyPr/>
          <a:lstStyle/>
          <a:p>
            <a:fld id="{49A43EB3-6765-450E-B01A-6DEBCE0BE374}" type="slidenum">
              <a:rPr lang="zh-CN" altLang="en-US" smtClean="0"/>
              <a:t>84</a:t>
            </a:fld>
            <a:endParaRPr lang="zh-CN" altLang="en-US" dirty="0"/>
          </a:p>
        </p:txBody>
      </p:sp>
      <p:pic>
        <p:nvPicPr>
          <p:cNvPr id="8" name="图片 7">
            <a:extLst>
              <a:ext uri="{FF2B5EF4-FFF2-40B4-BE49-F238E27FC236}">
                <a16:creationId xmlns:a16="http://schemas.microsoft.com/office/drawing/2014/main" id="{1F71407F-B6A9-455C-89EE-8D9659024A04}"/>
              </a:ext>
            </a:extLst>
          </p:cNvPr>
          <p:cNvPicPr>
            <a:picLocks noChangeAspect="1"/>
          </p:cNvPicPr>
          <p:nvPr/>
        </p:nvPicPr>
        <p:blipFill>
          <a:blip r:embed="rId2"/>
          <a:stretch>
            <a:fillRect/>
          </a:stretch>
        </p:blipFill>
        <p:spPr>
          <a:xfrm>
            <a:off x="176697" y="4829495"/>
            <a:ext cx="3332949" cy="1574506"/>
          </a:xfrm>
          <a:prstGeom prst="rect">
            <a:avLst/>
          </a:prstGeom>
        </p:spPr>
      </p:pic>
      <p:pic>
        <p:nvPicPr>
          <p:cNvPr id="10" name="图片 9">
            <a:extLst>
              <a:ext uri="{FF2B5EF4-FFF2-40B4-BE49-F238E27FC236}">
                <a16:creationId xmlns:a16="http://schemas.microsoft.com/office/drawing/2014/main" id="{56320E47-84D5-4757-8E8E-73BBC4822E30}"/>
              </a:ext>
            </a:extLst>
          </p:cNvPr>
          <p:cNvPicPr>
            <a:picLocks noChangeAspect="1"/>
          </p:cNvPicPr>
          <p:nvPr/>
        </p:nvPicPr>
        <p:blipFill>
          <a:blip r:embed="rId3"/>
          <a:stretch>
            <a:fillRect/>
          </a:stretch>
        </p:blipFill>
        <p:spPr>
          <a:xfrm>
            <a:off x="3926802" y="4917733"/>
            <a:ext cx="4700562" cy="1344013"/>
          </a:xfrm>
          <a:prstGeom prst="rect">
            <a:avLst/>
          </a:prstGeom>
        </p:spPr>
      </p:pic>
      <p:pic>
        <p:nvPicPr>
          <p:cNvPr id="12" name="图片 11">
            <a:extLst>
              <a:ext uri="{FF2B5EF4-FFF2-40B4-BE49-F238E27FC236}">
                <a16:creationId xmlns:a16="http://schemas.microsoft.com/office/drawing/2014/main" id="{89F659C2-5F74-4E4C-A06D-3495BA98A735}"/>
              </a:ext>
            </a:extLst>
          </p:cNvPr>
          <p:cNvPicPr>
            <a:picLocks noChangeAspect="1"/>
          </p:cNvPicPr>
          <p:nvPr/>
        </p:nvPicPr>
        <p:blipFill>
          <a:blip r:embed="rId4"/>
          <a:stretch>
            <a:fillRect/>
          </a:stretch>
        </p:blipFill>
        <p:spPr>
          <a:xfrm>
            <a:off x="2049547" y="2858385"/>
            <a:ext cx="4416843" cy="671111"/>
          </a:xfrm>
          <a:prstGeom prst="rect">
            <a:avLst/>
          </a:prstGeom>
        </p:spPr>
      </p:pic>
      <p:pic>
        <p:nvPicPr>
          <p:cNvPr id="7" name="图片 6">
            <a:extLst>
              <a:ext uri="{FF2B5EF4-FFF2-40B4-BE49-F238E27FC236}">
                <a16:creationId xmlns:a16="http://schemas.microsoft.com/office/drawing/2014/main" id="{70C4AD0D-9167-4E4F-B098-4178AA2C9F28}"/>
              </a:ext>
            </a:extLst>
          </p:cNvPr>
          <p:cNvPicPr>
            <a:picLocks noChangeAspect="1"/>
          </p:cNvPicPr>
          <p:nvPr/>
        </p:nvPicPr>
        <p:blipFill>
          <a:blip r:embed="rId5"/>
          <a:stretch>
            <a:fillRect/>
          </a:stretch>
        </p:blipFill>
        <p:spPr>
          <a:xfrm>
            <a:off x="1050991" y="4105495"/>
            <a:ext cx="2963563" cy="335920"/>
          </a:xfrm>
          <a:prstGeom prst="rect">
            <a:avLst/>
          </a:prstGeom>
        </p:spPr>
      </p:pic>
      <p:pic>
        <p:nvPicPr>
          <p:cNvPr id="11" name="图片 10">
            <a:extLst>
              <a:ext uri="{FF2B5EF4-FFF2-40B4-BE49-F238E27FC236}">
                <a16:creationId xmlns:a16="http://schemas.microsoft.com/office/drawing/2014/main" id="{4ED44DEF-7040-41BD-BB75-60B0FDE358AD}"/>
              </a:ext>
            </a:extLst>
          </p:cNvPr>
          <p:cNvPicPr>
            <a:picLocks noChangeAspect="1"/>
          </p:cNvPicPr>
          <p:nvPr/>
        </p:nvPicPr>
        <p:blipFill>
          <a:blip r:embed="rId6"/>
          <a:stretch>
            <a:fillRect/>
          </a:stretch>
        </p:blipFill>
        <p:spPr>
          <a:xfrm>
            <a:off x="4508407" y="4145433"/>
            <a:ext cx="3915965" cy="256044"/>
          </a:xfrm>
          <a:prstGeom prst="rect">
            <a:avLst/>
          </a:prstGeom>
        </p:spPr>
      </p:pic>
    </p:spTree>
    <p:extLst>
      <p:ext uri="{BB962C8B-B14F-4D97-AF65-F5344CB8AC3E}">
        <p14:creationId xmlns:p14="http://schemas.microsoft.com/office/powerpoint/2010/main" val="46001006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2B2A7-7B44-43F0-AF2A-4AB864265B09}"/>
              </a:ext>
            </a:extLst>
          </p:cNvPr>
          <p:cNvSpPr>
            <a:spLocks noGrp="1"/>
          </p:cNvSpPr>
          <p:nvPr>
            <p:ph type="title"/>
          </p:nvPr>
        </p:nvSpPr>
        <p:spPr/>
        <p:txBody>
          <a:bodyPr/>
          <a:lstStyle/>
          <a:p>
            <a:r>
              <a:rPr lang="en-US" altLang="zh-CN" dirty="0"/>
              <a:t>Mean Shift</a:t>
            </a:r>
            <a:endParaRPr lang="zh-CN" altLang="en-US" dirty="0"/>
          </a:p>
        </p:txBody>
      </p:sp>
      <p:sp>
        <p:nvSpPr>
          <p:cNvPr id="3" name="内容占位符 2">
            <a:extLst>
              <a:ext uri="{FF2B5EF4-FFF2-40B4-BE49-F238E27FC236}">
                <a16:creationId xmlns:a16="http://schemas.microsoft.com/office/drawing/2014/main" id="{12445A1D-7272-4B96-B556-F6F3A35895B5}"/>
              </a:ext>
            </a:extLst>
          </p:cNvPr>
          <p:cNvSpPr>
            <a:spLocks noGrp="1"/>
          </p:cNvSpPr>
          <p:nvPr>
            <p:ph idx="1"/>
          </p:nvPr>
        </p:nvSpPr>
        <p:spPr/>
        <p:txBody>
          <a:bodyPr/>
          <a:lstStyle/>
          <a:p>
            <a:r>
              <a:rPr lang="zh-CN" altLang="en-US" dirty="0"/>
              <a:t>基本思想：在高维的数据分布中寻找模值点</a:t>
            </a:r>
            <a:r>
              <a:rPr lang="en-US" altLang="zh-CN" dirty="0"/>
              <a:t>(peak)</a:t>
            </a:r>
            <a:r>
              <a:rPr lang="zh-CN" altLang="en-US" dirty="0"/>
              <a:t>，通过梯度收敛于同一个模值点的像素被视为属于同一分割区域</a:t>
            </a:r>
            <a:endParaRPr lang="en-US" altLang="zh-CN" dirty="0"/>
          </a:p>
          <a:p>
            <a:pPr lvl="1"/>
            <a:r>
              <a:rPr lang="zh-CN" altLang="en-US" dirty="0"/>
              <a:t>由于高维分布空间非常稀疏，常通过</a:t>
            </a:r>
            <a:r>
              <a:rPr lang="en-US" altLang="zh-CN" sz="1800" b="0" i="0" u="none" strike="noStrike" baseline="0" dirty="0" err="1">
                <a:latin typeface="NimbusRomNo9L-ReguItal"/>
              </a:rPr>
              <a:t>Parzen</a:t>
            </a:r>
            <a:r>
              <a:rPr lang="zh-CN" altLang="en-US" dirty="0"/>
              <a:t>窗来平滑数据，从而估计数据密度</a:t>
            </a:r>
          </a:p>
        </p:txBody>
      </p:sp>
      <p:sp>
        <p:nvSpPr>
          <p:cNvPr id="4" name="日期占位符 3">
            <a:extLst>
              <a:ext uri="{FF2B5EF4-FFF2-40B4-BE49-F238E27FC236}">
                <a16:creationId xmlns:a16="http://schemas.microsoft.com/office/drawing/2014/main" id="{C82E015D-53E1-4B16-82E5-AD7BE4C37A86}"/>
              </a:ext>
            </a:extLst>
          </p:cNvPr>
          <p:cNvSpPr>
            <a:spLocks noGrp="1"/>
          </p:cNvSpPr>
          <p:nvPr>
            <p:ph type="dt" sz="half" idx="10"/>
          </p:nvPr>
        </p:nvSpPr>
        <p:spPr/>
        <p:txBody>
          <a:bodyPr/>
          <a:lstStyle/>
          <a:p>
            <a:fld id="{8A699AAD-5249-4E7B-9A1D-136757D2BCD0}" type="datetime1">
              <a:rPr lang="zh-CN" altLang="en-US" smtClean="0"/>
              <a:t>2025/4/23</a:t>
            </a:fld>
            <a:endParaRPr lang="zh-CN" altLang="en-US"/>
          </a:p>
        </p:txBody>
      </p:sp>
      <p:sp>
        <p:nvSpPr>
          <p:cNvPr id="5" name="灯片编号占位符 4">
            <a:extLst>
              <a:ext uri="{FF2B5EF4-FFF2-40B4-BE49-F238E27FC236}">
                <a16:creationId xmlns:a16="http://schemas.microsoft.com/office/drawing/2014/main" id="{093A84E7-2382-4E10-B114-8B5151B51AC1}"/>
              </a:ext>
            </a:extLst>
          </p:cNvPr>
          <p:cNvSpPr>
            <a:spLocks noGrp="1"/>
          </p:cNvSpPr>
          <p:nvPr>
            <p:ph type="sldNum" sz="quarter" idx="12"/>
          </p:nvPr>
        </p:nvSpPr>
        <p:spPr/>
        <p:txBody>
          <a:bodyPr/>
          <a:lstStyle/>
          <a:p>
            <a:fld id="{49A43EB3-6765-450E-B01A-6DEBCE0BE374}" type="slidenum">
              <a:rPr lang="zh-CN" altLang="en-US" smtClean="0"/>
              <a:t>85</a:t>
            </a:fld>
            <a:endParaRPr lang="zh-CN" altLang="en-US" dirty="0"/>
          </a:p>
        </p:txBody>
      </p:sp>
      <p:pic>
        <p:nvPicPr>
          <p:cNvPr id="7" name="图片 6">
            <a:extLst>
              <a:ext uri="{FF2B5EF4-FFF2-40B4-BE49-F238E27FC236}">
                <a16:creationId xmlns:a16="http://schemas.microsoft.com/office/drawing/2014/main" id="{E384B8E0-E1F9-4D13-9826-7BE4726A8F89}"/>
              </a:ext>
            </a:extLst>
          </p:cNvPr>
          <p:cNvPicPr>
            <a:picLocks noChangeAspect="1"/>
          </p:cNvPicPr>
          <p:nvPr/>
        </p:nvPicPr>
        <p:blipFill rotWithShape="1">
          <a:blip r:embed="rId2"/>
          <a:srcRect b="38343"/>
          <a:stretch/>
        </p:blipFill>
        <p:spPr>
          <a:xfrm>
            <a:off x="369432" y="2936879"/>
            <a:ext cx="4012647" cy="3334731"/>
          </a:xfrm>
          <a:prstGeom prst="rect">
            <a:avLst/>
          </a:prstGeom>
        </p:spPr>
      </p:pic>
      <p:pic>
        <p:nvPicPr>
          <p:cNvPr id="8" name="图片 7">
            <a:extLst>
              <a:ext uri="{FF2B5EF4-FFF2-40B4-BE49-F238E27FC236}">
                <a16:creationId xmlns:a16="http://schemas.microsoft.com/office/drawing/2014/main" id="{980041DF-8060-4198-BA99-D204AE87A8CD}"/>
              </a:ext>
            </a:extLst>
          </p:cNvPr>
          <p:cNvPicPr>
            <a:picLocks noChangeAspect="1"/>
          </p:cNvPicPr>
          <p:nvPr/>
        </p:nvPicPr>
        <p:blipFill rotWithShape="1">
          <a:blip r:embed="rId2"/>
          <a:srcRect t="62799"/>
          <a:stretch/>
        </p:blipFill>
        <p:spPr>
          <a:xfrm>
            <a:off x="4572000" y="3429000"/>
            <a:ext cx="4316643" cy="2164467"/>
          </a:xfrm>
          <a:prstGeom prst="rect">
            <a:avLst/>
          </a:prstGeom>
        </p:spPr>
      </p:pic>
    </p:spTree>
    <p:extLst>
      <p:ext uri="{BB962C8B-B14F-4D97-AF65-F5344CB8AC3E}">
        <p14:creationId xmlns:p14="http://schemas.microsoft.com/office/powerpoint/2010/main" val="205999127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Otsu’s </a:t>
            </a:r>
            <a:r>
              <a:rPr lang="zh-CN" altLang="en-US" dirty="0"/>
              <a:t>方法 </a:t>
            </a:r>
            <a:r>
              <a:rPr lang="en-US" altLang="zh-CN" dirty="0"/>
              <a:t>(1979)</a:t>
            </a:r>
            <a:endParaRPr lang="zh-CN" altLang="en-US" dirty="0"/>
          </a:p>
        </p:txBody>
      </p:sp>
      <p:sp>
        <p:nvSpPr>
          <p:cNvPr id="3" name="内容占位符 2"/>
          <p:cNvSpPr>
            <a:spLocks noGrp="1"/>
          </p:cNvSpPr>
          <p:nvPr>
            <p:ph idx="1"/>
          </p:nvPr>
        </p:nvSpPr>
        <p:spPr/>
        <p:txBody>
          <a:bodyPr/>
          <a:lstStyle/>
          <a:p>
            <a:r>
              <a:rPr lang="zh-CN" altLang="en-US" dirty="0"/>
              <a:t>基本思想</a:t>
            </a:r>
          </a:p>
          <a:p>
            <a:pPr lvl="1"/>
            <a:r>
              <a:rPr lang="zh-CN" altLang="en-US" dirty="0"/>
              <a:t>假设图像像素可分为两类，选择分割阈值，使得</a:t>
            </a:r>
            <a:r>
              <a:rPr lang="zh-CN" altLang="en-US" dirty="0">
                <a:solidFill>
                  <a:srgbClr val="FF0000"/>
                </a:solidFill>
              </a:rPr>
              <a:t>类内方差</a:t>
            </a:r>
            <a:r>
              <a:rPr lang="zh-CN" altLang="en-US" dirty="0"/>
              <a:t>最小。</a:t>
            </a:r>
          </a:p>
          <a:p>
            <a:r>
              <a:rPr lang="zh-CN" altLang="en-US" dirty="0"/>
              <a:t>形式化表达</a:t>
            </a:r>
          </a:p>
          <a:p>
            <a:pPr lvl="1"/>
            <a:r>
              <a:rPr lang="zh-CN" altLang="en-US" dirty="0"/>
              <a:t>给定一个图像</a:t>
            </a:r>
            <a:r>
              <a:rPr lang="en-US" altLang="zh-CN" i="1" dirty="0"/>
              <a:t>I </a:t>
            </a:r>
            <a:r>
              <a:rPr lang="zh-CN" altLang="en-US" dirty="0"/>
              <a:t>，计算其</a:t>
            </a:r>
            <a:r>
              <a:rPr lang="zh-CN" altLang="en-US" dirty="0">
                <a:solidFill>
                  <a:srgbClr val="0070C0"/>
                </a:solidFill>
              </a:rPr>
              <a:t>归一化</a:t>
            </a:r>
            <a:r>
              <a:rPr lang="zh-CN" altLang="en-US" dirty="0"/>
              <a:t>的直方图</a:t>
            </a:r>
            <a:r>
              <a:rPr lang="en-US" altLang="zh-CN" i="1" dirty="0"/>
              <a:t>P</a:t>
            </a:r>
            <a:r>
              <a:rPr lang="en-US" altLang="zh-CN" dirty="0"/>
              <a:t>(</a:t>
            </a:r>
            <a:r>
              <a:rPr lang="en-US" altLang="zh-CN" i="1" dirty="0" err="1"/>
              <a:t>i</a:t>
            </a:r>
            <a:r>
              <a:rPr lang="en-US" altLang="zh-CN" dirty="0"/>
              <a:t>)</a:t>
            </a:r>
          </a:p>
          <a:p>
            <a:pPr lvl="2"/>
            <a:r>
              <a:rPr lang="zh-CN" altLang="en-US" dirty="0"/>
              <a:t>归一化：直方图向量中所有元素值之和为</a:t>
            </a:r>
            <a:r>
              <a:rPr lang="en-US" altLang="zh-CN" dirty="0"/>
              <a:t>1</a:t>
            </a:r>
          </a:p>
          <a:p>
            <a:pPr lvl="1"/>
            <a:r>
              <a:rPr lang="zh-CN" altLang="en-US" dirty="0"/>
              <a:t>选择阈值</a:t>
            </a:r>
            <a:r>
              <a:rPr lang="en-US" altLang="zh-CN" i="1" dirty="0"/>
              <a:t>t </a:t>
            </a:r>
            <a:r>
              <a:rPr lang="zh-CN" altLang="en-US" dirty="0"/>
              <a:t>，将像素分为两类，每类概率：</a:t>
            </a:r>
          </a:p>
          <a:p>
            <a:endParaRPr lang="zh-CN" altLang="en-US" dirty="0"/>
          </a:p>
          <a:p>
            <a:pPr marL="0" indent="0">
              <a:buNone/>
            </a:pPr>
            <a:endParaRPr lang="zh-CN" altLang="en-US" dirty="0"/>
          </a:p>
          <a:p>
            <a:pPr lvl="1"/>
            <a:r>
              <a:rPr lang="zh-CN" altLang="en-US" dirty="0"/>
              <a:t>每类像素的灰度均值：</a:t>
            </a:r>
          </a:p>
          <a:p>
            <a:endParaRPr lang="zh-CN" altLang="en-US" dirty="0"/>
          </a:p>
        </p:txBody>
      </p:sp>
      <p:graphicFrame>
        <p:nvGraphicFramePr>
          <p:cNvPr id="4" name="Object 6"/>
          <p:cNvGraphicFramePr>
            <a:graphicFrameLocks noChangeAspect="1"/>
          </p:cNvGraphicFramePr>
          <p:nvPr/>
        </p:nvGraphicFramePr>
        <p:xfrm>
          <a:off x="2717800" y="3665538"/>
          <a:ext cx="1539875" cy="839787"/>
        </p:xfrm>
        <a:graphic>
          <a:graphicData uri="http://schemas.openxmlformats.org/presentationml/2006/ole">
            <mc:AlternateContent xmlns:mc="http://schemas.openxmlformats.org/markup-compatibility/2006">
              <mc:Choice xmlns:v="urn:schemas-microsoft-com:vml" Requires="v">
                <p:oleObj spid="_x0000_s4186" name="公式" r:id="rId3" imgW="812447" imgH="444307" progId="Equation.3">
                  <p:embed/>
                </p:oleObj>
              </mc:Choice>
              <mc:Fallback>
                <p:oleObj name="公式" r:id="rId3" imgW="812447" imgH="444307" progId="Equation.3">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800" y="3665538"/>
                        <a:ext cx="153987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7"/>
          <p:cNvGraphicFramePr>
            <a:graphicFrameLocks noChangeAspect="1"/>
          </p:cNvGraphicFramePr>
          <p:nvPr/>
        </p:nvGraphicFramePr>
        <p:xfrm>
          <a:off x="4953170" y="3670574"/>
          <a:ext cx="1682750" cy="835025"/>
        </p:xfrm>
        <a:graphic>
          <a:graphicData uri="http://schemas.openxmlformats.org/presentationml/2006/ole">
            <mc:AlternateContent xmlns:mc="http://schemas.openxmlformats.org/markup-compatibility/2006">
              <mc:Choice xmlns:v="urn:schemas-microsoft-com:vml" Requires="v">
                <p:oleObj spid="_x0000_s4187" name="公式" r:id="rId5" imgW="850531" imgH="444307" progId="Equation.3">
                  <p:embed/>
                </p:oleObj>
              </mc:Choice>
              <mc:Fallback>
                <p:oleObj name="公式" r:id="rId5" imgW="850531" imgH="444307" progId="Equation.3">
                  <p:embed/>
                  <p:pic>
                    <p:nvPicPr>
                      <p:cNvPr id="5"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170" y="3670574"/>
                        <a:ext cx="16827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8"/>
          <p:cNvGraphicFramePr>
            <a:graphicFrameLocks noChangeAspect="1"/>
          </p:cNvGraphicFramePr>
          <p:nvPr/>
        </p:nvGraphicFramePr>
        <p:xfrm>
          <a:off x="2717970" y="4983818"/>
          <a:ext cx="1716088" cy="801687"/>
        </p:xfrm>
        <a:graphic>
          <a:graphicData uri="http://schemas.openxmlformats.org/presentationml/2006/ole">
            <mc:AlternateContent xmlns:mc="http://schemas.openxmlformats.org/markup-compatibility/2006">
              <mc:Choice xmlns:v="urn:schemas-microsoft-com:vml" Requires="v">
                <p:oleObj spid="_x0000_s4188" name="公式" r:id="rId7" imgW="952087" imgH="444307" progId="Equation.3">
                  <p:embed/>
                </p:oleObj>
              </mc:Choice>
              <mc:Fallback>
                <p:oleObj name="公式" r:id="rId7" imgW="952087" imgH="444307" progId="Equation.3">
                  <p:embed/>
                  <p:pic>
                    <p:nvPicPr>
                      <p:cNvPr id="6"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7970" y="4983818"/>
                        <a:ext cx="1716088"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9"/>
          <p:cNvGraphicFramePr>
            <a:graphicFrameLocks noChangeAspect="1"/>
          </p:cNvGraphicFramePr>
          <p:nvPr/>
        </p:nvGraphicFramePr>
        <p:xfrm>
          <a:off x="4953170" y="4981436"/>
          <a:ext cx="1800225" cy="806450"/>
        </p:xfrm>
        <a:graphic>
          <a:graphicData uri="http://schemas.openxmlformats.org/presentationml/2006/ole">
            <mc:AlternateContent xmlns:mc="http://schemas.openxmlformats.org/markup-compatibility/2006">
              <mc:Choice xmlns:v="urn:schemas-microsoft-com:vml" Requires="v">
                <p:oleObj spid="_x0000_s4189" name="公式" r:id="rId9" imgW="990170" imgH="444307" progId="Equation.3">
                  <p:embed/>
                </p:oleObj>
              </mc:Choice>
              <mc:Fallback>
                <p:oleObj name="公式" r:id="rId9" imgW="990170" imgH="444307" progId="Equation.3">
                  <p:embed/>
                  <p:pic>
                    <p:nvPicPr>
                      <p:cNvPr id="7"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170" y="4981436"/>
                        <a:ext cx="18002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矩形 7"/>
          <p:cNvSpPr/>
          <p:nvPr/>
        </p:nvSpPr>
        <p:spPr>
          <a:xfrm>
            <a:off x="251100" y="6263724"/>
            <a:ext cx="8723376" cy="523220"/>
          </a:xfrm>
          <a:prstGeom prst="rect">
            <a:avLst/>
          </a:prstGeom>
        </p:spPr>
        <p:txBody>
          <a:bodyPr wrap="square">
            <a:spAutoFit/>
          </a:bodyPr>
          <a:lstStyle/>
          <a:p>
            <a:pPr marL="285750" indent="-285750">
              <a:buFont typeface="Arial" panose="020B0604020202020204" pitchFamily="34" charset="0"/>
              <a:buChar char="•"/>
            </a:pPr>
            <a:r>
              <a:rPr lang="en-US" altLang="zh-CN" sz="1400" dirty="0"/>
              <a:t>Otsu, N., "A Threshold Selection Method from Gray-Level Histograms," </a:t>
            </a:r>
            <a:r>
              <a:rPr lang="en-US" altLang="zh-CN" sz="1400" i="1" dirty="0"/>
              <a:t>IEEE Transactions on Systems, Man, and Cybernetics,</a:t>
            </a:r>
            <a:r>
              <a:rPr lang="en-US" altLang="zh-CN" sz="1400" dirty="0"/>
              <a:t> Vol. 9, No. 1, 1979, pp. 62-66.</a:t>
            </a:r>
            <a:endParaRPr lang="zh-CN" altLang="en-US" sz="1400" dirty="0"/>
          </a:p>
        </p:txBody>
      </p:sp>
    </p:spTree>
    <p:extLst>
      <p:ext uri="{BB962C8B-B14F-4D97-AF65-F5344CB8AC3E}">
        <p14:creationId xmlns:p14="http://schemas.microsoft.com/office/powerpoint/2010/main" val="637768621"/>
      </p:ext>
    </p:extLst>
  </p:cSld>
  <p:clrMapOvr>
    <a:masterClrMapping/>
  </p:clrMapOvr>
  <p:transition/>
</p:sld>
</file>

<file path=ppt/theme/theme1.xml><?xml version="1.0" encoding="utf-8"?>
<a:theme xmlns:a="http://schemas.openxmlformats.org/drawingml/2006/main" name="DIA2025模板">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ile">
      <a:majorFont>
        <a:latin typeface="Times New Roman"/>
        <a:ea typeface="黑体"/>
        <a:cs typeface="黑体"/>
      </a:majorFont>
      <a:minorFont>
        <a:latin typeface="Times New Roman"/>
        <a:ea typeface="黑体"/>
        <a:cs typeface="黑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defRPr kumimoji="0" lang="zh-CN" altLang="en-US" sz="1800" b="0" i="0" u="none" strike="noStrike" cap="none" normalizeH="0" baseline="0">
            <a:ln>
              <a:noFill/>
            </a:ln>
            <a:solidFill>
              <a:schemeClr val="tx1"/>
            </a:solidFill>
            <a:effectLst/>
            <a:latin typeface="Times New Roman" charset="0"/>
            <a:ea typeface="黑体" charset="0"/>
            <a:cs typeface="黑体"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accent2"/>
          </a:buClr>
          <a:buSzTx/>
          <a:buFont typeface="Wingdings" charset="0"/>
          <a:buChar char="•"/>
          <a:tabLst/>
          <a:defRPr kumimoji="0" lang="zh-CN" altLang="en-US" sz="1800" b="0" i="0" u="none" strike="noStrike" cap="none" normalizeH="0" baseline="0">
            <a:ln>
              <a:noFill/>
            </a:ln>
            <a:solidFill>
              <a:schemeClr val="tx1"/>
            </a:solidFill>
            <a:effectLst/>
            <a:latin typeface="Times New Roman" charset="0"/>
            <a:ea typeface="黑体" charset="0"/>
            <a:cs typeface="黑体"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A2025模板" id="{EB2CAECE-0840-4826-BA08-317750EE2CA8}" vid="{229BFCD3-C8C5-4AD4-A423-7C8F18E603E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DIA2025模板</Template>
  <TotalTime>1668</TotalTime>
  <Words>4095</Words>
  <Application>Microsoft Office PowerPoint</Application>
  <PresentationFormat>全屏显示(4:3)</PresentationFormat>
  <Paragraphs>566</Paragraphs>
  <Slides>85</Slides>
  <Notes>5</Notes>
  <HiddenSlides>0</HiddenSlides>
  <MMClips>5</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8</vt:i4>
      </vt:variant>
      <vt:variant>
        <vt:lpstr>幻灯片标题</vt:lpstr>
      </vt:variant>
      <vt:variant>
        <vt:i4>85</vt:i4>
      </vt:variant>
    </vt:vector>
  </HeadingPairs>
  <TitlesOfParts>
    <vt:vector size="103" baseType="lpstr">
      <vt:lpstr>NimbusRomNo9L-ReguItal</vt:lpstr>
      <vt:lpstr>等线</vt:lpstr>
      <vt:lpstr>黑体</vt:lpstr>
      <vt:lpstr>Arial</vt:lpstr>
      <vt:lpstr>Cambria Math</vt:lpstr>
      <vt:lpstr>Comic Sans MS</vt:lpstr>
      <vt:lpstr>Times New Roman</vt:lpstr>
      <vt:lpstr>Verdana</vt:lpstr>
      <vt:lpstr>Wingdings</vt:lpstr>
      <vt:lpstr>DIA2025模板</vt:lpstr>
      <vt:lpstr>公式</vt:lpstr>
      <vt:lpstr>Microsoft Drawing</vt:lpstr>
      <vt:lpstr>MathType Equation</vt:lpstr>
      <vt:lpstr>文档</vt:lpstr>
      <vt:lpstr>Equation</vt:lpstr>
      <vt:lpstr>CorelDRAW!</vt:lpstr>
      <vt:lpstr>工作表</vt:lpstr>
      <vt:lpstr>Microsoft Excel 97-2003 Worksheet</vt:lpstr>
      <vt:lpstr>第五章：图像分割</vt:lpstr>
      <vt:lpstr>图像分割的定义</vt:lpstr>
      <vt:lpstr>图像分割</vt:lpstr>
      <vt:lpstr>阈值分割 (Thresholding)</vt:lpstr>
      <vt:lpstr>原理和分类 </vt:lpstr>
      <vt:lpstr>原理和分类 </vt:lpstr>
      <vt:lpstr>原理和分类 </vt:lpstr>
      <vt:lpstr>原理和分类 </vt:lpstr>
      <vt:lpstr>Otsu’s 方法 (1979)</vt:lpstr>
      <vt:lpstr>Otsu’s 方法</vt:lpstr>
      <vt:lpstr>依赖坐标的阈值选取 </vt:lpstr>
      <vt:lpstr>光照不均匀对分割的影响</vt:lpstr>
      <vt:lpstr>变化阈值法</vt:lpstr>
      <vt:lpstr>依赖坐标的阈值选取</vt:lpstr>
      <vt:lpstr>分块取阈值一例</vt:lpstr>
      <vt:lpstr>区域生长法 </vt:lpstr>
      <vt:lpstr>区域生长法 </vt:lpstr>
      <vt:lpstr>分裂合并 </vt:lpstr>
      <vt:lpstr>分裂合并 </vt:lpstr>
      <vt:lpstr>分裂合并 </vt:lpstr>
      <vt:lpstr>“分-合”图像分割方法</vt:lpstr>
      <vt:lpstr>分水岭分割算法 </vt:lpstr>
      <vt:lpstr>基本原理和步骤 </vt:lpstr>
      <vt:lpstr>分水岭算法过程演示</vt:lpstr>
      <vt:lpstr>分水岭算法-构筑水坝</vt:lpstr>
      <vt:lpstr>基本原理和步骤</vt:lpstr>
      <vt:lpstr>基本原理和步骤</vt:lpstr>
      <vt:lpstr>基本原理和步骤</vt:lpstr>
      <vt:lpstr>基本原理和步骤</vt:lpstr>
      <vt:lpstr>分水岭分割算法实例</vt:lpstr>
      <vt:lpstr>算法改进 </vt:lpstr>
      <vt:lpstr>算法改进 </vt:lpstr>
      <vt:lpstr>算法改进 </vt:lpstr>
      <vt:lpstr>聚类分割方法 </vt:lpstr>
      <vt:lpstr>K-means 聚类算法</vt:lpstr>
      <vt:lpstr>K-means 聚类形式化分析</vt:lpstr>
      <vt:lpstr>K-means 聚类过程演示 I</vt:lpstr>
      <vt:lpstr>K-means 聚类过程演示 I</vt:lpstr>
      <vt:lpstr>K-means 聚类过程演示 I</vt:lpstr>
      <vt:lpstr>K-means 聚类过程演示 I</vt:lpstr>
      <vt:lpstr>K-means 聚类过程演示 I</vt:lpstr>
      <vt:lpstr>K-means 聚类过程演示 I</vt:lpstr>
      <vt:lpstr>K-means 聚类过程演示 I</vt:lpstr>
      <vt:lpstr>K-means 聚类过程演示 I</vt:lpstr>
      <vt:lpstr>K-means algorithm 聚类过程演示</vt:lpstr>
      <vt:lpstr>传统的图像分割方法存在的问题</vt:lpstr>
      <vt:lpstr>基于主动轮廓模型的图像分割 </vt:lpstr>
      <vt:lpstr>主动轮廓模型的优势</vt:lpstr>
      <vt:lpstr>基于主动轮廓模型的图像分割 </vt:lpstr>
      <vt:lpstr>参数化主动轮廓 (Kass et al, 1988)</vt:lpstr>
      <vt:lpstr>主动轮廓的演化</vt:lpstr>
      <vt:lpstr>Demo for Snakes</vt:lpstr>
      <vt:lpstr>曲线微分几何</vt:lpstr>
      <vt:lpstr>曲率 (curvature)</vt:lpstr>
      <vt:lpstr>曲率 (curvature)</vt:lpstr>
      <vt:lpstr>动态曲线</vt:lpstr>
      <vt:lpstr>几何曲线演化</vt:lpstr>
      <vt:lpstr>常速运动和平均曲率运动</vt:lpstr>
      <vt:lpstr>演化中间结果</vt:lpstr>
      <vt:lpstr>参数化主动轮廓的缺陷</vt:lpstr>
      <vt:lpstr>解决途径</vt:lpstr>
      <vt:lpstr>曲线的水平集描述</vt:lpstr>
      <vt:lpstr>水平集函数 (level set function)</vt:lpstr>
      <vt:lpstr>符号距离函数 (Signed distance function)</vt:lpstr>
      <vt:lpstr>从曲线演化到水平集演化</vt:lpstr>
      <vt:lpstr>一些特殊的演化方程</vt:lpstr>
      <vt:lpstr>演化不稳定   重新初始化</vt:lpstr>
      <vt:lpstr>水平集方法的一般步骤</vt:lpstr>
      <vt:lpstr>Level Set without Re-initialization</vt:lpstr>
      <vt:lpstr>变分法推导示例</vt:lpstr>
      <vt:lpstr>变分法推导示例</vt:lpstr>
      <vt:lpstr>变分法推导示例</vt:lpstr>
      <vt:lpstr>变分法推导示例</vt:lpstr>
      <vt:lpstr>变分法推导示例</vt:lpstr>
      <vt:lpstr>Graph Cut 图割法</vt:lpstr>
      <vt:lpstr>Graph Cut</vt:lpstr>
      <vt:lpstr>能量函数</vt:lpstr>
      <vt:lpstr>构造能量函数</vt:lpstr>
      <vt:lpstr>构造能量函数</vt:lpstr>
      <vt:lpstr>Graph cut过程</vt:lpstr>
      <vt:lpstr>求最小割</vt:lpstr>
      <vt:lpstr>采用Graph cut分割的结果</vt:lpstr>
      <vt:lpstr>基于 Graph cut的3D 医学图像分割：bone</vt:lpstr>
      <vt:lpstr>Normalized Cuts</vt:lpstr>
      <vt:lpstr>Mean Shift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第四章：图像表达</dc:title>
  <dc:creator>Wengang Zhou</dc:creator>
  <cp:lastModifiedBy>Adam Zhou</cp:lastModifiedBy>
  <cp:revision>34</cp:revision>
  <dcterms:created xsi:type="dcterms:W3CDTF">2025-02-11T09:28:46Z</dcterms:created>
  <dcterms:modified xsi:type="dcterms:W3CDTF">2025-04-23T15:14:24Z</dcterms:modified>
</cp:coreProperties>
</file>