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1190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_空白"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16832"/>
            <a:ext cx="7772400" cy="1371600"/>
          </a:xfrm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zh-CN" altLang="en-US" noProof="0"/>
              <a:t>单击此处编辑母版标题样式</a:t>
            </a:r>
            <a:endParaRPr lang="zh-CN" altLang="en-US" noProof="0" dirty="0"/>
          </a:p>
        </p:txBody>
      </p:sp>
      <p:sp>
        <p:nvSpPr>
          <p:cNvPr id="701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4133056"/>
            <a:ext cx="7010400" cy="1600200"/>
          </a:xfrm>
        </p:spPr>
        <p:txBody>
          <a:bodyPr/>
          <a:lstStyle>
            <a:lvl1pPr marL="0" indent="0" algn="ctr">
              <a:buFont typeface="Wingdings" charset="0"/>
              <a:buNone/>
              <a:defRPr sz="2200"/>
            </a:lvl1pPr>
          </a:lstStyle>
          <a:p>
            <a:pPr lvl="0"/>
            <a:r>
              <a:rPr lang="zh-CN" altLang="en-US" noProof="0"/>
              <a:t>单击此处编辑母版副标题样式</a:t>
            </a:r>
            <a:endParaRPr lang="zh-CN" altLang="en-US" noProof="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8529" y="15670"/>
            <a:ext cx="938915" cy="965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060256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32D6C0-C5B3-401A-9AE6-BDD6444BD593}" type="datetimeFigureOut">
              <a:rPr lang="zh-CN" altLang="en-US" smtClean="0"/>
              <a:t>2023/11/9</a:t>
            </a:fld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59881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32D6C0-C5B3-401A-9AE6-BDD6444BD593}" type="datetimeFigureOut">
              <a:rPr lang="zh-CN" altLang="en-US" smtClean="0"/>
              <a:t>2023/11/9</a:t>
            </a:fld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268407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60039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60039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32D6C0-C5B3-401A-9AE6-BDD6444BD593}" type="datetimeFigureOut">
              <a:rPr lang="zh-CN" altLang="en-US" smtClean="0"/>
              <a:t>2023/11/9</a:t>
            </a:fld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671256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、文本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67627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66738" y="1341438"/>
            <a:ext cx="3924300" cy="49672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341438"/>
            <a:ext cx="3924300" cy="49672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32D6C0-C5B3-401A-9AE6-BDD6444BD593}" type="datetimeFigureOut">
              <a:rPr lang="zh-CN" altLang="en-US" smtClean="0"/>
              <a:t>2023/11/9</a:t>
            </a:fld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022691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zh-CN" altLang="en-US" dirty="0" smtClean="0"/>
            </a:lvl1pPr>
            <a:lvl2pPr>
              <a:defRPr lang="zh-CN" altLang="en-US" dirty="0" smtClean="0"/>
            </a:lvl2pPr>
            <a:lvl3pPr>
              <a:defRPr lang="zh-CN" altLang="en-US" dirty="0" smtClean="0"/>
            </a:lvl3pPr>
            <a:lvl4pPr>
              <a:defRPr lang="zh-CN" altLang="en-US" dirty="0" smtClean="0"/>
            </a:lvl4pPr>
            <a:lvl5pPr>
              <a:defRPr lang="zh-CN" altLang="en-US" dirty="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32D6C0-C5B3-401A-9AE6-BDD6444BD593}" type="datetimeFigureOut">
              <a:rPr lang="zh-CN" altLang="en-US" smtClean="0"/>
              <a:t>2023/11/9</a:t>
            </a:fld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Verdana" charset="0"/>
                <a:ea typeface="宋体" charset="0"/>
                <a:cs typeface="宋体" charset="0"/>
              </a:defRPr>
            </a:lvl1pPr>
          </a:lstStyle>
          <a:p>
            <a:fld id="{EAD9BC6E-CD49-4804-BB3A-F73857E179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681105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32D6C0-C5B3-401A-9AE6-BDD6444BD593}" type="datetimeFigureOut">
              <a:rPr lang="zh-CN" altLang="en-US" smtClean="0"/>
              <a:t>2023/11/9</a:t>
            </a:fld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Verdana" charset="0"/>
                <a:ea typeface="宋体" charset="0"/>
                <a:cs typeface="宋体" charset="0"/>
              </a:defRPr>
            </a:lvl1pPr>
          </a:lstStyle>
          <a:p>
            <a:fld id="{EAD9BC6E-CD49-4804-BB3A-F73857E179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243911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32D6C0-C5B3-401A-9AE6-BDD6444BD593}" type="datetimeFigureOut">
              <a:rPr lang="zh-CN" altLang="en-US" smtClean="0"/>
              <a:t>2023/11/9</a:t>
            </a:fld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995038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66738" y="1341438"/>
            <a:ext cx="3924300" cy="4967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341438"/>
            <a:ext cx="3924300" cy="4967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32D6C0-C5B3-401A-9AE6-BDD6444BD593}" type="datetimeFigureOut">
              <a:rPr lang="zh-CN" altLang="en-US" smtClean="0"/>
              <a:t>2023/11/9</a:t>
            </a:fld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926158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32D6C0-C5B3-401A-9AE6-BDD6444BD593}" type="datetimeFigureOut">
              <a:rPr lang="zh-CN" altLang="en-US" smtClean="0"/>
              <a:t>2023/11/9</a:t>
            </a:fld>
            <a:endParaRPr lang="zh-CN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785437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32D6C0-C5B3-401A-9AE6-BDD6444BD593}" type="datetimeFigureOut">
              <a:rPr lang="zh-CN" altLang="en-US" smtClean="0"/>
              <a:t>2023/11/9</a:t>
            </a:fld>
            <a:endParaRPr lang="zh-CN" alt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Verdana" charset="0"/>
                <a:ea typeface="宋体" charset="0"/>
                <a:cs typeface="宋体" charset="0"/>
              </a:defRPr>
            </a:lvl1pPr>
          </a:lstStyle>
          <a:p>
            <a:fld id="{EAD9BC6E-CD49-4804-BB3A-F73857E179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432871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3399FF"/>
          </a:solidFill>
          <a:ln w="9525">
            <a:solidFill>
              <a:srgbClr val="3399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01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 algn="l">
              <a:defRPr sz="4000"/>
            </a:lvl1pPr>
          </a:lstStyle>
          <a:p>
            <a:pPr lvl="0"/>
            <a:r>
              <a:rPr lang="zh-CN" altLang="en-US" noProof="0"/>
              <a:t>单击此处编辑母版标题样式</a:t>
            </a:r>
            <a:endParaRPr lang="zh-CN" altLang="en-US" noProof="0" dirty="0"/>
          </a:p>
        </p:txBody>
      </p:sp>
      <p:sp>
        <p:nvSpPr>
          <p:cNvPr id="701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501008"/>
            <a:ext cx="7010400" cy="1600200"/>
          </a:xfrm>
        </p:spPr>
        <p:txBody>
          <a:bodyPr/>
          <a:lstStyle>
            <a:lvl1pPr marL="0" indent="0" algn="l">
              <a:buFont typeface="Wingdings" charset="0"/>
              <a:buNone/>
              <a:defRPr sz="2200"/>
            </a:lvl1pPr>
          </a:lstStyle>
          <a:p>
            <a:pPr lvl="0"/>
            <a:r>
              <a:rPr lang="zh-CN" altLang="en-US" noProof="0"/>
              <a:t>单击此处编辑母版副标题样式</a:t>
            </a:r>
            <a:endParaRPr lang="zh-CN" altLang="en-US" noProof="0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8529" y="15670"/>
            <a:ext cx="938915" cy="965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81883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32D6C0-C5B3-401A-9AE6-BDD6444BD593}" type="datetimeFigureOut">
              <a:rPr lang="zh-CN" altLang="en-US" smtClean="0"/>
              <a:t>2023/11/9</a:t>
            </a:fld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681532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8529" y="15670"/>
            <a:ext cx="938915" cy="965405"/>
          </a:xfrm>
          <a:prstGeom prst="rect">
            <a:avLst/>
          </a:prstGeom>
        </p:spPr>
      </p:pic>
      <p:sp>
        <p:nvSpPr>
          <p:cNvPr id="700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70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341438"/>
            <a:ext cx="8001000" cy="496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en-US" altLang="zh-CN" dirty="0"/>
          </a:p>
          <a:p>
            <a:pPr lvl="1"/>
            <a:r>
              <a:rPr lang="zh-CN" altLang="en-US" dirty="0"/>
              <a:t>第二级</a:t>
            </a:r>
            <a:endParaRPr lang="en-US" altLang="zh-CN" dirty="0"/>
          </a:p>
          <a:p>
            <a:pPr lvl="2"/>
            <a:r>
              <a:rPr lang="zh-CN" altLang="en-US" dirty="0"/>
              <a:t>第三级</a:t>
            </a:r>
            <a:endParaRPr lang="en-US" altLang="zh-CN" dirty="0"/>
          </a:p>
          <a:p>
            <a:pPr lvl="3"/>
            <a:r>
              <a:rPr lang="zh-CN" altLang="en-US" dirty="0"/>
              <a:t>第四级</a:t>
            </a:r>
            <a:endParaRPr lang="en-US" altLang="zh-CN" dirty="0"/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566738" y="1119189"/>
            <a:ext cx="7958137" cy="109537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3399FF"/>
          </a:solidFill>
          <a:ln w="9525">
            <a:solidFill>
              <a:srgbClr val="3399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0042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Verdana" charset="0"/>
                <a:ea typeface="宋体" charset="0"/>
                <a:cs typeface="宋体" charset="0"/>
              </a:defRPr>
            </a:lvl1pPr>
          </a:lstStyle>
          <a:p>
            <a:fld id="{D132D6C0-C5B3-401A-9AE6-BDD6444BD593}" type="datetimeFigureOut">
              <a:rPr lang="zh-CN" altLang="en-US" smtClean="0"/>
              <a:t>2023/11/9</a:t>
            </a:fld>
            <a:endParaRPr lang="zh-CN" altLang="en-US"/>
          </a:p>
        </p:txBody>
      </p:sp>
      <p:sp>
        <p:nvSpPr>
          <p:cNvPr id="70042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91375" y="6624638"/>
            <a:ext cx="1952625" cy="233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Verdana" charset="0"/>
                <a:ea typeface="宋体" charset="0"/>
                <a:cs typeface="宋体" charset="0"/>
              </a:defRPr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2395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Times New Roman" charset="0"/>
          <a:ea typeface="黑体" charset="0"/>
          <a:cs typeface="黑体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Times New Roman" charset="0"/>
          <a:ea typeface="黑体" charset="0"/>
          <a:cs typeface="黑体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Times New Roman" charset="0"/>
          <a:ea typeface="黑体" charset="0"/>
          <a:cs typeface="黑体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Times New Roman" charset="0"/>
          <a:ea typeface="黑体" charset="0"/>
          <a:cs typeface="黑体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charset="0"/>
          <a:ea typeface="黑体" charset="0"/>
          <a:cs typeface="黑体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charset="0"/>
          <a:ea typeface="黑体" charset="0"/>
          <a:cs typeface="黑体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charset="0"/>
          <a:ea typeface="黑体" charset="0"/>
          <a:cs typeface="黑体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charset="0"/>
          <a:ea typeface="黑体" charset="0"/>
          <a:cs typeface="黑体" charset="0"/>
        </a:defRPr>
      </a:lvl9pPr>
    </p:titleStyle>
    <p:bodyStyle>
      <a:lvl1pPr marL="469900" indent="-469900" algn="l" rtl="0" eaLnBrk="1" fontAlgn="base" hangingPunct="1">
        <a:spcBef>
          <a:spcPct val="20000"/>
        </a:spcBef>
        <a:spcAft>
          <a:spcPct val="0"/>
        </a:spcAft>
        <a:buClr>
          <a:srgbClr val="3399FF"/>
        </a:buClr>
        <a:buFont typeface="Wingdings" charset="0"/>
        <a:buChar char="o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1" fontAlgn="base" hangingPunct="1">
        <a:spcBef>
          <a:spcPct val="20000"/>
        </a:spcBef>
        <a:spcAft>
          <a:spcPct val="0"/>
        </a:spcAft>
        <a:buClr>
          <a:srgbClr val="3399FF"/>
        </a:buClr>
        <a:buFont typeface="Wingdings" charset="0"/>
        <a:buChar char="n"/>
        <a:defRPr kumimoji="1" sz="2000">
          <a:solidFill>
            <a:schemeClr val="tx1"/>
          </a:solidFill>
          <a:latin typeface="+mn-lt"/>
          <a:ea typeface="+mn-ea"/>
          <a:cs typeface="+mn-cs"/>
        </a:defRPr>
      </a:lvl2pPr>
      <a:lvl3pPr marL="1304925" indent="-395288" algn="l" rtl="0" eaLnBrk="1" fontAlgn="base" hangingPunct="1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pitchFamily="2" charset="2"/>
        <a:buChar char="ü"/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693863" indent="-387350" algn="l" rtl="0" eaLnBrk="1" fontAlgn="base" hangingPunct="1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pitchFamily="2" charset="2"/>
        <a:buChar char="Ø"/>
        <a:defRPr kumimoji="1" sz="1600">
          <a:solidFill>
            <a:schemeClr val="tx1"/>
          </a:solidFill>
          <a:latin typeface="+mn-lt"/>
          <a:ea typeface="+mn-ea"/>
          <a:cs typeface="+mn-cs"/>
        </a:defRPr>
      </a:lvl4pPr>
      <a:lvl5pPr marL="2093913" indent="-398463" algn="l" rtl="0" eaLnBrk="1" fontAlgn="base" hangingPunct="1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pitchFamily="2" charset="2"/>
        <a:buChar char="l"/>
        <a:defRPr kumimoji="1" sz="1600">
          <a:solidFill>
            <a:schemeClr val="tx1"/>
          </a:solidFill>
          <a:latin typeface="+mn-lt"/>
          <a:ea typeface="+mn-ea"/>
          <a:cs typeface="+mn-cs"/>
        </a:defRPr>
      </a:lvl5pPr>
      <a:lvl6pPr marL="2551113" indent="-3984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3008313" indent="-3984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3465513" indent="-3984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3922713" indent="-3984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mailto:ustcdia@163.c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8021548" cy="1371600"/>
          </a:xfrm>
        </p:spPr>
        <p:txBody>
          <a:bodyPr/>
          <a:lstStyle/>
          <a:p>
            <a:r>
              <a:rPr lang="en-US" altLang="zh-CN" dirty="0"/>
              <a:t>DIA </a:t>
            </a:r>
            <a:r>
              <a:rPr lang="zh-CN" altLang="en-US" dirty="0"/>
              <a:t>第</a:t>
            </a:r>
            <a:r>
              <a:rPr lang="en-US" altLang="zh-CN" dirty="0"/>
              <a:t>1</a:t>
            </a:r>
            <a:r>
              <a:rPr lang="zh-CN" altLang="en-US" dirty="0"/>
              <a:t>次作业：水平集图像分割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sz="2800" dirty="0"/>
              <a:t>2023</a:t>
            </a:r>
            <a:r>
              <a:rPr lang="zh-CN" altLang="en-US" sz="2800" dirty="0"/>
              <a:t>年</a:t>
            </a:r>
            <a:r>
              <a:rPr lang="en-US" altLang="zh-CN" sz="2800" dirty="0"/>
              <a:t>11</a:t>
            </a:r>
            <a:r>
              <a:rPr lang="zh-CN" altLang="en-US" sz="2800" dirty="0"/>
              <a:t>月</a:t>
            </a:r>
            <a:r>
              <a:rPr lang="en-US" altLang="zh-CN" sz="2800" dirty="0"/>
              <a:t>09</a:t>
            </a:r>
            <a:r>
              <a:rPr lang="zh-CN" altLang="en-US" sz="2800" dirty="0"/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val="326711707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基于水平集的图像分割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66737" y="1341438"/>
            <a:ext cx="8268343" cy="4967287"/>
          </a:xfrm>
        </p:spPr>
        <p:txBody>
          <a:bodyPr/>
          <a:lstStyle/>
          <a:p>
            <a:r>
              <a:rPr lang="zh-CN" altLang="en-US" dirty="0"/>
              <a:t>请基于如下演化方程，用</a:t>
            </a:r>
            <a:r>
              <a:rPr lang="en-US" altLang="zh-CN" dirty="0" err="1"/>
              <a:t>matlab</a:t>
            </a:r>
            <a:r>
              <a:rPr lang="zh-CN" altLang="en-US" dirty="0"/>
              <a:t>代码实现图像分割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pPr>
              <a:spcBef>
                <a:spcPts val="2400"/>
              </a:spcBef>
            </a:pPr>
            <a:r>
              <a:rPr lang="zh-CN" altLang="en-US" dirty="0"/>
              <a:t>附件中包含另外一个水平集模型（如下演化方程）的</a:t>
            </a:r>
            <a:r>
              <a:rPr lang="en-US" altLang="zh-CN" dirty="0" err="1"/>
              <a:t>matlab</a:t>
            </a:r>
            <a:r>
              <a:rPr lang="zh-CN" altLang="en-US" dirty="0"/>
              <a:t>代码供参考（主程序文件为</a:t>
            </a:r>
            <a:r>
              <a:rPr lang="en-GB" altLang="zh-CN" dirty="0" err="1"/>
              <a:t>Test_demo.m</a:t>
            </a:r>
            <a:r>
              <a:rPr lang="en-GB" altLang="zh-CN" dirty="0"/>
              <a:t> </a:t>
            </a:r>
            <a:r>
              <a:rPr lang="zh-CN" altLang="en-US" dirty="0"/>
              <a:t>），</a:t>
            </a:r>
            <a:r>
              <a:rPr lang="zh-CN" altLang="en-US" dirty="0">
                <a:solidFill>
                  <a:srgbClr val="FF0000"/>
                </a:solidFill>
              </a:rPr>
              <a:t>可</a:t>
            </a:r>
            <a:r>
              <a:rPr lang="zh-CN" altLang="en-US" b="1" dirty="0">
                <a:solidFill>
                  <a:srgbClr val="FF0000"/>
                </a:solidFill>
              </a:rPr>
              <a:t>在其基础上修改，实现上述水平集分割算法</a:t>
            </a:r>
            <a:r>
              <a:rPr lang="zh-CN" altLang="en-US" dirty="0"/>
              <a:t>。</a:t>
            </a:r>
          </a:p>
        </p:txBody>
      </p:sp>
      <p:pic>
        <p:nvPicPr>
          <p:cNvPr id="4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182" y="1864614"/>
            <a:ext cx="5595635" cy="662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389" y="2707437"/>
            <a:ext cx="212725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/>
              <p:cNvSpPr txBox="1"/>
              <p:nvPr/>
            </p:nvSpPr>
            <p:spPr>
              <a:xfrm>
                <a:off x="1543822" y="4114460"/>
                <a:ext cx="39867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建议参数取值：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zh-CN" dirty="0"/>
                  <a:t>3</a:t>
                </a:r>
                <a:r>
                  <a:rPr lang="zh-CN" altLang="en-US" dirty="0"/>
                  <a:t>，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zh-CN" dirty="0"/>
                  <a:t>0.04</a:t>
                </a:r>
                <a:r>
                  <a:rPr lang="zh-CN" altLang="en-US" dirty="0"/>
                  <a:t>，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𝜐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zh-CN" dirty="0"/>
                  <a:t>5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3822" y="4114460"/>
                <a:ext cx="3986732" cy="369332"/>
              </a:xfrm>
              <a:prstGeom prst="rect">
                <a:avLst/>
              </a:prstGeom>
              <a:blipFill>
                <a:blip r:embed="rId4"/>
                <a:stretch>
                  <a:fillRect l="-1223" t="-13115" r="-917" b="-262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562" y="3315826"/>
            <a:ext cx="3885064" cy="76442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382"/>
          <a:stretch/>
        </p:blipFill>
        <p:spPr>
          <a:xfrm>
            <a:off x="1316254" y="5815945"/>
            <a:ext cx="4972050" cy="68371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962" y="5882618"/>
            <a:ext cx="1685925" cy="63817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543823" y="283789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其中</a:t>
            </a:r>
          </a:p>
        </p:txBody>
      </p:sp>
    </p:spTree>
    <p:extLst>
      <p:ext uri="{BB962C8B-B14F-4D97-AF65-F5344CB8AC3E}">
        <p14:creationId xmlns:p14="http://schemas.microsoft.com/office/powerpoint/2010/main" val="331616151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提交时间和方式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566738" y="1341438"/>
                <a:ext cx="8186844" cy="4967287"/>
              </a:xfrm>
            </p:spPr>
            <p:txBody>
              <a:bodyPr/>
              <a:lstStyle/>
              <a:p>
                <a:r>
                  <a:rPr lang="zh-CN" altLang="en-US" dirty="0"/>
                  <a:t>提交截止时间：</a:t>
                </a:r>
                <a:r>
                  <a:rPr lang="en-US" altLang="zh-CN" dirty="0"/>
                  <a:t>11</a:t>
                </a:r>
                <a:r>
                  <a:rPr lang="zh-CN" altLang="en-US" dirty="0"/>
                  <a:t>月</a:t>
                </a:r>
                <a:r>
                  <a:rPr lang="en-US" altLang="zh-CN" dirty="0"/>
                  <a:t>19</a:t>
                </a:r>
                <a:r>
                  <a:rPr lang="zh-CN" altLang="en-US" dirty="0"/>
                  <a:t>日晚上</a:t>
                </a:r>
                <a:r>
                  <a:rPr lang="en-US" altLang="zh-CN" dirty="0"/>
                  <a:t>12</a:t>
                </a:r>
                <a:r>
                  <a:rPr lang="zh-CN" altLang="en-US" dirty="0"/>
                  <a:t>点前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提交方式：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请将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代码文件</a:t>
                </a:r>
                <a:r>
                  <a:rPr lang="zh-CN" altLang="en-US" dirty="0"/>
                  <a:t>和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代码运行说明文档</a:t>
                </a:r>
                <a:r>
                  <a:rPr lang="zh-CN" altLang="en-US" dirty="0"/>
                  <a:t>放到一个文件夹中，生成一个压缩文件，文件名</a:t>
                </a:r>
                <a:r>
                  <a:rPr lang="zh-CN" altLang="en-US" b="1" dirty="0">
                    <a:solidFill>
                      <a:srgbClr val="FF0000"/>
                    </a:solidFill>
                  </a:rPr>
                  <a:t>命名规则为</a:t>
                </a:r>
                <a:r>
                  <a:rPr lang="en-US" altLang="zh-CN" b="1" dirty="0">
                    <a:solidFill>
                      <a:srgbClr val="FF0000"/>
                    </a:solidFill>
                  </a:rPr>
                  <a:t>:</a:t>
                </a:r>
                <a:r>
                  <a:rPr lang="zh-CN" altLang="en-US" b="1" dirty="0">
                    <a:solidFill>
                      <a:srgbClr val="FF0000"/>
                    </a:solidFill>
                  </a:rPr>
                  <a:t>“</a:t>
                </a:r>
                <a:r>
                  <a:rPr lang="en-US" altLang="zh-CN" b="1" dirty="0">
                    <a:solidFill>
                      <a:srgbClr val="FF0000"/>
                    </a:solidFill>
                  </a:rPr>
                  <a:t>DIA</a:t>
                </a:r>
                <a:r>
                  <a:rPr lang="zh-CN" altLang="en-US" b="1" dirty="0">
                    <a:solidFill>
                      <a:srgbClr val="FF0000"/>
                    </a:solidFill>
                  </a:rPr>
                  <a:t>第</a:t>
                </a:r>
                <a:r>
                  <a:rPr lang="en-US" altLang="zh-CN" b="1" dirty="0">
                    <a:solidFill>
                      <a:srgbClr val="FF0000"/>
                    </a:solidFill>
                  </a:rPr>
                  <a:t>1</a:t>
                </a:r>
                <a:r>
                  <a:rPr lang="zh-CN" altLang="en-US" b="1" dirty="0">
                    <a:solidFill>
                      <a:srgbClr val="FF0000"/>
                    </a:solidFill>
                  </a:rPr>
                  <a:t>次作业</a:t>
                </a:r>
                <a:r>
                  <a:rPr lang="en-US" altLang="zh-CN" b="1" dirty="0">
                    <a:solidFill>
                      <a:srgbClr val="FF0000"/>
                    </a:solidFill>
                  </a:rPr>
                  <a:t>_</a:t>
                </a:r>
                <a:r>
                  <a:rPr lang="zh-CN" altLang="en-US" b="1" dirty="0">
                    <a:solidFill>
                      <a:srgbClr val="FF0000"/>
                    </a:solidFill>
                  </a:rPr>
                  <a:t>姓名</a:t>
                </a:r>
                <a:r>
                  <a:rPr lang="en-US" altLang="zh-CN" b="1" dirty="0">
                    <a:solidFill>
                      <a:srgbClr val="FF0000"/>
                    </a:solidFill>
                  </a:rPr>
                  <a:t>_</a:t>
                </a:r>
                <a:r>
                  <a:rPr lang="zh-CN" altLang="en-US" b="1" dirty="0">
                    <a:solidFill>
                      <a:srgbClr val="FF0000"/>
                    </a:solidFill>
                  </a:rPr>
                  <a:t>学号”</a:t>
                </a:r>
                <a:endParaRPr lang="en-US" altLang="zh-CN" b="1" dirty="0"/>
              </a:p>
              <a:p>
                <a:pPr lvl="1"/>
                <a:r>
                  <a:rPr lang="zh-CN" altLang="en-US" dirty="0"/>
                  <a:t>将以上压缩文件发到如下邮箱：</a:t>
                </a:r>
                <a:r>
                  <a:rPr lang="en-US" altLang="zh-CN" dirty="0"/>
                  <a:t> </a:t>
                </a:r>
                <a:r>
                  <a:rPr lang="en-US" altLang="zh-CN" dirty="0">
                    <a:hlinkClick r:id="rId2"/>
                  </a:rPr>
                  <a:t>ustcdia@163.com</a:t>
                </a:r>
                <a:r>
                  <a:rPr lang="en-US" altLang="zh-CN" dirty="0"/>
                  <a:t> </a:t>
                </a:r>
                <a:r>
                  <a:rPr lang="zh-CN" altLang="en-US" dirty="0"/>
                  <a:t>。</a:t>
                </a:r>
                <a:endParaRPr lang="en-US" altLang="zh-CN" dirty="0"/>
              </a:p>
              <a:p>
                <a:pPr lvl="1"/>
                <a:endParaRPr lang="en-US" altLang="zh-CN" dirty="0"/>
              </a:p>
              <a:p>
                <a:pPr lvl="1"/>
                <a:endParaRPr lang="en-US" altLang="zh-CN" dirty="0"/>
              </a:p>
              <a:p>
                <a:r>
                  <a:rPr lang="zh-CN" altLang="en-US" dirty="0"/>
                  <a:t>作业迟交处理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如迟交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zh-CN" altLang="en-US" dirty="0"/>
                  <a:t>天，本次作业分数乘以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0.95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endParaRPr lang="zh-CN" altLang="en-US" dirty="0"/>
              </a:p>
            </p:txBody>
          </p:sp>
        </mc:Choice>
        <mc:Fallback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66738" y="1341438"/>
                <a:ext cx="8186844" cy="4967287"/>
              </a:xfrm>
              <a:blipFill>
                <a:blip r:embed="rId3"/>
                <a:stretch>
                  <a:fillRect l="-1042" t="-1350" r="-4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4955271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USTC_Blu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Times New Roman"/>
        <a:ea typeface="黑体"/>
        <a:cs typeface="黑体"/>
      </a:majorFont>
      <a:minorFont>
        <a:latin typeface="Times New Roman"/>
        <a:ea typeface="黑体"/>
        <a:cs typeface="黑体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Tx/>
          <a:buFont typeface="Wingdings" charset="0"/>
          <a:buChar char="•"/>
          <a:tabLst/>
          <a:defRPr kumimoji="0" lang="zh-CN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黑体" charset="0"/>
            <a:cs typeface="黑体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Tx/>
          <a:buFont typeface="Wingdings" charset="0"/>
          <a:buChar char="•"/>
          <a:tabLst/>
          <a:defRPr kumimoji="0" lang="zh-CN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黑体" charset="0"/>
            <a:cs typeface="黑体" charset="0"/>
          </a:defRPr>
        </a:defPPr>
      </a:lstStyle>
    </a:ln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STC_Blue" id="{1804F9FF-AFC8-42F8-BB2A-584494198765}" vid="{61B7C5E0-3706-4D85-A3C2-011B51B2623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USTC_Blue</Template>
  <TotalTime>310</TotalTime>
  <Words>182</Words>
  <Application>Microsoft Office PowerPoint</Application>
  <PresentationFormat>全屏显示(4:3)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1" baseType="lpstr">
      <vt:lpstr>黑体</vt:lpstr>
      <vt:lpstr>宋体</vt:lpstr>
      <vt:lpstr>Arial</vt:lpstr>
      <vt:lpstr>Cambria Math</vt:lpstr>
      <vt:lpstr>Times New Roman</vt:lpstr>
      <vt:lpstr>Verdana</vt:lpstr>
      <vt:lpstr>Wingdings</vt:lpstr>
      <vt:lpstr>USTC_Blue</vt:lpstr>
      <vt:lpstr>DIA 第1次作业：水平集图像分割</vt:lpstr>
      <vt:lpstr>基于水平集的图像分割</vt:lpstr>
      <vt:lpstr>提交时间和方式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第一次作业</dc:title>
  <dc:creator>Zhou</dc:creator>
  <cp:lastModifiedBy>Windows User</cp:lastModifiedBy>
  <cp:revision>63</cp:revision>
  <dcterms:created xsi:type="dcterms:W3CDTF">2016-10-28T13:04:45Z</dcterms:created>
  <dcterms:modified xsi:type="dcterms:W3CDTF">2023-11-09T03:52:05Z</dcterms:modified>
</cp:coreProperties>
</file>